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13" r:id="rId2"/>
    <p:sldId id="814" r:id="rId3"/>
    <p:sldId id="815" r:id="rId4"/>
    <p:sldId id="816" r:id="rId5"/>
    <p:sldId id="873" r:id="rId6"/>
    <p:sldId id="874" r:id="rId7"/>
    <p:sldId id="875" r:id="rId8"/>
    <p:sldId id="876" r:id="rId9"/>
    <p:sldId id="1410" r:id="rId10"/>
    <p:sldId id="555" r:id="rId11"/>
    <p:sldId id="1411" r:id="rId12"/>
    <p:sldId id="538" r:id="rId13"/>
    <p:sldId id="539" r:id="rId14"/>
    <p:sldId id="540" r:id="rId15"/>
    <p:sldId id="541" r:id="rId16"/>
    <p:sldId id="542" r:id="rId17"/>
    <p:sldId id="543" r:id="rId18"/>
    <p:sldId id="544" r:id="rId19"/>
    <p:sldId id="545" r:id="rId20"/>
    <p:sldId id="1412" r:id="rId21"/>
    <p:sldId id="548" r:id="rId22"/>
    <p:sldId id="552" r:id="rId23"/>
    <p:sldId id="553" r:id="rId24"/>
    <p:sldId id="663" r:id="rId25"/>
    <p:sldId id="664" r:id="rId26"/>
    <p:sldId id="665" r:id="rId27"/>
    <p:sldId id="666" r:id="rId28"/>
    <p:sldId id="667" r:id="rId29"/>
    <p:sldId id="668" r:id="rId30"/>
    <p:sldId id="669" r:id="rId31"/>
    <p:sldId id="670" r:id="rId32"/>
    <p:sldId id="671" r:id="rId33"/>
    <p:sldId id="672" r:id="rId34"/>
    <p:sldId id="673" r:id="rId35"/>
    <p:sldId id="726" r:id="rId36"/>
    <p:sldId id="727" r:id="rId37"/>
    <p:sldId id="740" r:id="rId38"/>
    <p:sldId id="741" r:id="rId39"/>
    <p:sldId id="557" r:id="rId40"/>
    <p:sldId id="558" r:id="rId41"/>
    <p:sldId id="559" r:id="rId42"/>
    <p:sldId id="560" r:id="rId43"/>
    <p:sldId id="561" r:id="rId44"/>
    <p:sldId id="562" r:id="rId45"/>
    <p:sldId id="563" r:id="rId46"/>
    <p:sldId id="564" r:id="rId47"/>
    <p:sldId id="565" r:id="rId48"/>
    <p:sldId id="256" r:id="rId49"/>
    <p:sldId id="257" r:id="rId50"/>
    <p:sldId id="258" r:id="rId51"/>
    <p:sldId id="259" r:id="rId52"/>
    <p:sldId id="260" r:id="rId53"/>
    <p:sldId id="261" r:id="rId54"/>
    <p:sldId id="262" r:id="rId55"/>
    <p:sldId id="263" r:id="rId56"/>
    <p:sldId id="264" r:id="rId57"/>
    <p:sldId id="265" r:id="rId58"/>
    <p:sldId id="266" r:id="rId59"/>
    <p:sldId id="267" r:id="rId60"/>
    <p:sldId id="268" r:id="rId61"/>
    <p:sldId id="269" r:id="rId62"/>
    <p:sldId id="270" r:id="rId63"/>
    <p:sldId id="271" r:id="rId64"/>
    <p:sldId id="272" r:id="rId65"/>
    <p:sldId id="273" r:id="rId66"/>
    <p:sldId id="274" r:id="rId67"/>
    <p:sldId id="275" r:id="rId68"/>
    <p:sldId id="276" r:id="rId69"/>
    <p:sldId id="277" r:id="rId70"/>
    <p:sldId id="278" r:id="rId71"/>
    <p:sldId id="279" r:id="rId72"/>
    <p:sldId id="280" r:id="rId73"/>
    <p:sldId id="281" r:id="rId74"/>
    <p:sldId id="282" r:id="rId75"/>
    <p:sldId id="283" r:id="rId76"/>
    <p:sldId id="284" r:id="rId77"/>
    <p:sldId id="285" r:id="rId78"/>
    <p:sldId id="286" r:id="rId79"/>
    <p:sldId id="287" r:id="rId80"/>
    <p:sldId id="1436" r:id="rId81"/>
    <p:sldId id="1437" r:id="rId82"/>
    <p:sldId id="1438" r:id="rId83"/>
    <p:sldId id="1439" r:id="rId84"/>
    <p:sldId id="1440" r:id="rId85"/>
    <p:sldId id="1454" r:id="rId86"/>
    <p:sldId id="1441" r:id="rId87"/>
    <p:sldId id="1443" r:id="rId88"/>
    <p:sldId id="1444" r:id="rId89"/>
    <p:sldId id="1445" r:id="rId90"/>
    <p:sldId id="1446" r:id="rId91"/>
    <p:sldId id="1447" r:id="rId92"/>
    <p:sldId id="1448" r:id="rId93"/>
    <p:sldId id="1455" r:id="rId94"/>
    <p:sldId id="1449" r:id="rId95"/>
    <p:sldId id="1456" r:id="rId96"/>
    <p:sldId id="1457" r:id="rId97"/>
    <p:sldId id="1450" r:id="rId98"/>
    <p:sldId id="1451" r:id="rId99"/>
    <p:sldId id="1458" r:id="rId100"/>
    <p:sldId id="1459" r:id="rId101"/>
    <p:sldId id="1452" r:id="rId102"/>
    <p:sldId id="1453" r:id="rId103"/>
    <p:sldId id="1460" r:id="rId104"/>
    <p:sldId id="1461" r:id="rId105"/>
    <p:sldId id="1462" r:id="rId106"/>
    <p:sldId id="1463" r:id="rId107"/>
    <p:sldId id="1465" r:id="rId108"/>
    <p:sldId id="1466" r:id="rId109"/>
    <p:sldId id="1467" r:id="rId110"/>
    <p:sldId id="1488" r:id="rId111"/>
    <p:sldId id="1489" r:id="rId112"/>
    <p:sldId id="1490" r:id="rId113"/>
    <p:sldId id="1475" r:id="rId114"/>
    <p:sldId id="1478" r:id="rId115"/>
    <p:sldId id="1479" r:id="rId116"/>
    <p:sldId id="1480" r:id="rId117"/>
    <p:sldId id="1481" r:id="rId118"/>
    <p:sldId id="1482" r:id="rId119"/>
    <p:sldId id="1483" r:id="rId120"/>
    <p:sldId id="1486" r:id="rId121"/>
    <p:sldId id="1494" r:id="rId122"/>
    <p:sldId id="1495" r:id="rId123"/>
    <p:sldId id="1496" r:id="rId124"/>
    <p:sldId id="1497" r:id="rId125"/>
    <p:sldId id="1498" r:id="rId126"/>
    <p:sldId id="1499" r:id="rId127"/>
    <p:sldId id="1514" r:id="rId128"/>
    <p:sldId id="1515" r:id="rId129"/>
    <p:sldId id="1516" r:id="rId130"/>
    <p:sldId id="1517" r:id="rId131"/>
    <p:sldId id="1530" r:id="rId132"/>
    <p:sldId id="1531" r:id="rId133"/>
    <p:sldId id="1519" r:id="rId134"/>
    <p:sldId id="1520" r:id="rId135"/>
    <p:sldId id="1521" r:id="rId136"/>
    <p:sldId id="1522" r:id="rId137"/>
    <p:sldId id="1523" r:id="rId138"/>
    <p:sldId id="1524" r:id="rId139"/>
    <p:sldId id="1541" r:id="rId140"/>
    <p:sldId id="1542" r:id="rId141"/>
    <p:sldId id="1550" r:id="rId142"/>
    <p:sldId id="1544" r:id="rId143"/>
    <p:sldId id="1553" r:id="rId144"/>
    <p:sldId id="1554" r:id="rId145"/>
    <p:sldId id="1555" r:id="rId146"/>
    <p:sldId id="1556" r:id="rId147"/>
    <p:sldId id="1557" r:id="rId148"/>
    <p:sldId id="1558" r:id="rId149"/>
    <p:sldId id="1681" r:id="rId150"/>
    <p:sldId id="1682" r:id="rId151"/>
    <p:sldId id="1683" r:id="rId152"/>
    <p:sldId id="1684" r:id="rId153"/>
    <p:sldId id="1685" r:id="rId154"/>
    <p:sldId id="1686" r:id="rId155"/>
    <p:sldId id="1687" r:id="rId156"/>
    <p:sldId id="1688" r:id="rId157"/>
    <p:sldId id="1689" r:id="rId158"/>
    <p:sldId id="1690" r:id="rId159"/>
    <p:sldId id="1691" r:id="rId160"/>
    <p:sldId id="1692" r:id="rId161"/>
    <p:sldId id="1725" r:id="rId162"/>
    <p:sldId id="1726" r:id="rId163"/>
    <p:sldId id="1727" r:id="rId164"/>
    <p:sldId id="1728" r:id="rId165"/>
    <p:sldId id="1693" r:id="rId166"/>
    <p:sldId id="1694" r:id="rId167"/>
    <p:sldId id="1695" r:id="rId168"/>
    <p:sldId id="1696" r:id="rId169"/>
    <p:sldId id="1697" r:id="rId170"/>
    <p:sldId id="1698" r:id="rId171"/>
    <p:sldId id="1699" r:id="rId172"/>
    <p:sldId id="1700" r:id="rId173"/>
    <p:sldId id="1701" r:id="rId174"/>
    <p:sldId id="1702" r:id="rId1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77B9-A985-14FD-B97B-C548DE0B2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1DA47-2339-4531-ACF5-67AD7452D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F438-D645-697D-215D-C0B8920E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0A381-7FF2-4109-DC44-BB3E64BF3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E521E-D225-DAAF-83CB-8252409E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36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AC48-C580-71EA-2B55-7F7E7E74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D847B-1165-9818-9195-038FE1F14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E64D9-736F-1FCE-BE6A-E84CCBB20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18C53-2923-F9DF-20A2-64DE3720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4DE6E-4C9C-C729-5FC5-AA8F96D4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179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FE10A-2922-E9E3-6058-A90A0EF50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26B58-1B97-8C39-3520-2D228E286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8A416-6190-3E58-B95D-EC397424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71B06-3670-83C5-3689-9A7972E33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5713-5977-F4D5-DB64-95936CBC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061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41382"/>
            <a:ext cx="12192000" cy="8889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466780"/>
            <a:ext cx="12193155" cy="0"/>
          </a:xfrm>
          <a:custGeom>
            <a:avLst/>
            <a:gdLst/>
            <a:ahLst/>
            <a:cxnLst/>
            <a:rect l="l" t="t" r="r" b="b"/>
            <a:pathLst>
              <a:path w="20106005">
                <a:moveTo>
                  <a:pt x="0" y="0"/>
                </a:moveTo>
                <a:lnTo>
                  <a:pt x="20105411" y="0"/>
                </a:lnTo>
              </a:path>
            </a:pathLst>
          </a:custGeom>
          <a:ln w="62825">
            <a:solidFill>
              <a:srgbClr val="5382A1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377" y="1307720"/>
            <a:ext cx="5456067" cy="206607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15777" y="1314070"/>
            <a:ext cx="5405531" cy="2015428"/>
          </a:xfrm>
          <a:custGeom>
            <a:avLst/>
            <a:gdLst/>
            <a:ahLst/>
            <a:cxnLst/>
            <a:rect l="l" t="t" r="r" b="b"/>
            <a:pathLst>
              <a:path w="8913495" h="3323590">
                <a:moveTo>
                  <a:pt x="8913060" y="3323349"/>
                </a:moveTo>
                <a:lnTo>
                  <a:pt x="0" y="3323349"/>
                </a:lnTo>
                <a:lnTo>
                  <a:pt x="0" y="0"/>
                </a:lnTo>
                <a:lnTo>
                  <a:pt x="8913060" y="0"/>
                </a:lnTo>
                <a:lnTo>
                  <a:pt x="8913060" y="33233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725" y="1013780"/>
            <a:ext cx="868275" cy="142228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349125" y="1020131"/>
            <a:ext cx="843736" cy="91645"/>
          </a:xfrm>
          <a:custGeom>
            <a:avLst/>
            <a:gdLst/>
            <a:ahLst/>
            <a:cxnLst/>
            <a:rect l="l" t="t" r="r" b="b"/>
            <a:pathLst>
              <a:path w="1391284" h="151130">
                <a:moveTo>
                  <a:pt x="1391175" y="150777"/>
                </a:moveTo>
                <a:lnTo>
                  <a:pt x="0" y="150777"/>
                </a:lnTo>
                <a:lnTo>
                  <a:pt x="0" y="0"/>
                </a:lnTo>
                <a:lnTo>
                  <a:pt x="1391175" y="0"/>
                </a:lnTo>
                <a:lnTo>
                  <a:pt x="1391175" y="150777"/>
                </a:lnTo>
                <a:close/>
              </a:path>
            </a:pathLst>
          </a:custGeom>
          <a:solidFill>
            <a:srgbClr val="CC5959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" y="1013778"/>
            <a:ext cx="11269748" cy="142228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397" y="1020129"/>
            <a:ext cx="11244289" cy="91645"/>
          </a:xfrm>
          <a:custGeom>
            <a:avLst/>
            <a:gdLst/>
            <a:ahLst/>
            <a:cxnLst/>
            <a:rect l="l" t="t" r="r" b="b"/>
            <a:pathLst>
              <a:path w="18541365" h="151130">
                <a:moveTo>
                  <a:pt x="18540807" y="150778"/>
                </a:moveTo>
                <a:lnTo>
                  <a:pt x="0" y="150778"/>
                </a:lnTo>
                <a:lnTo>
                  <a:pt x="0" y="0"/>
                </a:lnTo>
                <a:lnTo>
                  <a:pt x="18540807" y="0"/>
                </a:lnTo>
                <a:lnTo>
                  <a:pt x="18540807" y="150778"/>
                </a:lnTo>
                <a:close/>
              </a:path>
            </a:pathLst>
          </a:custGeom>
          <a:solidFill>
            <a:srgbClr val="59A0CC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0928" y="391220"/>
            <a:ext cx="11270144" cy="427037"/>
          </a:xfrm>
        </p:spPr>
        <p:txBody>
          <a:bodyPr lIns="0" tIns="0" rIns="0" bIns="0"/>
          <a:lstStyle>
            <a:lvl1pPr>
              <a:defRPr sz="2024" b="1" i="0">
                <a:solidFill>
                  <a:srgbClr val="107295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1413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074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6390" y="1143570"/>
            <a:ext cx="8530164" cy="275288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403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6390" y="1143570"/>
            <a:ext cx="8530164" cy="275288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750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1225" y="1863"/>
            <a:ext cx="9584055" cy="1172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417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4969-DF9D-D101-A973-4E543BDC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4A93-ED15-8E53-5360-308A11E0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A8BF7-82E0-9E53-C8E8-4A6123D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020C-A51B-7A92-D8A1-8480AD273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9CC7D-DC84-9743-D86F-DC09B2A8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05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A94E-1450-EDC4-45A8-DD698118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BDF04-2886-1653-E453-B63571048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2C3A9-2D64-635B-E3E8-0BD6E835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02FD6-F1AD-BBB3-ACE8-340A8739D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FB2DA-7B24-6806-F7A9-24190EBF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18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3BA8-11D1-4618-8457-58FCEF23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899BF-4D47-1BD1-ABE3-7981E8454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F6C8F-4143-6FBC-7370-F19340C63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6DB0E-CA2E-17EB-BECB-00ADECF0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59390-282B-42B7-B58C-9959C9EE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B0F52-B1E0-BAB1-C6E7-355CEC222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68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86CC9-BBA8-0197-77A0-A7A91F6B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7DD34-9A87-624F-5549-CF1A4075C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9ABF2-0548-58AC-9209-46D0D6F96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5E246-7928-4451-5A5A-6E553E814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E2136-02E7-6E61-274F-5590FA074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52259C-CE00-E615-A761-EC53CD847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3B6BE-109C-0BB3-4ECC-03995D50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2EA63-A6A1-21D2-C27D-4DDE24DA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17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38CE-7559-4A2E-249F-477A7909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DE389-EE89-9FC6-2B65-1345153B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38AD1-8F47-78F9-1315-B57B659F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D34CF-439A-D40B-73F6-3DE855D5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08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04DF4-AF82-71A4-69F4-2DFD0263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A1EE1-EE91-C12A-69F5-C963295F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AE524-5D51-D216-00B8-14B8802C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27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CD21-C04B-C5BD-65A0-01F3E953F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F1198-13AE-B507-93EA-5645A3077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87CDB-674F-FB5C-BAF3-511B5DAA0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0C35F-0477-6EF6-4A79-F8CAE8B1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6A8F1-23CA-44CF-4CF0-F32788AE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F2F60-554D-9216-E476-6446D65A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77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A437-AF1C-D0F8-1347-89F9A669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C3D3B-01B7-9B25-4CFB-C657C7593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2D743-D08A-3AED-8E32-1045FDC88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3696C-CF1E-C59E-756F-9870A494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6E81-CFD6-C23D-C207-7F775DFF1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1ACC-A986-4811-EFCE-7793F7D4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89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2DD35-2D6D-FDD4-8781-F910D355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68137-1283-7D10-3BF0-FBEBC208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9DA86-4BC3-6C81-91CA-5995D0487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2A774-FCA0-4F10-B2E8-EB9E5D1591B3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C188-D926-D744-CEE9-D06D9B4AD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E8C4D-AEBE-F8E7-4B8E-FD3039EA8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00392-3675-49A0-8507-3DEEF5D60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92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3.png"/><Relationship Id="rId4" Type="http://schemas.openxmlformats.org/officeDocument/2006/relationships/image" Target="../media/image20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3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09.png"/><Relationship Id="rId5" Type="http://schemas.openxmlformats.org/officeDocument/2006/relationships/image" Target="../media/image3.png"/><Relationship Id="rId10" Type="http://schemas.openxmlformats.org/officeDocument/2006/relationships/image" Target="../media/image208.png"/><Relationship Id="rId4" Type="http://schemas.openxmlformats.org/officeDocument/2006/relationships/image" Target="../media/image204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3.png"/><Relationship Id="rId7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4.png"/><Relationship Id="rId9" Type="http://schemas.openxmlformats.org/officeDocument/2006/relationships/image" Target="../media/image2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jpg"/><Relationship Id="rId5" Type="http://schemas.openxmlformats.org/officeDocument/2006/relationships/image" Target="../media/image224.png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jp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0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1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jp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jp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3.png"/><Relationship Id="rId4" Type="http://schemas.openxmlformats.org/officeDocument/2006/relationships/image" Target="../media/image25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.png"/><Relationship Id="rId7" Type="http://schemas.openxmlformats.org/officeDocument/2006/relationships/image" Target="../media/image2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4.png"/><Relationship Id="rId9" Type="http://schemas.openxmlformats.org/officeDocument/2006/relationships/image" Target="../media/image26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5.jpg"/><Relationship Id="rId4" Type="http://schemas.openxmlformats.org/officeDocument/2006/relationships/image" Target="../media/image26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7" Type="http://schemas.openxmlformats.org/officeDocument/2006/relationships/image" Target="../media/image28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jpg"/><Relationship Id="rId4" Type="http://schemas.openxmlformats.org/officeDocument/2006/relationships/image" Target="../media/image284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4.png"/><Relationship Id="rId9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4.png"/><Relationship Id="rId9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4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2.jp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g"/><Relationship Id="rId5" Type="http://schemas.openxmlformats.org/officeDocument/2006/relationships/image" Target="../media/image163.jp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3.png"/><Relationship Id="rId7" Type="http://schemas.openxmlformats.org/officeDocument/2006/relationships/image" Target="../media/image1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6294" y="963663"/>
            <a:ext cx="6735527" cy="615230"/>
          </a:xfrm>
          <a:prstGeom prst="rect">
            <a:avLst/>
          </a:prstGeom>
        </p:spPr>
        <p:txBody>
          <a:bodyPr vert="horz" wrap="square" lIns="0" tIns="5776" rIns="0" bIns="0" rtlCol="0" anchor="ctr">
            <a:spAutoFit/>
          </a:bodyPr>
          <a:lstStyle/>
          <a:p>
            <a:pPr marL="5776">
              <a:spcBef>
                <a:spcPts val="45"/>
              </a:spcBef>
            </a:pPr>
            <a:r>
              <a:rPr spc="-7" dirty="0"/>
              <a:t>Introduction</a:t>
            </a:r>
            <a:r>
              <a:rPr spc="-18" dirty="0"/>
              <a:t> </a:t>
            </a:r>
            <a:r>
              <a:rPr spc="-7" dirty="0"/>
              <a:t>to</a:t>
            </a:r>
            <a:r>
              <a:rPr spc="-16" dirty="0"/>
              <a:t> </a:t>
            </a:r>
            <a:r>
              <a:rPr spc="-14" dirty="0"/>
              <a:t>CRM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60869" y="1741120"/>
            <a:ext cx="8519574" cy="2038149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94361" marR="4910" indent="-188874">
              <a:lnSpc>
                <a:spcPct val="110000"/>
              </a:lnSpc>
              <a:spcBef>
                <a:spcPts val="43"/>
              </a:spcBef>
              <a:buFont typeface="Arial MT"/>
              <a:buChar char="•"/>
              <a:tabLst>
                <a:tab pos="194072" algn="l"/>
                <a:tab pos="194650" algn="l"/>
              </a:tabLst>
            </a:pPr>
            <a:r>
              <a:rPr sz="1342" spc="59" dirty="0">
                <a:latin typeface="Microsoft Sans Serif"/>
                <a:cs typeface="Microsoft Sans Serif"/>
              </a:rPr>
              <a:t>Customer </a:t>
            </a:r>
            <a:r>
              <a:rPr sz="1342" spc="32" dirty="0">
                <a:latin typeface="Microsoft Sans Serif"/>
                <a:cs typeface="Microsoft Sans Serif"/>
              </a:rPr>
              <a:t>Relationship </a:t>
            </a:r>
            <a:r>
              <a:rPr sz="1342" spc="123" dirty="0">
                <a:latin typeface="Microsoft Sans Serif"/>
                <a:cs typeface="Microsoft Sans Serif"/>
              </a:rPr>
              <a:t>Management </a:t>
            </a:r>
            <a:r>
              <a:rPr sz="1342" spc="39" dirty="0">
                <a:latin typeface="Microsoft Sans Serif"/>
                <a:cs typeface="Microsoft Sans Serif"/>
              </a:rPr>
              <a:t>(CRM) </a:t>
            </a:r>
            <a:r>
              <a:rPr sz="1342" spc="-93" dirty="0">
                <a:latin typeface="Microsoft Sans Serif"/>
                <a:cs typeface="Microsoft Sans Serif"/>
              </a:rPr>
              <a:t>is </a:t>
            </a:r>
            <a:r>
              <a:rPr sz="1342" spc="175" dirty="0">
                <a:latin typeface="Microsoft Sans Serif"/>
                <a:cs typeface="Microsoft Sans Serif"/>
              </a:rPr>
              <a:t>a </a:t>
            </a:r>
            <a:r>
              <a:rPr sz="1342" spc="59" dirty="0">
                <a:latin typeface="Microsoft Sans Serif"/>
                <a:cs typeface="Microsoft Sans Serif"/>
              </a:rPr>
              <a:t>strategy </a:t>
            </a:r>
            <a:r>
              <a:rPr sz="1342" spc="45" dirty="0">
                <a:latin typeface="Microsoft Sans Serif"/>
                <a:cs typeface="Microsoft Sans Serif"/>
              </a:rPr>
              <a:t>for </a:t>
            </a:r>
            <a:r>
              <a:rPr sz="1342" spc="114" dirty="0">
                <a:latin typeface="Microsoft Sans Serif"/>
                <a:cs typeface="Microsoft Sans Serif"/>
              </a:rPr>
              <a:t>managing </a:t>
            </a:r>
            <a:r>
              <a:rPr sz="1342" spc="32" dirty="0">
                <a:latin typeface="Microsoft Sans Serif"/>
                <a:cs typeface="Microsoft Sans Serif"/>
              </a:rPr>
              <a:t>all </a:t>
            </a:r>
            <a:r>
              <a:rPr sz="1342" spc="52" dirty="0">
                <a:latin typeface="Microsoft Sans Serif"/>
                <a:cs typeface="Microsoft Sans Serif"/>
              </a:rPr>
              <a:t>your </a:t>
            </a:r>
            <a:r>
              <a:rPr sz="1342" spc="86" dirty="0">
                <a:latin typeface="Microsoft Sans Serif"/>
                <a:cs typeface="Microsoft Sans Serif"/>
              </a:rPr>
              <a:t>company's </a:t>
            </a:r>
            <a:r>
              <a:rPr sz="1342" spc="89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relationships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interactions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with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customers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potential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customers.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" dirty="0">
                <a:latin typeface="Microsoft Sans Serif"/>
                <a:cs typeface="Microsoft Sans Serif"/>
              </a:rPr>
              <a:t>It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helps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improve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profitability.</a:t>
            </a:r>
            <a:endParaRPr sz="1342" dirty="0">
              <a:latin typeface="Microsoft Sans Serif"/>
              <a:cs typeface="Microsoft Sans Serif"/>
            </a:endParaRPr>
          </a:p>
          <a:p>
            <a:pPr marL="194361" marR="115519" indent="-188874" algn="just">
              <a:lnSpc>
                <a:spcPct val="110000"/>
              </a:lnSpc>
              <a:spcBef>
                <a:spcPts val="901"/>
              </a:spcBef>
              <a:buFont typeface="Arial MT"/>
              <a:buChar char="•"/>
              <a:tabLst>
                <a:tab pos="194650" algn="l"/>
              </a:tabLst>
            </a:pPr>
            <a:r>
              <a:rPr sz="1342" spc="30" dirty="0">
                <a:latin typeface="Microsoft Sans Serif"/>
                <a:cs typeface="Microsoft Sans Serif"/>
              </a:rPr>
              <a:t>CRM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93" dirty="0">
                <a:latin typeface="Microsoft Sans Serif"/>
                <a:cs typeface="Microsoft Sans Serif"/>
              </a:rPr>
              <a:t>is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strategy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technology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93" dirty="0">
                <a:latin typeface="Microsoft Sans Serif"/>
                <a:cs typeface="Microsoft Sans Serif"/>
              </a:rPr>
              <a:t>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used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build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stronger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relationships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between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48" dirty="0">
                <a:latin typeface="Microsoft Sans Serif"/>
                <a:cs typeface="Microsoft Sans Serif"/>
              </a:rPr>
              <a:t>organizations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their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clients.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An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organization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will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store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information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3" dirty="0">
                <a:latin typeface="Microsoft Sans Serif"/>
                <a:cs typeface="Microsoft Sans Serif"/>
              </a:rPr>
              <a:t>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related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their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clients,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employees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will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analyse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it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6" dirty="0">
                <a:latin typeface="Microsoft Sans Serif"/>
                <a:cs typeface="Microsoft Sans Serif"/>
              </a:rPr>
              <a:t>use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it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forecasting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making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reports.</a:t>
            </a:r>
            <a:endParaRPr sz="1342" dirty="0">
              <a:latin typeface="Microsoft Sans Serif"/>
              <a:cs typeface="Microsoft Sans Serif"/>
            </a:endParaRPr>
          </a:p>
          <a:p>
            <a:pPr marL="194361" indent="-188874">
              <a:spcBef>
                <a:spcPts val="1062"/>
              </a:spcBef>
              <a:buFont typeface="Arial MT"/>
              <a:buChar char="•"/>
              <a:tabLst>
                <a:tab pos="194072" algn="l"/>
                <a:tab pos="194650" algn="l"/>
              </a:tabLst>
            </a:pPr>
            <a:r>
              <a:rPr sz="1342" spc="30" dirty="0">
                <a:latin typeface="Microsoft Sans Serif"/>
                <a:cs typeface="Microsoft Sans Serif"/>
              </a:rPr>
              <a:t>CRM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enables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focus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organization's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relationships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with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individual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people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280" dirty="0">
                <a:latin typeface="Microsoft Sans Serif"/>
                <a:cs typeface="Microsoft Sans Serif"/>
              </a:rPr>
              <a:t>–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whether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those</a:t>
            </a:r>
            <a:endParaRPr sz="1342" dirty="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417" y="4280643"/>
            <a:ext cx="1585326" cy="874254"/>
            <a:chOff x="5864613" y="7527106"/>
            <a:chExt cx="3485515" cy="1922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4613" y="7527106"/>
              <a:ext cx="3485261" cy="19217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11896" y="7543155"/>
              <a:ext cx="3390900" cy="1826895"/>
            </a:xfrm>
            <a:custGeom>
              <a:avLst/>
              <a:gdLst/>
              <a:ahLst/>
              <a:cxnLst/>
              <a:rect l="l" t="t" r="r" b="b"/>
              <a:pathLst>
                <a:path w="3390900" h="1826895">
                  <a:moveTo>
                    <a:pt x="2959985" y="138840"/>
                  </a:moveTo>
                  <a:lnTo>
                    <a:pt x="1763066" y="138840"/>
                  </a:lnTo>
                  <a:lnTo>
                    <a:pt x="1793504" y="102208"/>
                  </a:lnTo>
                  <a:lnTo>
                    <a:pt x="1831392" y="70339"/>
                  </a:lnTo>
                  <a:lnTo>
                    <a:pt x="1875708" y="43747"/>
                  </a:lnTo>
                  <a:lnTo>
                    <a:pt x="1925432" y="22946"/>
                  </a:lnTo>
                  <a:lnTo>
                    <a:pt x="1979542" y="8452"/>
                  </a:lnTo>
                  <a:lnTo>
                    <a:pt x="2037019" y="779"/>
                  </a:lnTo>
                  <a:lnTo>
                    <a:pt x="2087158" y="0"/>
                  </a:lnTo>
                  <a:lnTo>
                    <a:pt x="2136268" y="4521"/>
                  </a:lnTo>
                  <a:lnTo>
                    <a:pt x="2183633" y="14115"/>
                  </a:lnTo>
                  <a:lnTo>
                    <a:pt x="2228540" y="28551"/>
                  </a:lnTo>
                  <a:lnTo>
                    <a:pt x="2270275" y="47600"/>
                  </a:lnTo>
                  <a:lnTo>
                    <a:pt x="2308123" y="71031"/>
                  </a:lnTo>
                  <a:lnTo>
                    <a:pt x="2341370" y="98616"/>
                  </a:lnTo>
                  <a:lnTo>
                    <a:pt x="2921308" y="98616"/>
                  </a:lnTo>
                  <a:lnTo>
                    <a:pt x="2945288" y="120623"/>
                  </a:lnTo>
                  <a:lnTo>
                    <a:pt x="2959985" y="138840"/>
                  </a:lnTo>
                  <a:close/>
                </a:path>
                <a:path w="3390900" h="1826895">
                  <a:moveTo>
                    <a:pt x="2921308" y="98616"/>
                  </a:moveTo>
                  <a:lnTo>
                    <a:pt x="2341370" y="98616"/>
                  </a:lnTo>
                  <a:lnTo>
                    <a:pt x="2379617" y="70000"/>
                  </a:lnTo>
                  <a:lnTo>
                    <a:pt x="2422375" y="46030"/>
                  </a:lnTo>
                  <a:lnTo>
                    <a:pt x="2468876" y="26881"/>
                  </a:lnTo>
                  <a:lnTo>
                    <a:pt x="2518350" y="12729"/>
                  </a:lnTo>
                  <a:lnTo>
                    <a:pt x="2570029" y="3749"/>
                  </a:lnTo>
                  <a:lnTo>
                    <a:pt x="2623145" y="118"/>
                  </a:lnTo>
                  <a:lnTo>
                    <a:pt x="2676927" y="2012"/>
                  </a:lnTo>
                  <a:lnTo>
                    <a:pt x="2730609" y="9605"/>
                  </a:lnTo>
                  <a:lnTo>
                    <a:pt x="2782258" y="22737"/>
                  </a:lnTo>
                  <a:lnTo>
                    <a:pt x="2830096" y="40840"/>
                  </a:lnTo>
                  <a:lnTo>
                    <a:pt x="2873577" y="63477"/>
                  </a:lnTo>
                  <a:lnTo>
                    <a:pt x="2912156" y="90217"/>
                  </a:lnTo>
                  <a:lnTo>
                    <a:pt x="2921308" y="98616"/>
                  </a:lnTo>
                  <a:close/>
                </a:path>
                <a:path w="3390900" h="1826895">
                  <a:moveTo>
                    <a:pt x="3001040" y="213687"/>
                  </a:moveTo>
                  <a:lnTo>
                    <a:pt x="1100572" y="213687"/>
                  </a:lnTo>
                  <a:lnTo>
                    <a:pt x="1130156" y="178643"/>
                  </a:lnTo>
                  <a:lnTo>
                    <a:pt x="1165435" y="147159"/>
                  </a:lnTo>
                  <a:lnTo>
                    <a:pt x="1205810" y="119549"/>
                  </a:lnTo>
                  <a:lnTo>
                    <a:pt x="1250681" y="96127"/>
                  </a:lnTo>
                  <a:lnTo>
                    <a:pt x="1299449" y="77204"/>
                  </a:lnTo>
                  <a:lnTo>
                    <a:pt x="1351514" y="63094"/>
                  </a:lnTo>
                  <a:lnTo>
                    <a:pt x="1406276" y="54110"/>
                  </a:lnTo>
                  <a:lnTo>
                    <a:pt x="1455204" y="50728"/>
                  </a:lnTo>
                  <a:lnTo>
                    <a:pt x="1503833" y="51560"/>
                  </a:lnTo>
                  <a:lnTo>
                    <a:pt x="1551694" y="56497"/>
                  </a:lnTo>
                  <a:lnTo>
                    <a:pt x="1598318" y="65426"/>
                  </a:lnTo>
                  <a:lnTo>
                    <a:pt x="1643236" y="78236"/>
                  </a:lnTo>
                  <a:lnTo>
                    <a:pt x="1685979" y="94816"/>
                  </a:lnTo>
                  <a:lnTo>
                    <a:pt x="1726079" y="115054"/>
                  </a:lnTo>
                  <a:lnTo>
                    <a:pt x="1763066" y="138840"/>
                  </a:lnTo>
                  <a:lnTo>
                    <a:pt x="2959985" y="138840"/>
                  </a:lnTo>
                  <a:lnTo>
                    <a:pt x="2972427" y="154262"/>
                  </a:lnTo>
                  <a:lnTo>
                    <a:pt x="2993030" y="190700"/>
                  </a:lnTo>
                  <a:lnTo>
                    <a:pt x="3001040" y="213687"/>
                  </a:lnTo>
                  <a:close/>
                </a:path>
                <a:path w="3390900" h="1826895">
                  <a:moveTo>
                    <a:pt x="404649" y="1495175"/>
                  </a:moveTo>
                  <a:lnTo>
                    <a:pt x="352812" y="1490789"/>
                  </a:lnTo>
                  <a:lnTo>
                    <a:pt x="303021" y="1480802"/>
                  </a:lnTo>
                  <a:lnTo>
                    <a:pt x="256076" y="1465531"/>
                  </a:lnTo>
                  <a:lnTo>
                    <a:pt x="212779" y="1445291"/>
                  </a:lnTo>
                  <a:lnTo>
                    <a:pt x="173931" y="1420396"/>
                  </a:lnTo>
                  <a:lnTo>
                    <a:pt x="140334" y="1391162"/>
                  </a:lnTo>
                  <a:lnTo>
                    <a:pt x="112788" y="1357906"/>
                  </a:lnTo>
                  <a:lnTo>
                    <a:pt x="90356" y="1316683"/>
                  </a:lnTo>
                  <a:lnTo>
                    <a:pt x="78369" y="1274045"/>
                  </a:lnTo>
                  <a:lnTo>
                    <a:pt x="76633" y="1230976"/>
                  </a:lnTo>
                  <a:lnTo>
                    <a:pt x="84955" y="1188461"/>
                  </a:lnTo>
                  <a:lnTo>
                    <a:pt x="103144" y="1147484"/>
                  </a:lnTo>
                  <a:lnTo>
                    <a:pt x="131005" y="1109028"/>
                  </a:lnTo>
                  <a:lnTo>
                    <a:pt x="168348" y="1074079"/>
                  </a:lnTo>
                  <a:lnTo>
                    <a:pt x="117783" y="1047388"/>
                  </a:lnTo>
                  <a:lnTo>
                    <a:pt x="75431" y="1015069"/>
                  </a:lnTo>
                  <a:lnTo>
                    <a:pt x="41886" y="978117"/>
                  </a:lnTo>
                  <a:lnTo>
                    <a:pt x="17737" y="937527"/>
                  </a:lnTo>
                  <a:lnTo>
                    <a:pt x="3578" y="894293"/>
                  </a:lnTo>
                  <a:lnTo>
                    <a:pt x="0" y="849409"/>
                  </a:lnTo>
                  <a:lnTo>
                    <a:pt x="7593" y="803870"/>
                  </a:lnTo>
                  <a:lnTo>
                    <a:pt x="23347" y="765366"/>
                  </a:lnTo>
                  <a:lnTo>
                    <a:pt x="46711" y="729864"/>
                  </a:lnTo>
                  <a:lnTo>
                    <a:pt x="76948" y="697849"/>
                  </a:lnTo>
                  <a:lnTo>
                    <a:pt x="113326" y="669807"/>
                  </a:lnTo>
                  <a:lnTo>
                    <a:pt x="155109" y="646223"/>
                  </a:lnTo>
                  <a:lnTo>
                    <a:pt x="201562" y="627581"/>
                  </a:lnTo>
                  <a:lnTo>
                    <a:pt x="251951" y="614368"/>
                  </a:lnTo>
                  <a:lnTo>
                    <a:pt x="305542" y="607068"/>
                  </a:lnTo>
                  <a:lnTo>
                    <a:pt x="308395" y="601377"/>
                  </a:lnTo>
                  <a:lnTo>
                    <a:pt x="303674" y="557276"/>
                  </a:lnTo>
                  <a:lnTo>
                    <a:pt x="305742" y="513634"/>
                  </a:lnTo>
                  <a:lnTo>
                    <a:pt x="314371" y="470825"/>
                  </a:lnTo>
                  <a:lnTo>
                    <a:pt x="329332" y="429218"/>
                  </a:lnTo>
                  <a:lnTo>
                    <a:pt x="350397" y="389186"/>
                  </a:lnTo>
                  <a:lnTo>
                    <a:pt x="377339" y="351100"/>
                  </a:lnTo>
                  <a:lnTo>
                    <a:pt x="409928" y="315332"/>
                  </a:lnTo>
                  <a:lnTo>
                    <a:pt x="447937" y="282252"/>
                  </a:lnTo>
                  <a:lnTo>
                    <a:pt x="491137" y="252233"/>
                  </a:lnTo>
                  <a:lnTo>
                    <a:pt x="539301" y="225645"/>
                  </a:lnTo>
                  <a:lnTo>
                    <a:pt x="582416" y="206644"/>
                  </a:lnTo>
                  <a:lnTo>
                    <a:pt x="627266" y="190894"/>
                  </a:lnTo>
                  <a:lnTo>
                    <a:pt x="673531" y="178402"/>
                  </a:lnTo>
                  <a:lnTo>
                    <a:pt x="720889" y="169174"/>
                  </a:lnTo>
                  <a:lnTo>
                    <a:pt x="769018" y="163217"/>
                  </a:lnTo>
                  <a:lnTo>
                    <a:pt x="817599" y="160538"/>
                  </a:lnTo>
                  <a:lnTo>
                    <a:pt x="866309" y="161145"/>
                  </a:lnTo>
                  <a:lnTo>
                    <a:pt x="914829" y="165042"/>
                  </a:lnTo>
                  <a:lnTo>
                    <a:pt x="962836" y="172239"/>
                  </a:lnTo>
                  <a:lnTo>
                    <a:pt x="1010009" y="182740"/>
                  </a:lnTo>
                  <a:lnTo>
                    <a:pt x="1056028" y="196554"/>
                  </a:lnTo>
                  <a:lnTo>
                    <a:pt x="1100572" y="213687"/>
                  </a:lnTo>
                  <a:lnTo>
                    <a:pt x="3001040" y="213687"/>
                  </a:lnTo>
                  <a:lnTo>
                    <a:pt x="3006550" y="229501"/>
                  </a:lnTo>
                  <a:lnTo>
                    <a:pt x="3063184" y="244128"/>
                  </a:lnTo>
                  <a:lnTo>
                    <a:pt x="3115871" y="264340"/>
                  </a:lnTo>
                  <a:lnTo>
                    <a:pt x="3163911" y="289709"/>
                  </a:lnTo>
                  <a:lnTo>
                    <a:pt x="3206607" y="319809"/>
                  </a:lnTo>
                  <a:lnTo>
                    <a:pt x="3243262" y="354213"/>
                  </a:lnTo>
                  <a:lnTo>
                    <a:pt x="3273177" y="392495"/>
                  </a:lnTo>
                  <a:lnTo>
                    <a:pt x="3295336" y="433531"/>
                  </a:lnTo>
                  <a:lnTo>
                    <a:pt x="3309178" y="476041"/>
                  </a:lnTo>
                  <a:lnTo>
                    <a:pt x="3314680" y="519356"/>
                  </a:lnTo>
                  <a:lnTo>
                    <a:pt x="3311824" y="562809"/>
                  </a:lnTo>
                  <a:lnTo>
                    <a:pt x="3300588" y="605733"/>
                  </a:lnTo>
                  <a:lnTo>
                    <a:pt x="3280952" y="647459"/>
                  </a:lnTo>
                  <a:lnTo>
                    <a:pt x="3315998" y="685365"/>
                  </a:lnTo>
                  <a:lnTo>
                    <a:pt x="3344437" y="725527"/>
                  </a:lnTo>
                  <a:lnTo>
                    <a:pt x="3366188" y="767495"/>
                  </a:lnTo>
                  <a:lnTo>
                    <a:pt x="3381167" y="810821"/>
                  </a:lnTo>
                  <a:lnTo>
                    <a:pt x="3389292" y="855055"/>
                  </a:lnTo>
                  <a:lnTo>
                    <a:pt x="3390479" y="899746"/>
                  </a:lnTo>
                  <a:lnTo>
                    <a:pt x="3384648" y="944445"/>
                  </a:lnTo>
                  <a:lnTo>
                    <a:pt x="3371714" y="988702"/>
                  </a:lnTo>
                  <a:lnTo>
                    <a:pt x="3351596" y="1032068"/>
                  </a:lnTo>
                  <a:lnTo>
                    <a:pt x="3327668" y="1069406"/>
                  </a:lnTo>
                  <a:lnTo>
                    <a:pt x="3298851" y="1104297"/>
                  </a:lnTo>
                  <a:lnTo>
                    <a:pt x="3265500" y="1136538"/>
                  </a:lnTo>
                  <a:lnTo>
                    <a:pt x="3227970" y="1165925"/>
                  </a:lnTo>
                  <a:lnTo>
                    <a:pt x="3186616" y="1192255"/>
                  </a:lnTo>
                  <a:lnTo>
                    <a:pt x="3141793" y="1215324"/>
                  </a:lnTo>
                  <a:lnTo>
                    <a:pt x="3093857" y="1234928"/>
                  </a:lnTo>
                  <a:lnTo>
                    <a:pt x="3043162" y="1250864"/>
                  </a:lnTo>
                  <a:lnTo>
                    <a:pt x="2990065" y="1262929"/>
                  </a:lnTo>
                  <a:lnTo>
                    <a:pt x="2934919" y="1270918"/>
                  </a:lnTo>
                  <a:lnTo>
                    <a:pt x="2930339" y="1315529"/>
                  </a:lnTo>
                  <a:lnTo>
                    <a:pt x="2917858" y="1358710"/>
                  </a:lnTo>
                  <a:lnTo>
                    <a:pt x="2897881" y="1399962"/>
                  </a:lnTo>
                  <a:lnTo>
                    <a:pt x="2870814" y="1438787"/>
                  </a:lnTo>
                  <a:lnTo>
                    <a:pt x="2837065" y="1474685"/>
                  </a:lnTo>
                  <a:lnTo>
                    <a:pt x="2813693" y="1493646"/>
                  </a:lnTo>
                  <a:lnTo>
                    <a:pt x="457730" y="1493646"/>
                  </a:lnTo>
                  <a:lnTo>
                    <a:pt x="404649" y="1495175"/>
                  </a:lnTo>
                  <a:close/>
                </a:path>
                <a:path w="3390900" h="1826895">
                  <a:moveTo>
                    <a:pt x="989747" y="1717788"/>
                  </a:moveTo>
                  <a:lnTo>
                    <a:pt x="936419" y="1716505"/>
                  </a:lnTo>
                  <a:lnTo>
                    <a:pt x="883200" y="1711735"/>
                  </a:lnTo>
                  <a:lnTo>
                    <a:pt x="830402" y="1703444"/>
                  </a:lnTo>
                  <a:lnTo>
                    <a:pt x="778815" y="1691723"/>
                  </a:lnTo>
                  <a:lnTo>
                    <a:pt x="729191" y="1676776"/>
                  </a:lnTo>
                  <a:lnTo>
                    <a:pt x="681779" y="1658745"/>
                  </a:lnTo>
                  <a:lnTo>
                    <a:pt x="636829" y="1637770"/>
                  </a:lnTo>
                  <a:lnTo>
                    <a:pt x="594590" y="1613991"/>
                  </a:lnTo>
                  <a:lnTo>
                    <a:pt x="555311" y="1587549"/>
                  </a:lnTo>
                  <a:lnTo>
                    <a:pt x="519242" y="1558584"/>
                  </a:lnTo>
                  <a:lnTo>
                    <a:pt x="486632" y="1527236"/>
                  </a:lnTo>
                  <a:lnTo>
                    <a:pt x="457730" y="1493646"/>
                  </a:lnTo>
                  <a:lnTo>
                    <a:pt x="2813693" y="1493646"/>
                  </a:lnTo>
                  <a:lnTo>
                    <a:pt x="2797040" y="1507157"/>
                  </a:lnTo>
                  <a:lnTo>
                    <a:pt x="2751143" y="1535703"/>
                  </a:lnTo>
                  <a:lnTo>
                    <a:pt x="2719747" y="1550449"/>
                  </a:lnTo>
                  <a:lnTo>
                    <a:pt x="2241267" y="1550449"/>
                  </a:lnTo>
                  <a:lnTo>
                    <a:pt x="2222475" y="1588805"/>
                  </a:lnTo>
                  <a:lnTo>
                    <a:pt x="2198670" y="1625064"/>
                  </a:lnTo>
                  <a:lnTo>
                    <a:pt x="2174315" y="1654092"/>
                  </a:lnTo>
                  <a:lnTo>
                    <a:pt x="1294623" y="1654092"/>
                  </a:lnTo>
                  <a:lnTo>
                    <a:pt x="1247161" y="1673041"/>
                  </a:lnTo>
                  <a:lnTo>
                    <a:pt x="1197944" y="1688702"/>
                  </a:lnTo>
                  <a:lnTo>
                    <a:pt x="1147284" y="1701040"/>
                  </a:lnTo>
                  <a:lnTo>
                    <a:pt x="1095491" y="1710022"/>
                  </a:lnTo>
                  <a:lnTo>
                    <a:pt x="1042875" y="1715616"/>
                  </a:lnTo>
                  <a:lnTo>
                    <a:pt x="989747" y="1717788"/>
                  </a:lnTo>
                  <a:close/>
                </a:path>
                <a:path w="3390900" h="1826895">
                  <a:moveTo>
                    <a:pt x="2468789" y="1600796"/>
                  </a:moveTo>
                  <a:lnTo>
                    <a:pt x="2421385" y="1597999"/>
                  </a:lnTo>
                  <a:lnTo>
                    <a:pt x="2374525" y="1591558"/>
                  </a:lnTo>
                  <a:lnTo>
                    <a:pt x="2328615" y="1581480"/>
                  </a:lnTo>
                  <a:lnTo>
                    <a:pt x="2284060" y="1567774"/>
                  </a:lnTo>
                  <a:lnTo>
                    <a:pt x="2241267" y="1550449"/>
                  </a:lnTo>
                  <a:lnTo>
                    <a:pt x="2719747" y="1550449"/>
                  </a:lnTo>
                  <a:lnTo>
                    <a:pt x="2655740" y="1575375"/>
                  </a:lnTo>
                  <a:lnTo>
                    <a:pt x="2610214" y="1587238"/>
                  </a:lnTo>
                  <a:lnTo>
                    <a:pt x="2563609" y="1595424"/>
                  </a:lnTo>
                  <a:lnTo>
                    <a:pt x="2516333" y="1599941"/>
                  </a:lnTo>
                  <a:lnTo>
                    <a:pt x="2468789" y="1600796"/>
                  </a:lnTo>
                  <a:close/>
                </a:path>
                <a:path w="3390900" h="1826895">
                  <a:moveTo>
                    <a:pt x="1711762" y="1826854"/>
                  </a:moveTo>
                  <a:lnTo>
                    <a:pt x="1662186" y="1823549"/>
                  </a:lnTo>
                  <a:lnTo>
                    <a:pt x="1613550" y="1816876"/>
                  </a:lnTo>
                  <a:lnTo>
                    <a:pt x="1566157" y="1806934"/>
                  </a:lnTo>
                  <a:lnTo>
                    <a:pt x="1520309" y="1793821"/>
                  </a:lnTo>
                  <a:lnTo>
                    <a:pt x="1476310" y="1777637"/>
                  </a:lnTo>
                  <a:lnTo>
                    <a:pt x="1434461" y="1758479"/>
                  </a:lnTo>
                  <a:lnTo>
                    <a:pt x="1395065" y="1736448"/>
                  </a:lnTo>
                  <a:lnTo>
                    <a:pt x="1358426" y="1711640"/>
                  </a:lnTo>
                  <a:lnTo>
                    <a:pt x="1324844" y="1684155"/>
                  </a:lnTo>
                  <a:lnTo>
                    <a:pt x="1294623" y="1654092"/>
                  </a:lnTo>
                  <a:lnTo>
                    <a:pt x="2174315" y="1654092"/>
                  </a:lnTo>
                  <a:lnTo>
                    <a:pt x="2137325" y="1690468"/>
                  </a:lnTo>
                  <a:lnTo>
                    <a:pt x="2100435" y="1719198"/>
                  </a:lnTo>
                  <a:lnTo>
                    <a:pt x="2059833" y="1745006"/>
                  </a:lnTo>
                  <a:lnTo>
                    <a:pt x="2015844" y="1767684"/>
                  </a:lnTo>
                  <a:lnTo>
                    <a:pt x="1968794" y="1787026"/>
                  </a:lnTo>
                  <a:lnTo>
                    <a:pt x="1919007" y="1802825"/>
                  </a:lnTo>
                  <a:lnTo>
                    <a:pt x="1866810" y="1814874"/>
                  </a:lnTo>
                  <a:lnTo>
                    <a:pt x="1812526" y="1822966"/>
                  </a:lnTo>
                  <a:lnTo>
                    <a:pt x="1761977" y="1826693"/>
                  </a:lnTo>
                  <a:lnTo>
                    <a:pt x="1711762" y="1826854"/>
                  </a:lnTo>
                  <a:close/>
                </a:path>
              </a:pathLst>
            </a:custGeom>
            <a:solidFill>
              <a:srgbClr val="107295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7" name="object 7"/>
            <p:cNvSpPr/>
            <p:nvPr/>
          </p:nvSpPr>
          <p:spPr>
            <a:xfrm>
              <a:off x="5911896" y="7543154"/>
              <a:ext cx="3390900" cy="1826895"/>
            </a:xfrm>
            <a:custGeom>
              <a:avLst/>
              <a:gdLst/>
              <a:ahLst/>
              <a:cxnLst/>
              <a:rect l="l" t="t" r="r" b="b"/>
              <a:pathLst>
                <a:path w="3390900" h="1826895">
                  <a:moveTo>
                    <a:pt x="308395" y="601377"/>
                  </a:moveTo>
                  <a:lnTo>
                    <a:pt x="303674" y="557276"/>
                  </a:lnTo>
                  <a:lnTo>
                    <a:pt x="305742" y="513634"/>
                  </a:lnTo>
                  <a:lnTo>
                    <a:pt x="314371" y="470825"/>
                  </a:lnTo>
                  <a:lnTo>
                    <a:pt x="329332" y="429218"/>
                  </a:lnTo>
                  <a:lnTo>
                    <a:pt x="350397" y="389186"/>
                  </a:lnTo>
                  <a:lnTo>
                    <a:pt x="377339" y="351100"/>
                  </a:lnTo>
                  <a:lnTo>
                    <a:pt x="409928" y="315332"/>
                  </a:lnTo>
                  <a:lnTo>
                    <a:pt x="447937" y="282252"/>
                  </a:lnTo>
                  <a:lnTo>
                    <a:pt x="491137" y="252233"/>
                  </a:lnTo>
                  <a:lnTo>
                    <a:pt x="539301" y="225645"/>
                  </a:lnTo>
                  <a:lnTo>
                    <a:pt x="582416" y="206644"/>
                  </a:lnTo>
                  <a:lnTo>
                    <a:pt x="627266" y="190894"/>
                  </a:lnTo>
                  <a:lnTo>
                    <a:pt x="673531" y="178402"/>
                  </a:lnTo>
                  <a:lnTo>
                    <a:pt x="720889" y="169174"/>
                  </a:lnTo>
                  <a:lnTo>
                    <a:pt x="769018" y="163217"/>
                  </a:lnTo>
                  <a:lnTo>
                    <a:pt x="817599" y="160538"/>
                  </a:lnTo>
                  <a:lnTo>
                    <a:pt x="866309" y="161145"/>
                  </a:lnTo>
                  <a:lnTo>
                    <a:pt x="914829" y="165042"/>
                  </a:lnTo>
                  <a:lnTo>
                    <a:pt x="962836" y="172239"/>
                  </a:lnTo>
                  <a:lnTo>
                    <a:pt x="1010009" y="182740"/>
                  </a:lnTo>
                  <a:lnTo>
                    <a:pt x="1056028" y="196554"/>
                  </a:lnTo>
                  <a:lnTo>
                    <a:pt x="1100572" y="213687"/>
                  </a:lnTo>
                  <a:lnTo>
                    <a:pt x="1130156" y="178643"/>
                  </a:lnTo>
                  <a:lnTo>
                    <a:pt x="1165435" y="147159"/>
                  </a:lnTo>
                  <a:lnTo>
                    <a:pt x="1205810" y="119549"/>
                  </a:lnTo>
                  <a:lnTo>
                    <a:pt x="1250681" y="96127"/>
                  </a:lnTo>
                  <a:lnTo>
                    <a:pt x="1299449" y="77204"/>
                  </a:lnTo>
                  <a:lnTo>
                    <a:pt x="1351514" y="63094"/>
                  </a:lnTo>
                  <a:lnTo>
                    <a:pt x="1406276" y="54110"/>
                  </a:lnTo>
                  <a:lnTo>
                    <a:pt x="1455204" y="50728"/>
                  </a:lnTo>
                  <a:lnTo>
                    <a:pt x="1503833" y="51560"/>
                  </a:lnTo>
                  <a:lnTo>
                    <a:pt x="1551694" y="56497"/>
                  </a:lnTo>
                  <a:lnTo>
                    <a:pt x="1598318" y="65426"/>
                  </a:lnTo>
                  <a:lnTo>
                    <a:pt x="1643236" y="78236"/>
                  </a:lnTo>
                  <a:lnTo>
                    <a:pt x="1685979" y="94816"/>
                  </a:lnTo>
                  <a:lnTo>
                    <a:pt x="1726079" y="115054"/>
                  </a:lnTo>
                  <a:lnTo>
                    <a:pt x="1763066" y="138840"/>
                  </a:lnTo>
                  <a:lnTo>
                    <a:pt x="1793504" y="102208"/>
                  </a:lnTo>
                  <a:lnTo>
                    <a:pt x="1831392" y="70339"/>
                  </a:lnTo>
                  <a:lnTo>
                    <a:pt x="1875708" y="43747"/>
                  </a:lnTo>
                  <a:lnTo>
                    <a:pt x="1925432" y="22946"/>
                  </a:lnTo>
                  <a:lnTo>
                    <a:pt x="1979542" y="8452"/>
                  </a:lnTo>
                  <a:lnTo>
                    <a:pt x="2037019" y="779"/>
                  </a:lnTo>
                  <a:lnTo>
                    <a:pt x="2087158" y="0"/>
                  </a:lnTo>
                  <a:lnTo>
                    <a:pt x="2136268" y="4521"/>
                  </a:lnTo>
                  <a:lnTo>
                    <a:pt x="2183633" y="14115"/>
                  </a:lnTo>
                  <a:lnTo>
                    <a:pt x="2228540" y="28551"/>
                  </a:lnTo>
                  <a:lnTo>
                    <a:pt x="2270275" y="47600"/>
                  </a:lnTo>
                  <a:lnTo>
                    <a:pt x="2308123" y="71031"/>
                  </a:lnTo>
                  <a:lnTo>
                    <a:pt x="2341370" y="98616"/>
                  </a:lnTo>
                  <a:lnTo>
                    <a:pt x="2379617" y="70000"/>
                  </a:lnTo>
                  <a:lnTo>
                    <a:pt x="2422375" y="46030"/>
                  </a:lnTo>
                  <a:lnTo>
                    <a:pt x="2468875" y="26881"/>
                  </a:lnTo>
                  <a:lnTo>
                    <a:pt x="2518350" y="12729"/>
                  </a:lnTo>
                  <a:lnTo>
                    <a:pt x="2570029" y="3749"/>
                  </a:lnTo>
                  <a:lnTo>
                    <a:pt x="2623145" y="118"/>
                  </a:lnTo>
                  <a:lnTo>
                    <a:pt x="2676927" y="2012"/>
                  </a:lnTo>
                  <a:lnTo>
                    <a:pt x="2730608" y="9605"/>
                  </a:lnTo>
                  <a:lnTo>
                    <a:pt x="2782258" y="22737"/>
                  </a:lnTo>
                  <a:lnTo>
                    <a:pt x="2830096" y="40840"/>
                  </a:lnTo>
                  <a:lnTo>
                    <a:pt x="2873577" y="63477"/>
                  </a:lnTo>
                  <a:lnTo>
                    <a:pt x="2912156" y="90217"/>
                  </a:lnTo>
                  <a:lnTo>
                    <a:pt x="2945288" y="120623"/>
                  </a:lnTo>
                  <a:lnTo>
                    <a:pt x="2972427" y="154262"/>
                  </a:lnTo>
                  <a:lnTo>
                    <a:pt x="2993030" y="190700"/>
                  </a:lnTo>
                  <a:lnTo>
                    <a:pt x="3006550" y="229501"/>
                  </a:lnTo>
                  <a:lnTo>
                    <a:pt x="3063184" y="244128"/>
                  </a:lnTo>
                  <a:lnTo>
                    <a:pt x="3115870" y="264340"/>
                  </a:lnTo>
                  <a:lnTo>
                    <a:pt x="3163911" y="289709"/>
                  </a:lnTo>
                  <a:lnTo>
                    <a:pt x="3206607" y="319809"/>
                  </a:lnTo>
                  <a:lnTo>
                    <a:pt x="3243262" y="354213"/>
                  </a:lnTo>
                  <a:lnTo>
                    <a:pt x="3273176" y="392495"/>
                  </a:lnTo>
                  <a:lnTo>
                    <a:pt x="3295336" y="433531"/>
                  </a:lnTo>
                  <a:lnTo>
                    <a:pt x="3309178" y="476041"/>
                  </a:lnTo>
                  <a:lnTo>
                    <a:pt x="3314680" y="519356"/>
                  </a:lnTo>
                  <a:lnTo>
                    <a:pt x="3311824" y="562809"/>
                  </a:lnTo>
                  <a:lnTo>
                    <a:pt x="3300587" y="605733"/>
                  </a:lnTo>
                  <a:lnTo>
                    <a:pt x="3280952" y="647459"/>
                  </a:lnTo>
                  <a:lnTo>
                    <a:pt x="3315998" y="685365"/>
                  </a:lnTo>
                  <a:lnTo>
                    <a:pt x="3344437" y="725527"/>
                  </a:lnTo>
                  <a:lnTo>
                    <a:pt x="3366188" y="767495"/>
                  </a:lnTo>
                  <a:lnTo>
                    <a:pt x="3381167" y="810821"/>
                  </a:lnTo>
                  <a:lnTo>
                    <a:pt x="3389291" y="855055"/>
                  </a:lnTo>
                  <a:lnTo>
                    <a:pt x="3390479" y="899746"/>
                  </a:lnTo>
                  <a:lnTo>
                    <a:pt x="3384648" y="944445"/>
                  </a:lnTo>
                  <a:lnTo>
                    <a:pt x="3371714" y="988702"/>
                  </a:lnTo>
                  <a:lnTo>
                    <a:pt x="3351595" y="1032068"/>
                  </a:lnTo>
                  <a:lnTo>
                    <a:pt x="3327668" y="1069405"/>
                  </a:lnTo>
                  <a:lnTo>
                    <a:pt x="3298851" y="1104297"/>
                  </a:lnTo>
                  <a:lnTo>
                    <a:pt x="3265500" y="1136538"/>
                  </a:lnTo>
                  <a:lnTo>
                    <a:pt x="3227970" y="1165925"/>
                  </a:lnTo>
                  <a:lnTo>
                    <a:pt x="3186616" y="1192255"/>
                  </a:lnTo>
                  <a:lnTo>
                    <a:pt x="3141793" y="1215324"/>
                  </a:lnTo>
                  <a:lnTo>
                    <a:pt x="3093857" y="1234928"/>
                  </a:lnTo>
                  <a:lnTo>
                    <a:pt x="3043162" y="1250864"/>
                  </a:lnTo>
                  <a:lnTo>
                    <a:pt x="2990065" y="1262929"/>
                  </a:lnTo>
                  <a:lnTo>
                    <a:pt x="2934919" y="1270918"/>
                  </a:lnTo>
                  <a:lnTo>
                    <a:pt x="2930339" y="1315529"/>
                  </a:lnTo>
                  <a:lnTo>
                    <a:pt x="2917857" y="1358710"/>
                  </a:lnTo>
                  <a:lnTo>
                    <a:pt x="2897880" y="1399962"/>
                  </a:lnTo>
                  <a:lnTo>
                    <a:pt x="2870814" y="1438787"/>
                  </a:lnTo>
                  <a:lnTo>
                    <a:pt x="2837065" y="1474685"/>
                  </a:lnTo>
                  <a:lnTo>
                    <a:pt x="2797039" y="1507156"/>
                  </a:lnTo>
                  <a:lnTo>
                    <a:pt x="2751143" y="1535703"/>
                  </a:lnTo>
                  <a:lnTo>
                    <a:pt x="2699783" y="1559825"/>
                  </a:lnTo>
                  <a:lnTo>
                    <a:pt x="2655740" y="1575375"/>
                  </a:lnTo>
                  <a:lnTo>
                    <a:pt x="2610214" y="1587238"/>
                  </a:lnTo>
                  <a:lnTo>
                    <a:pt x="2563609" y="1595424"/>
                  </a:lnTo>
                  <a:lnTo>
                    <a:pt x="2516333" y="1599941"/>
                  </a:lnTo>
                  <a:lnTo>
                    <a:pt x="2468789" y="1600796"/>
                  </a:lnTo>
                  <a:lnTo>
                    <a:pt x="2421385" y="1597999"/>
                  </a:lnTo>
                  <a:lnTo>
                    <a:pt x="2374525" y="1591558"/>
                  </a:lnTo>
                  <a:lnTo>
                    <a:pt x="2328615" y="1581480"/>
                  </a:lnTo>
                  <a:lnTo>
                    <a:pt x="2284060" y="1567774"/>
                  </a:lnTo>
                  <a:lnTo>
                    <a:pt x="2241266" y="1550449"/>
                  </a:lnTo>
                  <a:lnTo>
                    <a:pt x="2222475" y="1588805"/>
                  </a:lnTo>
                  <a:lnTo>
                    <a:pt x="2198670" y="1625064"/>
                  </a:lnTo>
                  <a:lnTo>
                    <a:pt x="2170179" y="1659021"/>
                  </a:lnTo>
                  <a:lnTo>
                    <a:pt x="2137325" y="1690468"/>
                  </a:lnTo>
                  <a:lnTo>
                    <a:pt x="2100435" y="1719198"/>
                  </a:lnTo>
                  <a:lnTo>
                    <a:pt x="2059833" y="1745006"/>
                  </a:lnTo>
                  <a:lnTo>
                    <a:pt x="2015844" y="1767684"/>
                  </a:lnTo>
                  <a:lnTo>
                    <a:pt x="1968794" y="1787026"/>
                  </a:lnTo>
                  <a:lnTo>
                    <a:pt x="1919007" y="1802825"/>
                  </a:lnTo>
                  <a:lnTo>
                    <a:pt x="1866810" y="1814874"/>
                  </a:lnTo>
                  <a:lnTo>
                    <a:pt x="1812526" y="1822966"/>
                  </a:lnTo>
                  <a:lnTo>
                    <a:pt x="1761977" y="1826693"/>
                  </a:lnTo>
                  <a:lnTo>
                    <a:pt x="1711762" y="1826854"/>
                  </a:lnTo>
                  <a:lnTo>
                    <a:pt x="1662186" y="1823549"/>
                  </a:lnTo>
                  <a:lnTo>
                    <a:pt x="1613550" y="1816876"/>
                  </a:lnTo>
                  <a:lnTo>
                    <a:pt x="1566157" y="1806934"/>
                  </a:lnTo>
                  <a:lnTo>
                    <a:pt x="1520309" y="1793821"/>
                  </a:lnTo>
                  <a:lnTo>
                    <a:pt x="1476310" y="1777637"/>
                  </a:lnTo>
                  <a:lnTo>
                    <a:pt x="1434461" y="1758479"/>
                  </a:lnTo>
                  <a:lnTo>
                    <a:pt x="1395065" y="1736448"/>
                  </a:lnTo>
                  <a:lnTo>
                    <a:pt x="1358425" y="1711640"/>
                  </a:lnTo>
                  <a:lnTo>
                    <a:pt x="1324844" y="1684155"/>
                  </a:lnTo>
                  <a:lnTo>
                    <a:pt x="1294623" y="1654091"/>
                  </a:lnTo>
                  <a:lnTo>
                    <a:pt x="1247161" y="1673041"/>
                  </a:lnTo>
                  <a:lnTo>
                    <a:pt x="1197944" y="1688702"/>
                  </a:lnTo>
                  <a:lnTo>
                    <a:pt x="1147284" y="1701039"/>
                  </a:lnTo>
                  <a:lnTo>
                    <a:pt x="1095490" y="1710022"/>
                  </a:lnTo>
                  <a:lnTo>
                    <a:pt x="1042875" y="1715616"/>
                  </a:lnTo>
                  <a:lnTo>
                    <a:pt x="989747" y="1717788"/>
                  </a:lnTo>
                  <a:lnTo>
                    <a:pt x="936419" y="1716505"/>
                  </a:lnTo>
                  <a:lnTo>
                    <a:pt x="883200" y="1711735"/>
                  </a:lnTo>
                  <a:lnTo>
                    <a:pt x="830402" y="1703444"/>
                  </a:lnTo>
                  <a:lnTo>
                    <a:pt x="778815" y="1691723"/>
                  </a:lnTo>
                  <a:lnTo>
                    <a:pt x="729191" y="1676776"/>
                  </a:lnTo>
                  <a:lnTo>
                    <a:pt x="681779" y="1658745"/>
                  </a:lnTo>
                  <a:lnTo>
                    <a:pt x="636829" y="1637770"/>
                  </a:lnTo>
                  <a:lnTo>
                    <a:pt x="594590" y="1613991"/>
                  </a:lnTo>
                  <a:lnTo>
                    <a:pt x="555311" y="1587549"/>
                  </a:lnTo>
                  <a:lnTo>
                    <a:pt x="519242" y="1558584"/>
                  </a:lnTo>
                  <a:lnTo>
                    <a:pt x="486632" y="1527236"/>
                  </a:lnTo>
                  <a:lnTo>
                    <a:pt x="457730" y="1493646"/>
                  </a:lnTo>
                  <a:lnTo>
                    <a:pt x="404649" y="1495175"/>
                  </a:lnTo>
                  <a:lnTo>
                    <a:pt x="352812" y="1490789"/>
                  </a:lnTo>
                  <a:lnTo>
                    <a:pt x="303021" y="1480802"/>
                  </a:lnTo>
                  <a:lnTo>
                    <a:pt x="256076" y="1465531"/>
                  </a:lnTo>
                  <a:lnTo>
                    <a:pt x="212779" y="1445291"/>
                  </a:lnTo>
                  <a:lnTo>
                    <a:pt x="173931" y="1420396"/>
                  </a:lnTo>
                  <a:lnTo>
                    <a:pt x="140333" y="1391162"/>
                  </a:lnTo>
                  <a:lnTo>
                    <a:pt x="112788" y="1357906"/>
                  </a:lnTo>
                  <a:lnTo>
                    <a:pt x="90356" y="1316683"/>
                  </a:lnTo>
                  <a:lnTo>
                    <a:pt x="78369" y="1274045"/>
                  </a:lnTo>
                  <a:lnTo>
                    <a:pt x="76633" y="1230976"/>
                  </a:lnTo>
                  <a:lnTo>
                    <a:pt x="84955" y="1188461"/>
                  </a:lnTo>
                  <a:lnTo>
                    <a:pt x="103144" y="1147484"/>
                  </a:lnTo>
                  <a:lnTo>
                    <a:pt x="131005" y="1109028"/>
                  </a:lnTo>
                  <a:lnTo>
                    <a:pt x="168348" y="1074079"/>
                  </a:lnTo>
                  <a:lnTo>
                    <a:pt x="117783" y="1047388"/>
                  </a:lnTo>
                  <a:lnTo>
                    <a:pt x="75431" y="1015069"/>
                  </a:lnTo>
                  <a:lnTo>
                    <a:pt x="41886" y="978117"/>
                  </a:lnTo>
                  <a:lnTo>
                    <a:pt x="17737" y="937527"/>
                  </a:lnTo>
                  <a:lnTo>
                    <a:pt x="3578" y="894293"/>
                  </a:lnTo>
                  <a:lnTo>
                    <a:pt x="0" y="849409"/>
                  </a:lnTo>
                  <a:lnTo>
                    <a:pt x="7593" y="803870"/>
                  </a:lnTo>
                  <a:lnTo>
                    <a:pt x="23347" y="765366"/>
                  </a:lnTo>
                  <a:lnTo>
                    <a:pt x="46711" y="729864"/>
                  </a:lnTo>
                  <a:lnTo>
                    <a:pt x="76948" y="697849"/>
                  </a:lnTo>
                  <a:lnTo>
                    <a:pt x="113326" y="669807"/>
                  </a:lnTo>
                  <a:lnTo>
                    <a:pt x="155109" y="646223"/>
                  </a:lnTo>
                  <a:lnTo>
                    <a:pt x="201562" y="627581"/>
                  </a:lnTo>
                  <a:lnTo>
                    <a:pt x="251951" y="614368"/>
                  </a:lnTo>
                  <a:lnTo>
                    <a:pt x="305542" y="607068"/>
                  </a:lnTo>
                  <a:lnTo>
                    <a:pt x="308395" y="601377"/>
                  </a:lnTo>
                  <a:close/>
                </a:path>
                <a:path w="3390900" h="1826895">
                  <a:moveTo>
                    <a:pt x="168384" y="1074068"/>
                  </a:moveTo>
                  <a:lnTo>
                    <a:pt x="214972" y="1090832"/>
                  </a:lnTo>
                  <a:lnTo>
                    <a:pt x="264179" y="1102136"/>
                  </a:lnTo>
                  <a:lnTo>
                    <a:pt x="315134" y="1107832"/>
                  </a:lnTo>
                  <a:lnTo>
                    <a:pt x="366964" y="1107771"/>
                  </a:lnTo>
                </a:path>
                <a:path w="3390900" h="1826895">
                  <a:moveTo>
                    <a:pt x="457734" y="1493645"/>
                  </a:moveTo>
                  <a:lnTo>
                    <a:pt x="479964" y="1491189"/>
                  </a:lnTo>
                  <a:lnTo>
                    <a:pt x="501901" y="1487674"/>
                  </a:lnTo>
                  <a:lnTo>
                    <a:pt x="523476" y="1483111"/>
                  </a:lnTo>
                  <a:lnTo>
                    <a:pt x="544617" y="1477514"/>
                  </a:lnTo>
                </a:path>
                <a:path w="3390900" h="1826895">
                  <a:moveTo>
                    <a:pt x="1294585" y="1654083"/>
                  </a:moveTo>
                  <a:lnTo>
                    <a:pt x="1279509" y="1636480"/>
                  </a:lnTo>
                  <a:lnTo>
                    <a:pt x="1265740" y="1618323"/>
                  </a:lnTo>
                  <a:lnTo>
                    <a:pt x="1253306" y="1599650"/>
                  </a:lnTo>
                  <a:lnTo>
                    <a:pt x="1242235" y="1580503"/>
                  </a:lnTo>
                </a:path>
                <a:path w="3390900" h="1826895">
                  <a:moveTo>
                    <a:pt x="2241266" y="1550437"/>
                  </a:moveTo>
                  <a:lnTo>
                    <a:pt x="2248661" y="1530578"/>
                  </a:lnTo>
                  <a:lnTo>
                    <a:pt x="2254618" y="1510474"/>
                  </a:lnTo>
                  <a:lnTo>
                    <a:pt x="2259124" y="1490167"/>
                  </a:lnTo>
                  <a:lnTo>
                    <a:pt x="2262170" y="1469699"/>
                  </a:lnTo>
                </a:path>
                <a:path w="3390900" h="1826895">
                  <a:moveTo>
                    <a:pt x="2934892" y="1270916"/>
                  </a:moveTo>
                  <a:lnTo>
                    <a:pt x="2931693" y="1228650"/>
                  </a:lnTo>
                  <a:lnTo>
                    <a:pt x="2921396" y="1187599"/>
                  </a:lnTo>
                  <a:lnTo>
                    <a:pt x="2904350" y="1148181"/>
                  </a:lnTo>
                  <a:lnTo>
                    <a:pt x="2880908" y="1110808"/>
                  </a:lnTo>
                  <a:lnTo>
                    <a:pt x="2851418" y="1075897"/>
                  </a:lnTo>
                  <a:lnTo>
                    <a:pt x="2816232" y="1043863"/>
                  </a:lnTo>
                  <a:lnTo>
                    <a:pt x="2775700" y="1015120"/>
                  </a:lnTo>
                  <a:lnTo>
                    <a:pt x="2730174" y="990083"/>
                  </a:lnTo>
                  <a:lnTo>
                    <a:pt x="2680002" y="969168"/>
                  </a:lnTo>
                </a:path>
                <a:path w="3390900" h="1826895">
                  <a:moveTo>
                    <a:pt x="3280921" y="647471"/>
                  </a:moveTo>
                  <a:lnTo>
                    <a:pt x="3259371" y="679243"/>
                  </a:lnTo>
                  <a:lnTo>
                    <a:pt x="3233081" y="708881"/>
                  </a:lnTo>
                  <a:lnTo>
                    <a:pt x="3202337" y="736101"/>
                  </a:lnTo>
                  <a:lnTo>
                    <a:pt x="3167425" y="760619"/>
                  </a:lnTo>
                </a:path>
                <a:path w="3390900" h="1826895">
                  <a:moveTo>
                    <a:pt x="3006544" y="229501"/>
                  </a:moveTo>
                  <a:lnTo>
                    <a:pt x="3009358" y="242769"/>
                  </a:lnTo>
                  <a:lnTo>
                    <a:pt x="3011297" y="256114"/>
                  </a:lnTo>
                  <a:lnTo>
                    <a:pt x="3012357" y="269511"/>
                  </a:lnTo>
                  <a:lnTo>
                    <a:pt x="3012536" y="282938"/>
                  </a:lnTo>
                </a:path>
                <a:path w="3390900" h="1826895">
                  <a:moveTo>
                    <a:pt x="2341374" y="98621"/>
                  </a:moveTo>
                  <a:lnTo>
                    <a:pt x="2324341" y="114468"/>
                  </a:lnTo>
                  <a:lnTo>
                    <a:pt x="2308935" y="131153"/>
                  </a:lnTo>
                  <a:lnTo>
                    <a:pt x="2295212" y="148609"/>
                  </a:lnTo>
                  <a:lnTo>
                    <a:pt x="2283232" y="166769"/>
                  </a:lnTo>
                </a:path>
                <a:path w="3390900" h="1826895">
                  <a:moveTo>
                    <a:pt x="1763065" y="138837"/>
                  </a:moveTo>
                  <a:lnTo>
                    <a:pt x="1754169" y="153026"/>
                  </a:lnTo>
                  <a:lnTo>
                    <a:pt x="1746497" y="167580"/>
                  </a:lnTo>
                  <a:lnTo>
                    <a:pt x="1740069" y="182455"/>
                  </a:lnTo>
                  <a:lnTo>
                    <a:pt x="1734905" y="197609"/>
                  </a:lnTo>
                </a:path>
                <a:path w="3390900" h="1826895">
                  <a:moveTo>
                    <a:pt x="1100562" y="213685"/>
                  </a:moveTo>
                  <a:lnTo>
                    <a:pt x="1127771" y="226217"/>
                  </a:lnTo>
                  <a:lnTo>
                    <a:pt x="1153871" y="239924"/>
                  </a:lnTo>
                  <a:lnTo>
                    <a:pt x="1178792" y="254766"/>
                  </a:lnTo>
                  <a:lnTo>
                    <a:pt x="1202463" y="270705"/>
                  </a:lnTo>
                </a:path>
                <a:path w="3390900" h="1826895">
                  <a:moveTo>
                    <a:pt x="308395" y="601377"/>
                  </a:moveTo>
                  <a:lnTo>
                    <a:pt x="311626" y="616560"/>
                  </a:lnTo>
                  <a:lnTo>
                    <a:pt x="315670" y="631631"/>
                  </a:lnTo>
                  <a:lnTo>
                    <a:pt x="320523" y="646574"/>
                  </a:lnTo>
                  <a:lnTo>
                    <a:pt x="326178" y="661369"/>
                  </a:lnTo>
                </a:path>
              </a:pathLst>
            </a:custGeom>
            <a:ln w="10470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630584" y="4466444"/>
            <a:ext cx="598144" cy="39142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algn="ctr">
              <a:lnSpc>
                <a:spcPts val="1537"/>
              </a:lnSpc>
              <a:spcBef>
                <a:spcPts val="52"/>
              </a:spcBef>
            </a:pPr>
            <a:r>
              <a:rPr sz="1342" b="1" spc="-5" dirty="0">
                <a:solidFill>
                  <a:srgbClr val="FFFFFF"/>
                </a:solidFill>
                <a:latin typeface="Arial"/>
                <a:cs typeface="Arial"/>
              </a:rPr>
              <a:t>CRM</a:t>
            </a:r>
            <a:endParaRPr sz="1342">
              <a:latin typeface="Arial"/>
              <a:cs typeface="Arial"/>
            </a:endParaRPr>
          </a:p>
          <a:p>
            <a:pPr algn="ctr">
              <a:lnSpc>
                <a:spcPts val="1537"/>
              </a:lnSpc>
            </a:pPr>
            <a:r>
              <a:rPr sz="1342" b="1" spc="-3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342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86482" y="3826527"/>
            <a:ext cx="5119311" cy="1070073"/>
            <a:chOff x="1896260" y="6528679"/>
            <a:chExt cx="11255375" cy="23526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36" y="6528679"/>
              <a:ext cx="3480868" cy="7984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14555" y="6544386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3269263" y="704187"/>
                  </a:moveTo>
                  <a:lnTo>
                    <a:pt x="117366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0"/>
                  </a:lnTo>
                  <a:lnTo>
                    <a:pt x="0" y="117367"/>
                  </a:ln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6" y="0"/>
                  </a:lnTo>
                  <a:lnTo>
                    <a:pt x="3269263" y="0"/>
                  </a:lnTo>
                  <a:lnTo>
                    <a:pt x="3314178" y="8933"/>
                  </a:lnTo>
                  <a:lnTo>
                    <a:pt x="3352254" y="34376"/>
                  </a:lnTo>
                  <a:lnTo>
                    <a:pt x="3377696" y="72452"/>
                  </a:lnTo>
                  <a:lnTo>
                    <a:pt x="3386630" y="117367"/>
                  </a:lnTo>
                  <a:lnTo>
                    <a:pt x="3386630" y="586820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3" y="70418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2" name="object 12"/>
            <p:cNvSpPr/>
            <p:nvPr/>
          </p:nvSpPr>
          <p:spPr>
            <a:xfrm>
              <a:off x="5914555" y="6544386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0" y="117367"/>
                  </a:move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6" y="0"/>
                  </a:lnTo>
                  <a:lnTo>
                    <a:pt x="3269263" y="0"/>
                  </a:lnTo>
                  <a:lnTo>
                    <a:pt x="3314178" y="8933"/>
                  </a:lnTo>
                  <a:lnTo>
                    <a:pt x="3352254" y="34376"/>
                  </a:lnTo>
                  <a:lnTo>
                    <a:pt x="3377696" y="72452"/>
                  </a:lnTo>
                  <a:lnTo>
                    <a:pt x="3386630" y="117367"/>
                  </a:lnTo>
                  <a:lnTo>
                    <a:pt x="3386630" y="586820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3" y="704187"/>
                  </a:lnTo>
                  <a:lnTo>
                    <a:pt x="117366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0"/>
                  </a:lnTo>
                  <a:lnTo>
                    <a:pt x="0" y="117367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260" y="8082400"/>
              <a:ext cx="3480868" cy="7984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43380" y="8098107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3269263" y="704187"/>
                  </a:moveTo>
                  <a:lnTo>
                    <a:pt x="117367" y="704187"/>
                  </a:lnTo>
                  <a:lnTo>
                    <a:pt x="71682" y="694964"/>
                  </a:lnTo>
                  <a:lnTo>
                    <a:pt x="34375" y="669812"/>
                  </a:lnTo>
                  <a:lnTo>
                    <a:pt x="9223" y="632505"/>
                  </a:lnTo>
                  <a:lnTo>
                    <a:pt x="0" y="586821"/>
                  </a:lnTo>
                  <a:lnTo>
                    <a:pt x="0" y="117367"/>
                  </a:ln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7" y="0"/>
                  </a:lnTo>
                  <a:lnTo>
                    <a:pt x="3269263" y="0"/>
                  </a:lnTo>
                  <a:lnTo>
                    <a:pt x="3314178" y="8934"/>
                  </a:lnTo>
                  <a:lnTo>
                    <a:pt x="3352254" y="34376"/>
                  </a:lnTo>
                  <a:lnTo>
                    <a:pt x="3377696" y="72452"/>
                  </a:lnTo>
                  <a:lnTo>
                    <a:pt x="3386630" y="117367"/>
                  </a:lnTo>
                  <a:lnTo>
                    <a:pt x="3386630" y="586821"/>
                  </a:lnTo>
                  <a:lnTo>
                    <a:pt x="3377407" y="632505"/>
                  </a:lnTo>
                  <a:lnTo>
                    <a:pt x="3352254" y="669812"/>
                  </a:lnTo>
                  <a:lnTo>
                    <a:pt x="3314948" y="694964"/>
                  </a:lnTo>
                  <a:lnTo>
                    <a:pt x="3269263" y="70418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3380" y="8098107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0" y="117367"/>
                  </a:move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7" y="0"/>
                  </a:lnTo>
                  <a:lnTo>
                    <a:pt x="3269263" y="0"/>
                  </a:lnTo>
                  <a:lnTo>
                    <a:pt x="3314178" y="8934"/>
                  </a:lnTo>
                  <a:lnTo>
                    <a:pt x="3352254" y="34376"/>
                  </a:lnTo>
                  <a:lnTo>
                    <a:pt x="3377696" y="72452"/>
                  </a:lnTo>
                  <a:lnTo>
                    <a:pt x="3386630" y="117367"/>
                  </a:lnTo>
                  <a:lnTo>
                    <a:pt x="3386630" y="586821"/>
                  </a:lnTo>
                  <a:lnTo>
                    <a:pt x="3377407" y="632505"/>
                  </a:lnTo>
                  <a:lnTo>
                    <a:pt x="3352254" y="669812"/>
                  </a:lnTo>
                  <a:lnTo>
                    <a:pt x="3314948" y="694964"/>
                  </a:lnTo>
                  <a:lnTo>
                    <a:pt x="3269263" y="704187"/>
                  </a:lnTo>
                  <a:lnTo>
                    <a:pt x="117367" y="704187"/>
                  </a:lnTo>
                  <a:lnTo>
                    <a:pt x="71682" y="694964"/>
                  </a:lnTo>
                  <a:lnTo>
                    <a:pt x="34375" y="669812"/>
                  </a:lnTo>
                  <a:lnTo>
                    <a:pt x="9223" y="632505"/>
                  </a:lnTo>
                  <a:lnTo>
                    <a:pt x="0" y="586821"/>
                  </a:lnTo>
                  <a:lnTo>
                    <a:pt x="0" y="117367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0142" y="7091533"/>
              <a:ext cx="3480868" cy="7984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717261" y="7107240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3269263" y="704187"/>
                  </a:moveTo>
                  <a:lnTo>
                    <a:pt x="117367" y="704187"/>
                  </a:lnTo>
                  <a:lnTo>
                    <a:pt x="71682" y="694964"/>
                  </a:lnTo>
                  <a:lnTo>
                    <a:pt x="34376" y="669811"/>
                  </a:lnTo>
                  <a:lnTo>
                    <a:pt x="9223" y="632505"/>
                  </a:lnTo>
                  <a:lnTo>
                    <a:pt x="0" y="586821"/>
                  </a:lnTo>
                  <a:lnTo>
                    <a:pt x="0" y="117367"/>
                  </a:lnTo>
                  <a:lnTo>
                    <a:pt x="9223" y="71682"/>
                  </a:lnTo>
                  <a:lnTo>
                    <a:pt x="34376" y="34376"/>
                  </a:lnTo>
                  <a:lnTo>
                    <a:pt x="71682" y="9223"/>
                  </a:lnTo>
                  <a:lnTo>
                    <a:pt x="117367" y="0"/>
                  </a:lnTo>
                  <a:lnTo>
                    <a:pt x="3269263" y="0"/>
                  </a:lnTo>
                  <a:lnTo>
                    <a:pt x="3314178" y="8934"/>
                  </a:lnTo>
                  <a:lnTo>
                    <a:pt x="3352255" y="34376"/>
                  </a:lnTo>
                  <a:lnTo>
                    <a:pt x="3377697" y="72452"/>
                  </a:lnTo>
                  <a:lnTo>
                    <a:pt x="3386630" y="117367"/>
                  </a:lnTo>
                  <a:lnTo>
                    <a:pt x="3386630" y="586821"/>
                  </a:lnTo>
                  <a:lnTo>
                    <a:pt x="3377407" y="632505"/>
                  </a:lnTo>
                  <a:lnTo>
                    <a:pt x="3352255" y="669811"/>
                  </a:lnTo>
                  <a:lnTo>
                    <a:pt x="3314948" y="694964"/>
                  </a:lnTo>
                  <a:lnTo>
                    <a:pt x="3269263" y="70418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8" name="object 18"/>
            <p:cNvSpPr/>
            <p:nvPr/>
          </p:nvSpPr>
          <p:spPr>
            <a:xfrm>
              <a:off x="9717261" y="7107240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0" y="117367"/>
                  </a:moveTo>
                  <a:lnTo>
                    <a:pt x="9223" y="71682"/>
                  </a:lnTo>
                  <a:lnTo>
                    <a:pt x="34376" y="34376"/>
                  </a:lnTo>
                  <a:lnTo>
                    <a:pt x="71682" y="9223"/>
                  </a:lnTo>
                  <a:lnTo>
                    <a:pt x="117367" y="0"/>
                  </a:lnTo>
                  <a:lnTo>
                    <a:pt x="3269263" y="0"/>
                  </a:lnTo>
                  <a:lnTo>
                    <a:pt x="3314178" y="8934"/>
                  </a:lnTo>
                  <a:lnTo>
                    <a:pt x="3352255" y="34376"/>
                  </a:lnTo>
                  <a:lnTo>
                    <a:pt x="3377697" y="72452"/>
                  </a:lnTo>
                  <a:lnTo>
                    <a:pt x="3386630" y="117367"/>
                  </a:lnTo>
                  <a:lnTo>
                    <a:pt x="3386630" y="586821"/>
                  </a:lnTo>
                  <a:lnTo>
                    <a:pt x="3377407" y="632505"/>
                  </a:lnTo>
                  <a:lnTo>
                    <a:pt x="3352255" y="669811"/>
                  </a:lnTo>
                  <a:lnTo>
                    <a:pt x="3314948" y="694964"/>
                  </a:lnTo>
                  <a:lnTo>
                    <a:pt x="3269263" y="704187"/>
                  </a:lnTo>
                  <a:lnTo>
                    <a:pt x="117367" y="704187"/>
                  </a:lnTo>
                  <a:lnTo>
                    <a:pt x="71682" y="694964"/>
                  </a:lnTo>
                  <a:lnTo>
                    <a:pt x="34376" y="669811"/>
                  </a:lnTo>
                  <a:lnTo>
                    <a:pt x="9223" y="632505"/>
                  </a:lnTo>
                  <a:lnTo>
                    <a:pt x="0" y="586821"/>
                  </a:lnTo>
                  <a:lnTo>
                    <a:pt x="0" y="117367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53603" y="4605147"/>
            <a:ext cx="1246830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16" dirty="0">
                <a:solidFill>
                  <a:srgbClr val="393737"/>
                </a:solidFill>
                <a:latin typeface="Arial"/>
                <a:cs typeface="Arial"/>
              </a:rPr>
              <a:t>Lead</a:t>
            </a:r>
            <a:r>
              <a:rPr sz="1046" b="1" spc="-20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1046" b="1" spc="50" dirty="0">
                <a:solidFill>
                  <a:srgbClr val="393737"/>
                </a:solidFill>
                <a:latin typeface="Arial"/>
                <a:cs typeface="Arial"/>
              </a:rPr>
              <a:t>Management</a:t>
            </a:r>
            <a:endParaRPr sz="1046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92701" y="5239891"/>
            <a:ext cx="1583304" cy="363334"/>
            <a:chOff x="5867436" y="9636121"/>
            <a:chExt cx="3481070" cy="79883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36" y="9636121"/>
              <a:ext cx="3480868" cy="79842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14555" y="9651827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3269263" y="704187"/>
                  </a:moveTo>
                  <a:lnTo>
                    <a:pt x="117366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0"/>
                  </a:lnTo>
                  <a:lnTo>
                    <a:pt x="0" y="117366"/>
                  </a:ln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6" y="0"/>
                  </a:lnTo>
                  <a:lnTo>
                    <a:pt x="3269263" y="0"/>
                  </a:lnTo>
                  <a:lnTo>
                    <a:pt x="3314178" y="8933"/>
                  </a:lnTo>
                  <a:lnTo>
                    <a:pt x="3352254" y="34375"/>
                  </a:lnTo>
                  <a:lnTo>
                    <a:pt x="3377696" y="72452"/>
                  </a:lnTo>
                  <a:lnTo>
                    <a:pt x="3386630" y="117366"/>
                  </a:lnTo>
                  <a:lnTo>
                    <a:pt x="3386630" y="586820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3" y="70418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14555" y="9651827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0" y="117366"/>
                  </a:move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6" y="0"/>
                  </a:lnTo>
                  <a:lnTo>
                    <a:pt x="3269263" y="0"/>
                  </a:lnTo>
                  <a:lnTo>
                    <a:pt x="3314178" y="8933"/>
                  </a:lnTo>
                  <a:lnTo>
                    <a:pt x="3352254" y="34375"/>
                  </a:lnTo>
                  <a:lnTo>
                    <a:pt x="3377696" y="72452"/>
                  </a:lnTo>
                  <a:lnTo>
                    <a:pt x="3386630" y="117366"/>
                  </a:lnTo>
                  <a:lnTo>
                    <a:pt x="3386630" y="586820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3" y="704187"/>
                  </a:lnTo>
                  <a:lnTo>
                    <a:pt x="117366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0"/>
                  </a:lnTo>
                  <a:lnTo>
                    <a:pt x="0" y="117366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51875" y="5311830"/>
            <a:ext cx="663994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18" dirty="0">
                <a:solidFill>
                  <a:srgbClr val="393737"/>
                </a:solidFill>
                <a:latin typeface="Arial"/>
                <a:cs typeface="Arial"/>
              </a:rPr>
              <a:t>Marketing</a:t>
            </a:r>
            <a:endParaRPr sz="1046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98922" y="4533208"/>
            <a:ext cx="1583304" cy="363334"/>
            <a:chOff x="9838613" y="8082400"/>
            <a:chExt cx="3481070" cy="79883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8613" y="8082400"/>
              <a:ext cx="3480868" cy="7984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885732" y="8098107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3269264" y="704187"/>
                  </a:moveTo>
                  <a:lnTo>
                    <a:pt x="117367" y="704187"/>
                  </a:lnTo>
                  <a:lnTo>
                    <a:pt x="71682" y="694964"/>
                  </a:lnTo>
                  <a:lnTo>
                    <a:pt x="34375" y="669812"/>
                  </a:lnTo>
                  <a:lnTo>
                    <a:pt x="9223" y="632505"/>
                  </a:lnTo>
                  <a:lnTo>
                    <a:pt x="0" y="586821"/>
                  </a:lnTo>
                  <a:lnTo>
                    <a:pt x="0" y="117367"/>
                  </a:ln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7" y="0"/>
                  </a:lnTo>
                  <a:lnTo>
                    <a:pt x="3269264" y="0"/>
                  </a:lnTo>
                  <a:lnTo>
                    <a:pt x="3314178" y="8934"/>
                  </a:lnTo>
                  <a:lnTo>
                    <a:pt x="3352255" y="34376"/>
                  </a:lnTo>
                  <a:lnTo>
                    <a:pt x="3377696" y="72452"/>
                  </a:lnTo>
                  <a:lnTo>
                    <a:pt x="3386630" y="117367"/>
                  </a:lnTo>
                  <a:lnTo>
                    <a:pt x="3386630" y="586821"/>
                  </a:lnTo>
                  <a:lnTo>
                    <a:pt x="3377407" y="632505"/>
                  </a:lnTo>
                  <a:lnTo>
                    <a:pt x="3352255" y="669812"/>
                  </a:lnTo>
                  <a:lnTo>
                    <a:pt x="3314948" y="694964"/>
                  </a:lnTo>
                  <a:lnTo>
                    <a:pt x="3269264" y="70418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8" name="object 28"/>
            <p:cNvSpPr/>
            <p:nvPr/>
          </p:nvSpPr>
          <p:spPr>
            <a:xfrm>
              <a:off x="9885732" y="8098107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0" y="117367"/>
                  </a:move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7" y="0"/>
                  </a:lnTo>
                  <a:lnTo>
                    <a:pt x="3269264" y="0"/>
                  </a:lnTo>
                  <a:lnTo>
                    <a:pt x="3314178" y="8934"/>
                  </a:lnTo>
                  <a:lnTo>
                    <a:pt x="3352255" y="34376"/>
                  </a:lnTo>
                  <a:lnTo>
                    <a:pt x="3377696" y="72452"/>
                  </a:lnTo>
                  <a:lnTo>
                    <a:pt x="3386630" y="117367"/>
                  </a:lnTo>
                  <a:lnTo>
                    <a:pt x="3386630" y="586821"/>
                  </a:lnTo>
                  <a:lnTo>
                    <a:pt x="3377407" y="632505"/>
                  </a:lnTo>
                  <a:lnTo>
                    <a:pt x="3352255" y="669812"/>
                  </a:lnTo>
                  <a:lnTo>
                    <a:pt x="3314948" y="694964"/>
                  </a:lnTo>
                  <a:lnTo>
                    <a:pt x="3269264" y="704187"/>
                  </a:lnTo>
                  <a:lnTo>
                    <a:pt x="117367" y="704187"/>
                  </a:lnTo>
                  <a:lnTo>
                    <a:pt x="71682" y="694964"/>
                  </a:lnTo>
                  <a:lnTo>
                    <a:pt x="34375" y="669812"/>
                  </a:lnTo>
                  <a:lnTo>
                    <a:pt x="9223" y="632505"/>
                  </a:lnTo>
                  <a:lnTo>
                    <a:pt x="0" y="586821"/>
                  </a:lnTo>
                  <a:lnTo>
                    <a:pt x="0" y="117367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054132" y="4605147"/>
            <a:ext cx="1472109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5" dirty="0">
                <a:solidFill>
                  <a:srgbClr val="393737"/>
                </a:solidFill>
                <a:latin typeface="Arial"/>
                <a:cs typeface="Arial"/>
              </a:rPr>
              <a:t>Salesforce</a:t>
            </a:r>
            <a:r>
              <a:rPr sz="1046" b="1" spc="-16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1046" b="1" spc="9" dirty="0">
                <a:solidFill>
                  <a:srgbClr val="393737"/>
                </a:solidFill>
                <a:latin typeface="Arial"/>
                <a:cs typeface="Arial"/>
              </a:rPr>
              <a:t>Automation</a:t>
            </a:r>
            <a:endParaRPr sz="1046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474166" y="4077758"/>
            <a:ext cx="1583304" cy="363334"/>
            <a:chOff x="2089045" y="7081042"/>
            <a:chExt cx="3481070" cy="798830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9045" y="7081042"/>
              <a:ext cx="3480868" cy="79842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136164" y="7096748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3269264" y="704187"/>
                  </a:moveTo>
                  <a:lnTo>
                    <a:pt x="117366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0"/>
                  </a:lnTo>
                  <a:lnTo>
                    <a:pt x="0" y="117366"/>
                  </a:ln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6" y="0"/>
                  </a:lnTo>
                  <a:lnTo>
                    <a:pt x="3269264" y="0"/>
                  </a:lnTo>
                  <a:lnTo>
                    <a:pt x="3314178" y="8933"/>
                  </a:lnTo>
                  <a:lnTo>
                    <a:pt x="3352255" y="34375"/>
                  </a:lnTo>
                  <a:lnTo>
                    <a:pt x="3377696" y="72452"/>
                  </a:lnTo>
                  <a:lnTo>
                    <a:pt x="3386630" y="117366"/>
                  </a:lnTo>
                  <a:lnTo>
                    <a:pt x="3386630" y="586820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4" y="70418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3" name="object 33"/>
            <p:cNvSpPr/>
            <p:nvPr/>
          </p:nvSpPr>
          <p:spPr>
            <a:xfrm>
              <a:off x="2136164" y="7096748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0" y="117366"/>
                  </a:moveTo>
                  <a:lnTo>
                    <a:pt x="9223" y="71682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6" y="0"/>
                  </a:lnTo>
                  <a:lnTo>
                    <a:pt x="3269264" y="0"/>
                  </a:lnTo>
                  <a:lnTo>
                    <a:pt x="3314178" y="8933"/>
                  </a:lnTo>
                  <a:lnTo>
                    <a:pt x="3352255" y="34375"/>
                  </a:lnTo>
                  <a:lnTo>
                    <a:pt x="3377696" y="72452"/>
                  </a:lnTo>
                  <a:lnTo>
                    <a:pt x="3386630" y="117366"/>
                  </a:lnTo>
                  <a:lnTo>
                    <a:pt x="3386630" y="586820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4" y="704187"/>
                  </a:lnTo>
                  <a:lnTo>
                    <a:pt x="117366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0"/>
                  </a:lnTo>
                  <a:lnTo>
                    <a:pt x="0" y="117366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949482" y="3564204"/>
            <a:ext cx="5311665" cy="7659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customers,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service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27" dirty="0">
                <a:latin typeface="Microsoft Sans Serif"/>
                <a:cs typeface="Microsoft Sans Serif"/>
              </a:rPr>
              <a:t>users,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colleagues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suppliers.</a:t>
            </a:r>
            <a:endParaRPr sz="1342">
              <a:latin typeface="Microsoft Sans Serif"/>
              <a:cs typeface="Microsoft Sans Serif"/>
            </a:endParaRPr>
          </a:p>
          <a:p>
            <a:pPr marL="755784" algn="ctr">
              <a:spcBef>
                <a:spcPts val="1019"/>
              </a:spcBef>
            </a:pPr>
            <a:r>
              <a:rPr sz="1046" b="1" spc="-2" dirty="0">
                <a:solidFill>
                  <a:srgbClr val="393737"/>
                </a:solidFill>
                <a:latin typeface="Arial"/>
                <a:cs typeface="Arial"/>
              </a:rPr>
              <a:t>Customer</a:t>
            </a:r>
            <a:r>
              <a:rPr sz="1046" b="1" spc="-16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1046" b="1" spc="45" dirty="0">
                <a:solidFill>
                  <a:srgbClr val="393737"/>
                </a:solidFill>
                <a:latin typeface="Arial"/>
                <a:cs typeface="Arial"/>
              </a:rPr>
              <a:t>Care</a:t>
            </a:r>
            <a:endParaRPr sz="1046">
              <a:latin typeface="Arial"/>
              <a:cs typeface="Arial"/>
            </a:endParaRPr>
          </a:p>
          <a:p>
            <a:pPr marL="626980">
              <a:spcBef>
                <a:spcPts val="760"/>
              </a:spcBef>
              <a:tabLst>
                <a:tab pos="4221360" algn="l"/>
              </a:tabLst>
            </a:pPr>
            <a:r>
              <a:rPr sz="1569" b="1" spc="-20" baseline="2415" dirty="0">
                <a:solidFill>
                  <a:srgbClr val="393737"/>
                </a:solidFill>
                <a:latin typeface="Arial"/>
                <a:cs typeface="Arial"/>
              </a:rPr>
              <a:t>Workflo</a:t>
            </a:r>
            <a:r>
              <a:rPr sz="1569" b="1" spc="-24" baseline="2415" dirty="0">
                <a:solidFill>
                  <a:srgbClr val="393737"/>
                </a:solidFill>
                <a:latin typeface="Arial"/>
                <a:cs typeface="Arial"/>
              </a:rPr>
              <a:t>w</a:t>
            </a:r>
            <a:r>
              <a:rPr sz="1569" b="1" baseline="2415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1569" b="1" spc="14" baseline="2415" dirty="0">
                <a:solidFill>
                  <a:srgbClr val="393737"/>
                </a:solidFill>
                <a:latin typeface="Arial"/>
                <a:cs typeface="Arial"/>
              </a:rPr>
              <a:t>Automatio</a:t>
            </a:r>
            <a:r>
              <a:rPr sz="1569" b="1" spc="20" baseline="2415" dirty="0">
                <a:solidFill>
                  <a:srgbClr val="393737"/>
                </a:solidFill>
                <a:latin typeface="Arial"/>
                <a:cs typeface="Arial"/>
              </a:rPr>
              <a:t>n</a:t>
            </a:r>
            <a:r>
              <a:rPr sz="1569" b="1" baseline="2415" dirty="0">
                <a:solidFill>
                  <a:srgbClr val="393737"/>
                </a:solidFill>
                <a:latin typeface="Arial"/>
                <a:cs typeface="Arial"/>
              </a:rPr>
              <a:t>	</a:t>
            </a:r>
            <a:r>
              <a:rPr sz="1046" b="1" spc="-98" dirty="0">
                <a:solidFill>
                  <a:srgbClr val="393737"/>
                </a:solidFill>
                <a:latin typeface="Arial"/>
                <a:cs typeface="Arial"/>
              </a:rPr>
              <a:t>H</a:t>
            </a:r>
            <a:r>
              <a:rPr sz="1046" b="1" spc="-96" dirty="0">
                <a:solidFill>
                  <a:srgbClr val="393737"/>
                </a:solidFill>
                <a:latin typeface="Arial"/>
                <a:cs typeface="Arial"/>
              </a:rPr>
              <a:t>R</a:t>
            </a:r>
            <a:r>
              <a:rPr sz="1046" b="1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1046" b="1" spc="50" dirty="0">
                <a:solidFill>
                  <a:srgbClr val="393737"/>
                </a:solidFill>
                <a:latin typeface="Arial"/>
                <a:cs typeface="Arial"/>
              </a:rPr>
              <a:t>Management</a:t>
            </a:r>
            <a:endParaRPr sz="1046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500187" y="5049603"/>
            <a:ext cx="1583304" cy="363334"/>
            <a:chOff x="2146255" y="9217750"/>
            <a:chExt cx="3481070" cy="798830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6255" y="9217750"/>
              <a:ext cx="3480868" cy="7984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93374" y="9233457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3269263" y="704187"/>
                  </a:moveTo>
                  <a:lnTo>
                    <a:pt x="117366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1"/>
                  </a:lnTo>
                  <a:lnTo>
                    <a:pt x="0" y="117367"/>
                  </a:lnTo>
                  <a:lnTo>
                    <a:pt x="9223" y="71682"/>
                  </a:lnTo>
                  <a:lnTo>
                    <a:pt x="34375" y="34376"/>
                  </a:lnTo>
                  <a:lnTo>
                    <a:pt x="71682" y="9223"/>
                  </a:lnTo>
                  <a:lnTo>
                    <a:pt x="117366" y="0"/>
                  </a:lnTo>
                  <a:lnTo>
                    <a:pt x="3269263" y="0"/>
                  </a:lnTo>
                  <a:lnTo>
                    <a:pt x="3314178" y="8934"/>
                  </a:lnTo>
                  <a:lnTo>
                    <a:pt x="3352255" y="34376"/>
                  </a:lnTo>
                  <a:lnTo>
                    <a:pt x="3377696" y="72452"/>
                  </a:lnTo>
                  <a:lnTo>
                    <a:pt x="3386630" y="117367"/>
                  </a:lnTo>
                  <a:lnTo>
                    <a:pt x="3386630" y="586821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3" y="70418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8" name="object 38"/>
            <p:cNvSpPr/>
            <p:nvPr/>
          </p:nvSpPr>
          <p:spPr>
            <a:xfrm>
              <a:off x="2193374" y="9233457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0" y="117367"/>
                  </a:moveTo>
                  <a:lnTo>
                    <a:pt x="9223" y="71682"/>
                  </a:lnTo>
                  <a:lnTo>
                    <a:pt x="34375" y="34376"/>
                  </a:lnTo>
                  <a:lnTo>
                    <a:pt x="71682" y="9223"/>
                  </a:lnTo>
                  <a:lnTo>
                    <a:pt x="117366" y="0"/>
                  </a:lnTo>
                  <a:lnTo>
                    <a:pt x="3269263" y="0"/>
                  </a:lnTo>
                  <a:lnTo>
                    <a:pt x="3314178" y="8934"/>
                  </a:lnTo>
                  <a:lnTo>
                    <a:pt x="3352255" y="34376"/>
                  </a:lnTo>
                  <a:lnTo>
                    <a:pt x="3377696" y="72452"/>
                  </a:lnTo>
                  <a:lnTo>
                    <a:pt x="3386630" y="117367"/>
                  </a:lnTo>
                  <a:lnTo>
                    <a:pt x="3386630" y="586821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3" y="704187"/>
                  </a:lnTo>
                  <a:lnTo>
                    <a:pt x="117366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1"/>
                  </a:lnTo>
                  <a:lnTo>
                    <a:pt x="0" y="117367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990058" y="5121541"/>
            <a:ext cx="602765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2" dirty="0">
                <a:solidFill>
                  <a:srgbClr val="393737"/>
                </a:solidFill>
                <a:latin typeface="Arial"/>
                <a:cs typeface="Arial"/>
              </a:rPr>
              <a:t>Analytics</a:t>
            </a:r>
            <a:endParaRPr sz="1046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920759" y="5033515"/>
            <a:ext cx="1583304" cy="363334"/>
            <a:chOff x="9666762" y="9182379"/>
            <a:chExt cx="3481070" cy="798830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6762" y="9182379"/>
              <a:ext cx="3480868" cy="79842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713881" y="9198085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3269264" y="704187"/>
                  </a:moveTo>
                  <a:lnTo>
                    <a:pt x="117367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0"/>
                  </a:lnTo>
                  <a:lnTo>
                    <a:pt x="0" y="117366"/>
                  </a:lnTo>
                  <a:lnTo>
                    <a:pt x="9223" y="71681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7" y="0"/>
                  </a:lnTo>
                  <a:lnTo>
                    <a:pt x="3269264" y="0"/>
                  </a:lnTo>
                  <a:lnTo>
                    <a:pt x="3314178" y="8933"/>
                  </a:lnTo>
                  <a:lnTo>
                    <a:pt x="3352254" y="34375"/>
                  </a:lnTo>
                  <a:lnTo>
                    <a:pt x="3377696" y="72452"/>
                  </a:lnTo>
                  <a:lnTo>
                    <a:pt x="3386630" y="117366"/>
                  </a:lnTo>
                  <a:lnTo>
                    <a:pt x="3386630" y="586820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4" y="70418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3" name="object 43"/>
            <p:cNvSpPr/>
            <p:nvPr/>
          </p:nvSpPr>
          <p:spPr>
            <a:xfrm>
              <a:off x="9713881" y="9198085"/>
              <a:ext cx="3387090" cy="704215"/>
            </a:xfrm>
            <a:custGeom>
              <a:avLst/>
              <a:gdLst/>
              <a:ahLst/>
              <a:cxnLst/>
              <a:rect l="l" t="t" r="r" b="b"/>
              <a:pathLst>
                <a:path w="3387090" h="704215">
                  <a:moveTo>
                    <a:pt x="0" y="117366"/>
                  </a:moveTo>
                  <a:lnTo>
                    <a:pt x="9223" y="71681"/>
                  </a:lnTo>
                  <a:lnTo>
                    <a:pt x="34375" y="34375"/>
                  </a:lnTo>
                  <a:lnTo>
                    <a:pt x="71682" y="9223"/>
                  </a:lnTo>
                  <a:lnTo>
                    <a:pt x="117367" y="0"/>
                  </a:lnTo>
                  <a:lnTo>
                    <a:pt x="3269264" y="0"/>
                  </a:lnTo>
                  <a:lnTo>
                    <a:pt x="3314178" y="8933"/>
                  </a:lnTo>
                  <a:lnTo>
                    <a:pt x="3352254" y="34375"/>
                  </a:lnTo>
                  <a:lnTo>
                    <a:pt x="3377696" y="72452"/>
                  </a:lnTo>
                  <a:lnTo>
                    <a:pt x="3386630" y="117366"/>
                  </a:lnTo>
                  <a:lnTo>
                    <a:pt x="3386630" y="586820"/>
                  </a:lnTo>
                  <a:lnTo>
                    <a:pt x="3377407" y="632505"/>
                  </a:lnTo>
                  <a:lnTo>
                    <a:pt x="3352254" y="669811"/>
                  </a:lnTo>
                  <a:lnTo>
                    <a:pt x="3314948" y="694964"/>
                  </a:lnTo>
                  <a:lnTo>
                    <a:pt x="3269264" y="704187"/>
                  </a:lnTo>
                  <a:lnTo>
                    <a:pt x="117367" y="704187"/>
                  </a:lnTo>
                  <a:lnTo>
                    <a:pt x="71682" y="694964"/>
                  </a:lnTo>
                  <a:lnTo>
                    <a:pt x="34375" y="669811"/>
                  </a:lnTo>
                  <a:lnTo>
                    <a:pt x="9223" y="632505"/>
                  </a:lnTo>
                  <a:lnTo>
                    <a:pt x="0" y="586820"/>
                  </a:lnTo>
                  <a:lnTo>
                    <a:pt x="0" y="117366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183940" y="5105453"/>
            <a:ext cx="1056788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61" dirty="0">
                <a:solidFill>
                  <a:srgbClr val="393737"/>
                </a:solidFill>
                <a:latin typeface="Arial"/>
                <a:cs typeface="Arial"/>
              </a:rPr>
              <a:t>Busines</a:t>
            </a:r>
            <a:r>
              <a:rPr sz="1046" b="1" spc="-59" dirty="0">
                <a:solidFill>
                  <a:srgbClr val="393737"/>
                </a:solidFill>
                <a:latin typeface="Arial"/>
                <a:cs typeface="Arial"/>
              </a:rPr>
              <a:t>s</a:t>
            </a:r>
            <a:r>
              <a:rPr sz="1046" b="1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1046" b="1" spc="-32" dirty="0">
                <a:solidFill>
                  <a:srgbClr val="393737"/>
                </a:solidFill>
                <a:latin typeface="Arial"/>
                <a:cs typeface="Arial"/>
              </a:rPr>
              <a:t>Reports</a:t>
            </a:r>
            <a:endParaRPr sz="1046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914926" y="4134886"/>
            <a:ext cx="2138991" cy="1159896"/>
            <a:chOff x="5256714" y="7206645"/>
            <a:chExt cx="4702810" cy="2550160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560" y="7206645"/>
              <a:ext cx="146592" cy="53937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607856" y="7248529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5">
                  <a:moveTo>
                    <a:pt x="0" y="392781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4994" y="8408316"/>
              <a:ext cx="734033" cy="14659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298290" y="8450200"/>
              <a:ext cx="588010" cy="0"/>
            </a:xfrm>
            <a:custGeom>
              <a:avLst/>
              <a:gdLst/>
              <a:ahLst/>
              <a:cxnLst/>
              <a:rect l="l" t="t" r="r" b="b"/>
              <a:pathLst>
                <a:path w="588009">
                  <a:moveTo>
                    <a:pt x="0" y="0"/>
                  </a:moveTo>
                  <a:lnTo>
                    <a:pt x="587441" y="0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4560" y="9319853"/>
              <a:ext cx="146592" cy="43672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607856" y="9361737"/>
              <a:ext cx="0" cy="290195"/>
            </a:xfrm>
            <a:custGeom>
              <a:avLst/>
              <a:gdLst/>
              <a:ahLst/>
              <a:cxnLst/>
              <a:rect l="l" t="t" r="r" b="b"/>
              <a:pathLst>
                <a:path h="290195">
                  <a:moveTo>
                    <a:pt x="0" y="0"/>
                  </a:moveTo>
                  <a:lnTo>
                    <a:pt x="0" y="290134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6714" y="8408316"/>
              <a:ext cx="741701" cy="1465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330010" y="8450200"/>
              <a:ext cx="595630" cy="0"/>
            </a:xfrm>
            <a:custGeom>
              <a:avLst/>
              <a:gdLst/>
              <a:ahLst/>
              <a:cxnLst/>
              <a:rect l="l" t="t" r="r" b="b"/>
              <a:pathLst>
                <a:path w="595629">
                  <a:moveTo>
                    <a:pt x="595109" y="0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9498" y="7406958"/>
              <a:ext cx="895054" cy="66601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522795" y="7448842"/>
              <a:ext cx="748665" cy="519430"/>
            </a:xfrm>
            <a:custGeom>
              <a:avLst/>
              <a:gdLst/>
              <a:ahLst/>
              <a:cxnLst/>
              <a:rect l="l" t="t" r="r" b="b"/>
              <a:pathLst>
                <a:path w="748664" h="519429">
                  <a:moveTo>
                    <a:pt x="0" y="0"/>
                  </a:moveTo>
                  <a:lnTo>
                    <a:pt x="748462" y="519421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6708" y="8927533"/>
              <a:ext cx="925477" cy="76272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580005" y="8969417"/>
              <a:ext cx="779145" cy="616585"/>
            </a:xfrm>
            <a:custGeom>
              <a:avLst/>
              <a:gdLst/>
              <a:ahLst/>
              <a:cxnLst/>
              <a:rect l="l" t="t" r="r" b="b"/>
              <a:pathLst>
                <a:path w="779145" h="616584">
                  <a:moveTo>
                    <a:pt x="0" y="616133"/>
                  </a:moveTo>
                  <a:lnTo>
                    <a:pt x="778885" y="0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6562" y="7417449"/>
              <a:ext cx="853995" cy="48842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009858" y="7459333"/>
              <a:ext cx="708025" cy="342265"/>
            </a:xfrm>
            <a:custGeom>
              <a:avLst/>
              <a:gdLst/>
              <a:ahLst/>
              <a:cxnLst/>
              <a:rect l="l" t="t" r="r" b="b"/>
              <a:pathLst>
                <a:path w="708025" h="342265">
                  <a:moveTo>
                    <a:pt x="707403" y="0"/>
                  </a:moveTo>
                  <a:lnTo>
                    <a:pt x="0" y="341829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94074" y="9024738"/>
              <a:ext cx="1193103" cy="63014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667370" y="9066622"/>
              <a:ext cx="1047115" cy="483870"/>
            </a:xfrm>
            <a:custGeom>
              <a:avLst/>
              <a:gdLst/>
              <a:ahLst/>
              <a:cxnLst/>
              <a:rect l="l" t="t" r="r" b="b"/>
              <a:pathLst>
                <a:path w="1047115" h="483870">
                  <a:moveTo>
                    <a:pt x="1046511" y="483557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7858845" y="3610216"/>
            <a:ext cx="2080939" cy="2025197"/>
            <a:chOff x="13927859" y="6053097"/>
            <a:chExt cx="4575175" cy="4452620"/>
          </a:xfrm>
        </p:grpSpPr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97427" y="7054490"/>
              <a:ext cx="859290" cy="150430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4217099" y="7074162"/>
              <a:ext cx="775970" cy="1421130"/>
            </a:xfrm>
            <a:custGeom>
              <a:avLst/>
              <a:gdLst/>
              <a:ahLst/>
              <a:cxnLst/>
              <a:rect l="l" t="t" r="r" b="b"/>
              <a:pathLst>
                <a:path w="775969" h="1421129">
                  <a:moveTo>
                    <a:pt x="775523" y="1420536"/>
                  </a:moveTo>
                  <a:lnTo>
                    <a:pt x="0" y="1420536"/>
                  </a:lnTo>
                  <a:lnTo>
                    <a:pt x="0" y="0"/>
                  </a:lnTo>
                  <a:lnTo>
                    <a:pt x="775523" y="0"/>
                  </a:lnTo>
                  <a:lnTo>
                    <a:pt x="775523" y="1420536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97427" y="7054490"/>
              <a:ext cx="859290" cy="150430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17099" y="7074162"/>
              <a:ext cx="775523" cy="142053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27859" y="7729701"/>
              <a:ext cx="1433270" cy="250386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3947531" y="7749373"/>
              <a:ext cx="1350010" cy="2420620"/>
            </a:xfrm>
            <a:custGeom>
              <a:avLst/>
              <a:gdLst/>
              <a:ahLst/>
              <a:cxnLst/>
              <a:rect l="l" t="t" r="r" b="b"/>
              <a:pathLst>
                <a:path w="1350009" h="2420620">
                  <a:moveTo>
                    <a:pt x="1059292" y="2420099"/>
                  </a:moveTo>
                  <a:lnTo>
                    <a:pt x="1058651" y="2420099"/>
                  </a:lnTo>
                  <a:lnTo>
                    <a:pt x="287523" y="1687549"/>
                  </a:lnTo>
                  <a:lnTo>
                    <a:pt x="287523" y="818605"/>
                  </a:lnTo>
                  <a:lnTo>
                    <a:pt x="0" y="818605"/>
                  </a:lnTo>
                  <a:lnTo>
                    <a:pt x="674751" y="0"/>
                  </a:lnTo>
                  <a:lnTo>
                    <a:pt x="1349504" y="818605"/>
                  </a:lnTo>
                  <a:lnTo>
                    <a:pt x="1061991" y="818605"/>
                  </a:lnTo>
                  <a:lnTo>
                    <a:pt x="1061991" y="1014857"/>
                  </a:lnTo>
                  <a:lnTo>
                    <a:pt x="1059292" y="1014857"/>
                  </a:lnTo>
                  <a:lnTo>
                    <a:pt x="1059292" y="2420099"/>
                  </a:lnTo>
                  <a:close/>
                </a:path>
              </a:pathLst>
            </a:custGeom>
            <a:solidFill>
              <a:srgbClr val="F99953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81952" y="9413070"/>
              <a:ext cx="1579061" cy="82051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5001624" y="9432742"/>
              <a:ext cx="1495425" cy="737235"/>
            </a:xfrm>
            <a:custGeom>
              <a:avLst/>
              <a:gdLst/>
              <a:ahLst/>
              <a:cxnLst/>
              <a:rect l="l" t="t" r="r" b="b"/>
              <a:pathLst>
                <a:path w="1495425" h="737234">
                  <a:moveTo>
                    <a:pt x="1495295" y="736750"/>
                  </a:moveTo>
                  <a:lnTo>
                    <a:pt x="0" y="736750"/>
                  </a:lnTo>
                  <a:lnTo>
                    <a:pt x="0" y="0"/>
                  </a:lnTo>
                  <a:lnTo>
                    <a:pt x="1495295" y="0"/>
                  </a:lnTo>
                  <a:lnTo>
                    <a:pt x="1495295" y="736750"/>
                  </a:lnTo>
                  <a:close/>
                </a:path>
              </a:pathLst>
            </a:custGeom>
            <a:solidFill>
              <a:srgbClr val="F99953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81952" y="9412034"/>
              <a:ext cx="1579061" cy="82051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01624" y="9431705"/>
              <a:ext cx="1495295" cy="73675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69319" y="6322356"/>
              <a:ext cx="1579061" cy="82051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5888992" y="6342028"/>
              <a:ext cx="1495425" cy="737235"/>
            </a:xfrm>
            <a:custGeom>
              <a:avLst/>
              <a:gdLst/>
              <a:ahLst/>
              <a:cxnLst/>
              <a:rect l="l" t="t" r="r" b="b"/>
              <a:pathLst>
                <a:path w="1495425" h="737234">
                  <a:moveTo>
                    <a:pt x="1495294" y="736750"/>
                  </a:moveTo>
                  <a:lnTo>
                    <a:pt x="0" y="736750"/>
                  </a:lnTo>
                  <a:lnTo>
                    <a:pt x="0" y="0"/>
                  </a:lnTo>
                  <a:lnTo>
                    <a:pt x="1495294" y="0"/>
                  </a:lnTo>
                  <a:lnTo>
                    <a:pt x="1495294" y="736750"/>
                  </a:lnTo>
                  <a:close/>
                </a:path>
              </a:pathLst>
            </a:custGeom>
            <a:solidFill>
              <a:srgbClr val="33C6E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5" name="object 7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97195" y="6330320"/>
              <a:ext cx="1579061" cy="82051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16867" y="6349991"/>
              <a:ext cx="1495294" cy="7367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97449" y="6053097"/>
              <a:ext cx="2631228" cy="136580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4217121" y="6072768"/>
              <a:ext cx="2547620" cy="1282065"/>
            </a:xfrm>
            <a:custGeom>
              <a:avLst/>
              <a:gdLst/>
              <a:ahLst/>
              <a:cxnLst/>
              <a:rect l="l" t="t" r="r" b="b"/>
              <a:pathLst>
                <a:path w="2547619" h="1282065">
                  <a:moveTo>
                    <a:pt x="1685774" y="1282034"/>
                  </a:moveTo>
                  <a:lnTo>
                    <a:pt x="1685774" y="1008897"/>
                  </a:lnTo>
                  <a:lnTo>
                    <a:pt x="1479195" y="1008897"/>
                  </a:lnTo>
                  <a:lnTo>
                    <a:pt x="1479195" y="1006332"/>
                  </a:lnTo>
                  <a:lnTo>
                    <a:pt x="0" y="1006332"/>
                  </a:lnTo>
                  <a:lnTo>
                    <a:pt x="0" y="1005724"/>
                  </a:lnTo>
                  <a:lnTo>
                    <a:pt x="771100" y="273148"/>
                  </a:lnTo>
                  <a:lnTo>
                    <a:pt x="1685774" y="273148"/>
                  </a:lnTo>
                  <a:lnTo>
                    <a:pt x="1685774" y="0"/>
                  </a:lnTo>
                  <a:lnTo>
                    <a:pt x="2547459" y="641017"/>
                  </a:lnTo>
                  <a:lnTo>
                    <a:pt x="1685774" y="1282034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72283" y="7999496"/>
              <a:ext cx="859290" cy="150430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7391955" y="8019168"/>
              <a:ext cx="775970" cy="1421130"/>
            </a:xfrm>
            <a:custGeom>
              <a:avLst/>
              <a:gdLst/>
              <a:ahLst/>
              <a:cxnLst/>
              <a:rect l="l" t="t" r="r" b="b"/>
              <a:pathLst>
                <a:path w="775969" h="1421129">
                  <a:moveTo>
                    <a:pt x="775522" y="1420536"/>
                  </a:moveTo>
                  <a:lnTo>
                    <a:pt x="0" y="1420536"/>
                  </a:lnTo>
                  <a:lnTo>
                    <a:pt x="0" y="0"/>
                  </a:lnTo>
                  <a:lnTo>
                    <a:pt x="775522" y="0"/>
                  </a:lnTo>
                  <a:lnTo>
                    <a:pt x="775522" y="1420536"/>
                  </a:lnTo>
                  <a:close/>
                </a:path>
              </a:pathLst>
            </a:custGeom>
            <a:solidFill>
              <a:srgbClr val="F6BB0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81" name="object 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64613" y="7991497"/>
              <a:ext cx="859290" cy="150430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84286" y="8011168"/>
              <a:ext cx="775522" cy="142053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69204" y="6322376"/>
              <a:ext cx="1433270" cy="250386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7088876" y="6342048"/>
              <a:ext cx="1350010" cy="2420620"/>
            </a:xfrm>
            <a:custGeom>
              <a:avLst/>
              <a:gdLst/>
              <a:ahLst/>
              <a:cxnLst/>
              <a:rect l="l" t="t" r="r" b="b"/>
              <a:pathLst>
                <a:path w="1350009" h="2420620">
                  <a:moveTo>
                    <a:pt x="674750" y="2420099"/>
                  </a:moveTo>
                  <a:lnTo>
                    <a:pt x="0" y="1601494"/>
                  </a:lnTo>
                  <a:lnTo>
                    <a:pt x="287511" y="1601494"/>
                  </a:lnTo>
                  <a:lnTo>
                    <a:pt x="287511" y="1405242"/>
                  </a:lnTo>
                  <a:lnTo>
                    <a:pt x="290209" y="1405242"/>
                  </a:lnTo>
                  <a:lnTo>
                    <a:pt x="290209" y="0"/>
                  </a:lnTo>
                  <a:lnTo>
                    <a:pt x="290851" y="0"/>
                  </a:lnTo>
                  <a:lnTo>
                    <a:pt x="1061979" y="732550"/>
                  </a:lnTo>
                  <a:lnTo>
                    <a:pt x="1061979" y="1601494"/>
                  </a:lnTo>
                  <a:lnTo>
                    <a:pt x="1349502" y="1601494"/>
                  </a:lnTo>
                  <a:lnTo>
                    <a:pt x="674750" y="2420099"/>
                  </a:lnTo>
                  <a:close/>
                </a:path>
              </a:pathLst>
            </a:custGeom>
            <a:solidFill>
              <a:srgbClr val="33C6E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85" name="object 8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00323" y="9139392"/>
              <a:ext cx="2631228" cy="136580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5619995" y="9159064"/>
              <a:ext cx="2547620" cy="1282065"/>
            </a:xfrm>
            <a:custGeom>
              <a:avLst/>
              <a:gdLst/>
              <a:ahLst/>
              <a:cxnLst/>
              <a:rect l="l" t="t" r="r" b="b"/>
              <a:pathLst>
                <a:path w="2547619" h="1282065">
                  <a:moveTo>
                    <a:pt x="861685" y="1282034"/>
                  </a:moveTo>
                  <a:lnTo>
                    <a:pt x="0" y="641017"/>
                  </a:lnTo>
                  <a:lnTo>
                    <a:pt x="861685" y="0"/>
                  </a:lnTo>
                  <a:lnTo>
                    <a:pt x="861685" y="273137"/>
                  </a:lnTo>
                  <a:lnTo>
                    <a:pt x="1068265" y="273137"/>
                  </a:lnTo>
                  <a:lnTo>
                    <a:pt x="1068265" y="275701"/>
                  </a:lnTo>
                  <a:lnTo>
                    <a:pt x="2547461" y="275701"/>
                  </a:lnTo>
                  <a:lnTo>
                    <a:pt x="2547461" y="276310"/>
                  </a:lnTo>
                  <a:lnTo>
                    <a:pt x="1776359" y="1008886"/>
                  </a:lnTo>
                  <a:lnTo>
                    <a:pt x="861685" y="1008886"/>
                  </a:lnTo>
                  <a:lnTo>
                    <a:pt x="861685" y="1282034"/>
                  </a:lnTo>
                  <a:close/>
                </a:path>
              </a:pathLst>
            </a:custGeom>
            <a:solidFill>
              <a:srgbClr val="F6BB0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8279872" y="3812332"/>
            <a:ext cx="663994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18" dirty="0">
                <a:solidFill>
                  <a:srgbClr val="FFFFFF"/>
                </a:solidFill>
                <a:latin typeface="Arial"/>
                <a:cs typeface="Arial"/>
              </a:rPr>
              <a:t>Marketing</a:t>
            </a:r>
            <a:endParaRPr sz="1046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9403898" y="4149800"/>
            <a:ext cx="321883" cy="345138"/>
          </a:xfrm>
          <a:prstGeom prst="rect">
            <a:avLst/>
          </a:prstGeom>
        </p:spPr>
        <p:txBody>
          <a:bodyPr vert="vert" wrap="square" lIns="0" tIns="22528" rIns="0" bIns="0" rtlCol="0">
            <a:spAutoFit/>
          </a:bodyPr>
          <a:lstStyle/>
          <a:p>
            <a:pPr marL="5776">
              <a:spcBef>
                <a:spcPts val="177"/>
              </a:spcBef>
            </a:pPr>
            <a:r>
              <a:rPr sz="1046" b="1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endParaRPr sz="1046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873942" y="5213995"/>
            <a:ext cx="440449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11" dirty="0">
                <a:solidFill>
                  <a:srgbClr val="FFFFFF"/>
                </a:solidFill>
                <a:latin typeface="Arial"/>
                <a:cs typeface="Arial"/>
              </a:rPr>
              <a:t>Orders</a:t>
            </a:r>
            <a:endParaRPr sz="1046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044849" y="4700294"/>
            <a:ext cx="321883" cy="505144"/>
          </a:xfrm>
          <a:prstGeom prst="rect">
            <a:avLst/>
          </a:prstGeom>
        </p:spPr>
        <p:txBody>
          <a:bodyPr vert="vert270" wrap="square" lIns="0" tIns="22528" rIns="0" bIns="0" rtlCol="0">
            <a:spAutoFit/>
          </a:bodyPr>
          <a:lstStyle/>
          <a:p>
            <a:pPr marL="5776">
              <a:spcBef>
                <a:spcPts val="177"/>
              </a:spcBef>
            </a:pPr>
            <a:r>
              <a:rPr sz="1046" b="1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endParaRPr sz="104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965687"/>
            <a:ext cx="7544691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9" dirty="0"/>
              <a:t>Introduction</a:t>
            </a:r>
            <a:r>
              <a:rPr spc="-5" dirty="0"/>
              <a:t> </a:t>
            </a:r>
            <a:r>
              <a:rPr spc="-9" dirty="0"/>
              <a:t>to</a:t>
            </a:r>
            <a:r>
              <a:rPr spc="-2" dirty="0"/>
              <a:t> </a:t>
            </a:r>
            <a:r>
              <a:rPr spc="82" dirty="0"/>
              <a:t>Data</a:t>
            </a:r>
            <a:r>
              <a:rPr dirty="0"/>
              <a:t> </a:t>
            </a:r>
            <a:r>
              <a:rPr spc="-73" dirty="0"/>
              <a:t>Types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22806" y="1775253"/>
          <a:ext cx="8775755" cy="3816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7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7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</a:t>
                      </a:r>
                      <a:r>
                        <a:rPr sz="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800" dirty="0">
                        <a:latin typeface="Arial"/>
                        <a:cs typeface="Arial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82A1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What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82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40" dirty="0">
                          <a:latin typeface="Microsoft Sans Serif"/>
                          <a:cs typeface="Microsoft Sans Serif"/>
                        </a:rPr>
                        <a:t>Formula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read-only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latin typeface="Microsoft Sans Serif"/>
                          <a:cs typeface="Microsoft Sans Serif"/>
                        </a:rPr>
                        <a:t>derives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0" dirty="0">
                          <a:latin typeface="Microsoft Sans Serif"/>
                          <a:cs typeface="Microsoft Sans Serif"/>
                        </a:rPr>
                        <a:t>its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value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from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formula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expression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define.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2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formula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0" dirty="0">
                          <a:latin typeface="Microsoft Sans Serif"/>
                          <a:cs typeface="Microsoft Sans Serif"/>
                        </a:rPr>
                        <a:t>updated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when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any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source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fields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change.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currency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Allows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45" dirty="0">
                          <a:latin typeface="Microsoft Sans Serif"/>
                          <a:cs typeface="Microsoft Sans Serif"/>
                        </a:rPr>
                        <a:t>users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enter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5" dirty="0">
                          <a:latin typeface="Microsoft Sans Serif"/>
                          <a:cs typeface="Microsoft Sans Serif"/>
                        </a:rPr>
                        <a:t>dollar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other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currency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amount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automatically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formats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as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currency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amount.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email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Allows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45" dirty="0">
                          <a:latin typeface="Microsoft Sans Serif"/>
                          <a:cs typeface="Microsoft Sans Serif"/>
                        </a:rPr>
                        <a:t>users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enter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5" dirty="0">
                          <a:latin typeface="Microsoft Sans Serif"/>
                          <a:cs typeface="Microsoft Sans Serif"/>
                        </a:rPr>
                        <a:t>an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email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latin typeface="Microsoft Sans Serif"/>
                          <a:cs typeface="Microsoft Sans Serif"/>
                        </a:rPr>
                        <a:t>address,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which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validated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ensure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proper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format.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4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encrypted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90551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Encrypted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text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fields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contain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any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combination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letters,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numbers,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symbols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are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stored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encrypted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form.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set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maximum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length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up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175 </a:t>
                      </a:r>
                      <a:r>
                        <a:rPr sz="800" spc="-4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characters.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location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0" dirty="0">
                          <a:latin typeface="Microsoft Sans Serif"/>
                          <a:cs typeface="Microsoft Sans Serif"/>
                        </a:rPr>
                        <a:t>compound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data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type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contains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latitude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longitude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values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geolocation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fields.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multipicklist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Multi-select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latin typeface="Microsoft Sans Serif"/>
                          <a:cs typeface="Microsoft Sans Serif"/>
                        </a:rPr>
                        <a:t>picklists,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which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include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set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enumerated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values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from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which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5" dirty="0">
                          <a:latin typeface="Microsoft Sans Serif"/>
                          <a:cs typeface="Microsoft Sans Serif"/>
                        </a:rPr>
                        <a:t>multiple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values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selected.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percent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Allows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45" dirty="0">
                          <a:latin typeface="Microsoft Sans Serif"/>
                          <a:cs typeface="Microsoft Sans Serif"/>
                        </a:rPr>
                        <a:t>users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enter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percentage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number,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example,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latin typeface="Microsoft Sans Serif"/>
                          <a:cs typeface="Microsoft Sans Serif"/>
                        </a:rPr>
                        <a:t>'10'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automatically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adds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percent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sign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number.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phone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65" dirty="0">
                          <a:latin typeface="Microsoft Sans Serif"/>
                          <a:cs typeface="Microsoft Sans Serif"/>
                        </a:rPr>
                        <a:t>Phone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numbers.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latin typeface="Microsoft Sans Serif"/>
                          <a:cs typeface="Microsoft Sans Serif"/>
                        </a:rPr>
                        <a:t>Values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include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alphabetic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characters.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Client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applications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are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responsible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5" dirty="0">
                          <a:latin typeface="Microsoft Sans Serif"/>
                          <a:cs typeface="Microsoft Sans Serif"/>
                        </a:rPr>
                        <a:t>phone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number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formatting.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picklist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-35" dirty="0">
                          <a:latin typeface="Microsoft Sans Serif"/>
                          <a:cs typeface="Microsoft Sans Serif"/>
                        </a:rPr>
                        <a:t>Picklists,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which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include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set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enumerated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values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from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which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one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value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selected.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textarea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Allows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45" dirty="0">
                          <a:latin typeface="Microsoft Sans Serif"/>
                          <a:cs typeface="Microsoft Sans Serif"/>
                        </a:rPr>
                        <a:t>users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enter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up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255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characters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separate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5" dirty="0">
                          <a:latin typeface="Microsoft Sans Serif"/>
                          <a:cs typeface="Microsoft Sans Serif"/>
                        </a:rPr>
                        <a:t>lines.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url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-160" dirty="0">
                          <a:latin typeface="Microsoft Sans Serif"/>
                          <a:cs typeface="Microsoft Sans Serif"/>
                        </a:rPr>
                        <a:t>URL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values.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Client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applications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should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commonly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display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5" dirty="0">
                          <a:latin typeface="Microsoft Sans Serif"/>
                          <a:cs typeface="Microsoft Sans Serif"/>
                        </a:rPr>
                        <a:t>these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as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hyperlinks.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74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Master-Details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70" dirty="0">
                          <a:latin typeface="Microsoft Sans Serif"/>
                          <a:cs typeface="Microsoft Sans Serif"/>
                        </a:rPr>
                        <a:t>Creates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0" dirty="0">
                          <a:latin typeface="Microsoft Sans Serif"/>
                          <a:cs typeface="Microsoft Sans Serif"/>
                        </a:rPr>
                        <a:t>special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type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parent-child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relationship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between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5" dirty="0">
                          <a:latin typeface="Microsoft Sans Serif"/>
                          <a:cs typeface="Microsoft Sans Serif"/>
                        </a:rPr>
                        <a:t>this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(the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0" dirty="0">
                          <a:latin typeface="Microsoft Sans Serif"/>
                          <a:cs typeface="Microsoft Sans Serif"/>
                        </a:rPr>
                        <a:t>child,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"detail")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another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(the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parent,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"master")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where:</a:t>
                      </a:r>
                      <a:endParaRPr sz="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70" dirty="0">
                          <a:latin typeface="Microsoft Sans Serif"/>
                          <a:cs typeface="Microsoft Sans Serif"/>
                        </a:rPr>
                        <a:t>Lookup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70" dirty="0">
                          <a:latin typeface="Microsoft Sans Serif"/>
                          <a:cs typeface="Microsoft Sans Serif"/>
                        </a:rPr>
                        <a:t>Creates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relationship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45" dirty="0">
                          <a:latin typeface="Microsoft Sans Serif"/>
                          <a:cs typeface="Microsoft Sans Serif"/>
                        </a:rPr>
                        <a:t>links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5" dirty="0">
                          <a:latin typeface="Microsoft Sans Serif"/>
                          <a:cs typeface="Microsoft Sans Serif"/>
                        </a:rPr>
                        <a:t>this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another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object.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2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relationship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latin typeface="Microsoft Sans Serif"/>
                          <a:cs typeface="Microsoft Sans Serif"/>
                        </a:rPr>
                        <a:t>allows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45" dirty="0">
                          <a:latin typeface="Microsoft Sans Serif"/>
                          <a:cs typeface="Microsoft Sans Serif"/>
                        </a:rPr>
                        <a:t>users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0" dirty="0">
                          <a:latin typeface="Microsoft Sans Serif"/>
                          <a:cs typeface="Microsoft Sans Serif"/>
                        </a:rPr>
                        <a:t>click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lookup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icon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5" dirty="0">
                          <a:latin typeface="Microsoft Sans Serif"/>
                          <a:cs typeface="Microsoft Sans Serif"/>
                        </a:rPr>
                        <a:t>select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value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from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popup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45" dirty="0">
                          <a:latin typeface="Microsoft Sans Serif"/>
                          <a:cs typeface="Microsoft Sans Serif"/>
                        </a:rPr>
                        <a:t>list.</a:t>
                      </a:r>
                      <a:endParaRPr sz="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Auto</a:t>
                      </a:r>
                      <a:r>
                        <a:rPr sz="8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number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system-generated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sequence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number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40" dirty="0">
                          <a:latin typeface="Microsoft Sans Serif"/>
                          <a:cs typeface="Microsoft Sans Serif"/>
                        </a:rPr>
                        <a:t>uses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display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format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define.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2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number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automatically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incremented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each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5" dirty="0">
                          <a:latin typeface="Microsoft Sans Serif"/>
                          <a:cs typeface="Microsoft Sans Serif"/>
                        </a:rPr>
                        <a:t>new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record.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143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Roll-Up</a:t>
                      </a:r>
                      <a:r>
                        <a:rPr sz="8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Summary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read-only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displays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sum,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0" dirty="0">
                          <a:latin typeface="Microsoft Sans Serif"/>
                          <a:cs typeface="Microsoft Sans Serif"/>
                        </a:rPr>
                        <a:t>minimum,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maximum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value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related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0" dirty="0">
                          <a:latin typeface="Microsoft Sans Serif"/>
                          <a:cs typeface="Microsoft Sans Serif"/>
                        </a:rPr>
                        <a:t>list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count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all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records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listed 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related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45" dirty="0">
                          <a:latin typeface="Microsoft Sans Serif"/>
                          <a:cs typeface="Microsoft Sans Serif"/>
                        </a:rPr>
                        <a:t>list.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4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07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923D-55C3-3983-4A7F-28A0960D4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02D-5997-9F8F-4BE4-F62CB1355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contains(elm) Returns true if the set contains the specified element.</a:t>
            </a:r>
          </a:p>
          <a:p>
            <a:r>
              <a:rPr lang="en-US" sz="1400" dirty="0"/>
              <a:t>Boolean result = </a:t>
            </a:r>
            <a:r>
              <a:rPr lang="en-US" sz="1400" dirty="0" err="1"/>
              <a:t>s.contains</a:t>
            </a:r>
            <a:r>
              <a:rPr lang="en-US" sz="1400" dirty="0"/>
              <a:t>('</a:t>
            </a:r>
            <a:r>
              <a:rPr lang="en-US" sz="1400" dirty="0" err="1"/>
              <a:t>abc</a:t>
            </a:r>
            <a:r>
              <a:rPr lang="en-US" sz="1400" dirty="0"/>
              <a:t>');</a:t>
            </a:r>
          </a:p>
          <a:p>
            <a:r>
              <a:rPr lang="en-US" sz="1400" dirty="0" err="1"/>
              <a:t>System.debug</a:t>
            </a:r>
            <a:r>
              <a:rPr lang="en-US" sz="1400" dirty="0"/>
              <a:t>(result); // true</a:t>
            </a:r>
          </a:p>
          <a:p>
            <a:endParaRPr lang="en-US" sz="1400" dirty="0"/>
          </a:p>
          <a:p>
            <a:r>
              <a:rPr lang="en-US" sz="1400" dirty="0" err="1"/>
              <a:t>containsAll</a:t>
            </a:r>
            <a:r>
              <a:rPr lang="en-US" sz="1400" dirty="0"/>
              <a:t>(list) Returns true if the set contains all of the elements in the specified list. The list must be of the same type as the set that calls the method.</a:t>
            </a:r>
          </a:p>
          <a:p>
            <a:r>
              <a:rPr lang="en-US" sz="1400" dirty="0"/>
              <a:t>Boolean result = </a:t>
            </a:r>
            <a:r>
              <a:rPr lang="en-US" sz="1400" dirty="0" err="1"/>
              <a:t>s.containsAll</a:t>
            </a:r>
            <a:r>
              <a:rPr lang="en-US" sz="1400" dirty="0"/>
              <a:t>(l);</a:t>
            </a:r>
          </a:p>
          <a:p>
            <a:r>
              <a:rPr lang="en-US" sz="1400" dirty="0" err="1"/>
              <a:t>System.debug</a:t>
            </a:r>
            <a:r>
              <a:rPr lang="en-US" sz="1400" dirty="0"/>
              <a:t>(result); // true</a:t>
            </a:r>
          </a:p>
          <a:p>
            <a:endParaRPr lang="en-US" sz="1400" dirty="0"/>
          </a:p>
          <a:p>
            <a:r>
              <a:rPr lang="en-US" sz="1400" dirty="0"/>
              <a:t>size() Returns the size of set. </a:t>
            </a:r>
          </a:p>
          <a:p>
            <a:r>
              <a:rPr lang="en-US" sz="1400" dirty="0" err="1"/>
              <a:t>System.debug</a:t>
            </a:r>
            <a:r>
              <a:rPr lang="en-US" sz="1400" dirty="0"/>
              <a:t>(</a:t>
            </a:r>
            <a:r>
              <a:rPr lang="en-US" sz="1400" dirty="0" err="1"/>
              <a:t>s.size</a:t>
            </a:r>
            <a:r>
              <a:rPr lang="en-US" sz="1400" dirty="0"/>
              <a:t>()); // 2</a:t>
            </a:r>
          </a:p>
          <a:p>
            <a:endParaRPr lang="en-US" sz="1400" dirty="0"/>
          </a:p>
          <a:p>
            <a:r>
              <a:rPr lang="en-US" sz="1400" dirty="0" err="1"/>
              <a:t>retainAll</a:t>
            </a:r>
            <a:r>
              <a:rPr lang="en-US" sz="1400" dirty="0"/>
              <a:t>(list) Retains only the elements in this set that are contained in the specified list and removes all other elements.</a:t>
            </a:r>
          </a:p>
          <a:p>
            <a:r>
              <a:rPr lang="en-US" sz="1400" dirty="0" err="1"/>
              <a:t>s.add</a:t>
            </a:r>
            <a:r>
              <a:rPr lang="en-US" sz="1400" dirty="0"/>
              <a:t>(‘</a:t>
            </a:r>
            <a:r>
              <a:rPr lang="en-US" sz="1400" dirty="0" err="1"/>
              <a:t>ghi</a:t>
            </a:r>
            <a:r>
              <a:rPr lang="en-US" sz="1400" dirty="0"/>
              <a:t>');</a:t>
            </a:r>
          </a:p>
          <a:p>
            <a:r>
              <a:rPr lang="en-US" sz="1400" dirty="0" err="1"/>
              <a:t>System.debug</a:t>
            </a:r>
            <a:r>
              <a:rPr lang="en-US" sz="1400" dirty="0"/>
              <a:t>(s);//(‘</a:t>
            </a:r>
            <a:r>
              <a:rPr lang="en-US" sz="1400" dirty="0" err="1"/>
              <a:t>abc</a:t>
            </a:r>
            <a:r>
              <a:rPr lang="en-US" sz="1400" dirty="0"/>
              <a:t>','def','</a:t>
            </a:r>
            <a:r>
              <a:rPr lang="en-US" sz="1400" dirty="0" err="1"/>
              <a:t>ghi</a:t>
            </a:r>
            <a:r>
              <a:rPr lang="en-US" sz="1400" dirty="0"/>
              <a:t>')</a:t>
            </a:r>
          </a:p>
          <a:p>
            <a:r>
              <a:rPr lang="en-US" sz="1400" dirty="0" err="1"/>
              <a:t>s.retainAll</a:t>
            </a:r>
            <a:r>
              <a:rPr lang="en-US" sz="1400" dirty="0"/>
              <a:t>(l);</a:t>
            </a:r>
          </a:p>
          <a:p>
            <a:r>
              <a:rPr lang="en-US" sz="1400" dirty="0" err="1"/>
              <a:t>System.debug</a:t>
            </a:r>
            <a:r>
              <a:rPr lang="en-US" sz="1400" dirty="0"/>
              <a:t>(s);//(‘</a:t>
            </a:r>
            <a:r>
              <a:rPr lang="en-US" sz="1400" dirty="0" err="1"/>
              <a:t>abc</a:t>
            </a:r>
            <a:r>
              <a:rPr lang="en-US" sz="1400" dirty="0"/>
              <a:t>','def')</a:t>
            </a:r>
          </a:p>
          <a:p>
            <a:endParaRPr lang="en-US" sz="1400" dirty="0"/>
          </a:p>
          <a:p>
            <a:r>
              <a:rPr lang="en-US" sz="1400" dirty="0"/>
              <a:t>remove(elm) Removes the specified element from the set if it is present.</a:t>
            </a:r>
          </a:p>
          <a:p>
            <a:r>
              <a:rPr lang="en-US" sz="1400" dirty="0" err="1"/>
              <a:t>s.add</a:t>
            </a:r>
            <a:r>
              <a:rPr lang="en-US" sz="1400" dirty="0"/>
              <a:t>(‘</a:t>
            </a:r>
            <a:r>
              <a:rPr lang="en-US" sz="1400" dirty="0" err="1"/>
              <a:t>ghi</a:t>
            </a:r>
            <a:r>
              <a:rPr lang="en-US" sz="1400" dirty="0"/>
              <a:t>');</a:t>
            </a:r>
          </a:p>
          <a:p>
            <a:r>
              <a:rPr lang="en-US" sz="1400" dirty="0" err="1"/>
              <a:t>s.remove</a:t>
            </a:r>
            <a:r>
              <a:rPr lang="en-US" sz="1400" dirty="0"/>
              <a:t>(‘</a:t>
            </a:r>
            <a:r>
              <a:rPr lang="en-US" sz="1400" dirty="0" err="1"/>
              <a:t>ghi</a:t>
            </a:r>
            <a:r>
              <a:rPr lang="en-US" sz="1400" dirty="0"/>
              <a:t>');</a:t>
            </a:r>
          </a:p>
          <a:p>
            <a:r>
              <a:rPr lang="en-US" sz="1400" dirty="0" err="1"/>
              <a:t>System.debug</a:t>
            </a:r>
            <a:r>
              <a:rPr lang="en-US" sz="1400" dirty="0"/>
              <a:t>(s);//(‘</a:t>
            </a:r>
            <a:r>
              <a:rPr lang="en-US" sz="1400" dirty="0" err="1"/>
              <a:t>abc</a:t>
            </a:r>
            <a:r>
              <a:rPr lang="en-US" sz="1400" dirty="0"/>
              <a:t>','def')</a:t>
            </a:r>
          </a:p>
          <a:p>
            <a:endParaRPr lang="en-US" sz="1400" dirty="0"/>
          </a:p>
          <a:p>
            <a:r>
              <a:rPr lang="en-US" sz="1400" dirty="0" err="1"/>
              <a:t>removeAll</a:t>
            </a:r>
            <a:r>
              <a:rPr lang="en-US" sz="1400" dirty="0"/>
              <a:t>(list) Removes the elements in the specified list from the set if they are present.</a:t>
            </a:r>
          </a:p>
          <a:p>
            <a:r>
              <a:rPr lang="en-US" sz="1400" dirty="0" err="1"/>
              <a:t>s.add</a:t>
            </a:r>
            <a:r>
              <a:rPr lang="en-US" sz="1400" dirty="0"/>
              <a:t>(‘</a:t>
            </a:r>
            <a:r>
              <a:rPr lang="en-US" sz="1400" dirty="0" err="1"/>
              <a:t>ghi</a:t>
            </a:r>
            <a:r>
              <a:rPr lang="en-US" sz="1400" dirty="0"/>
              <a:t>');</a:t>
            </a:r>
          </a:p>
          <a:p>
            <a:r>
              <a:rPr lang="en-US" sz="1400" dirty="0" err="1"/>
              <a:t>s.removeAll</a:t>
            </a:r>
            <a:r>
              <a:rPr lang="en-US" sz="1400" dirty="0"/>
              <a:t>(l);</a:t>
            </a:r>
          </a:p>
          <a:p>
            <a:r>
              <a:rPr lang="en-US" sz="1400" dirty="0" err="1"/>
              <a:t>System.debug</a:t>
            </a:r>
            <a:r>
              <a:rPr lang="en-US" sz="1400" dirty="0"/>
              <a:t>(s);//(‘</a:t>
            </a:r>
            <a:r>
              <a:rPr lang="en-US" sz="1400" dirty="0" err="1"/>
              <a:t>ghi</a:t>
            </a:r>
            <a:r>
              <a:rPr lang="en-US" sz="1400" dirty="0"/>
              <a:t>')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41696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927076"/>
            <a:ext cx="9144596" cy="16370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9697" y="965687"/>
            <a:ext cx="2537553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41" dirty="0"/>
              <a:t>Map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90958" y="1920668"/>
            <a:ext cx="8159706" cy="1640926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283022" marR="2310" indent="-277535">
              <a:lnSpc>
                <a:spcPct val="100600"/>
              </a:lnSpc>
              <a:spcBef>
                <a:spcPts val="43"/>
              </a:spcBef>
              <a:buFont typeface="Segoe UI Symbol"/>
              <a:buChar char="❖"/>
              <a:tabLst>
                <a:tab pos="283022" algn="l"/>
              </a:tabLst>
            </a:pP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164" dirty="0">
                <a:latin typeface="Arial MT"/>
                <a:cs typeface="Arial MT"/>
              </a:rPr>
              <a:t>map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collection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key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value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pair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3" dirty="0">
                <a:latin typeface="Arial MT"/>
                <a:cs typeface="Arial MT"/>
              </a:rPr>
              <a:t>which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66" dirty="0">
                <a:latin typeface="Arial MT"/>
                <a:cs typeface="Arial MT"/>
              </a:rPr>
              <a:t>contains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77" dirty="0">
                <a:latin typeface="Arial MT"/>
                <a:cs typeface="Arial MT"/>
              </a:rPr>
              <a:t>unique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key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45" dirty="0">
                <a:latin typeface="Arial MT"/>
                <a:cs typeface="Arial MT"/>
              </a:rPr>
              <a:t>for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3" dirty="0">
                <a:latin typeface="Arial MT"/>
                <a:cs typeface="Arial MT"/>
              </a:rPr>
              <a:t>each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value.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Keys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27" dirty="0">
                <a:latin typeface="Arial MT"/>
                <a:cs typeface="Arial MT"/>
              </a:rPr>
              <a:t>and </a:t>
            </a:r>
            <a:r>
              <a:rPr sz="1342" spc="43" dirty="0">
                <a:latin typeface="Arial MT"/>
                <a:cs typeface="Arial MT"/>
              </a:rPr>
              <a:t>values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be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any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data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75" dirty="0">
                <a:latin typeface="Arial MT"/>
                <a:cs typeface="Arial MT"/>
              </a:rPr>
              <a:t>type—</a:t>
            </a:r>
            <a:r>
              <a:rPr sz="1342" spc="52" dirty="0">
                <a:latin typeface="Arial MT"/>
                <a:cs typeface="Arial MT"/>
              </a:rPr>
              <a:t>primitive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5" dirty="0">
                <a:latin typeface="Arial MT"/>
                <a:cs typeface="Arial MT"/>
              </a:rPr>
              <a:t>types,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collections,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1" dirty="0">
                <a:latin typeface="Arial MT"/>
                <a:cs typeface="Arial MT"/>
              </a:rPr>
              <a:t>sObjects,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2" dirty="0">
                <a:latin typeface="Arial MT"/>
                <a:cs typeface="Arial MT"/>
              </a:rPr>
              <a:t>user-defined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5" dirty="0">
                <a:latin typeface="Arial MT"/>
                <a:cs typeface="Arial MT"/>
              </a:rPr>
              <a:t>types,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27" dirty="0">
                <a:latin typeface="Arial MT"/>
                <a:cs typeface="Arial MT"/>
              </a:rPr>
              <a:t>and </a:t>
            </a:r>
            <a:r>
              <a:rPr sz="1342" spc="36" dirty="0">
                <a:latin typeface="Arial MT"/>
                <a:cs typeface="Arial MT"/>
              </a:rPr>
              <a:t>built-</a:t>
            </a:r>
            <a:r>
              <a:rPr sz="1342" spc="39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9" dirty="0">
                <a:latin typeface="Arial MT"/>
                <a:cs typeface="Arial MT"/>
              </a:rPr>
              <a:t>Apex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41" dirty="0">
                <a:latin typeface="Arial MT"/>
                <a:cs typeface="Arial MT"/>
              </a:rPr>
              <a:t>types.</a:t>
            </a:r>
            <a:endParaRPr sz="1342" dirty="0">
              <a:latin typeface="Arial MT"/>
              <a:cs typeface="Arial MT"/>
            </a:endParaRPr>
          </a:p>
          <a:p>
            <a:pPr marL="283022" indent="-277246">
              <a:spcBef>
                <a:spcPts val="459"/>
              </a:spcBef>
              <a:buFont typeface="Segoe UI Symbol"/>
              <a:buChar char="❖"/>
              <a:tabLst>
                <a:tab pos="283022" algn="l"/>
              </a:tabLst>
            </a:pPr>
            <a:r>
              <a:rPr sz="1342" spc="155" dirty="0">
                <a:latin typeface="Arial MT"/>
                <a:cs typeface="Arial MT"/>
              </a:rPr>
              <a:t>Map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14" dirty="0">
                <a:latin typeface="Arial MT"/>
                <a:cs typeface="Arial MT"/>
              </a:rPr>
              <a:t>have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duplicate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43" dirty="0">
                <a:latin typeface="Arial MT"/>
                <a:cs typeface="Arial MT"/>
              </a:rPr>
              <a:t>values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23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50" dirty="0">
                <a:latin typeface="Arial MT"/>
                <a:cs typeface="Arial MT"/>
              </a:rPr>
              <a:t>map</a:t>
            </a:r>
            <a:endParaRPr sz="1342" dirty="0">
              <a:latin typeface="Arial MT"/>
              <a:cs typeface="Arial MT"/>
            </a:endParaRPr>
          </a:p>
          <a:p>
            <a:pPr marL="330385" indent="-324609">
              <a:spcBef>
                <a:spcPts val="462"/>
              </a:spcBef>
              <a:buFont typeface="Segoe UI Symbol"/>
              <a:buChar char="❖"/>
              <a:tabLst>
                <a:tab pos="330385" algn="l"/>
              </a:tabLst>
            </a:pPr>
            <a:r>
              <a:rPr sz="1342" dirty="0">
                <a:latin typeface="Arial MT"/>
                <a:cs typeface="Arial MT"/>
              </a:rPr>
              <a:t>Key</a:t>
            </a:r>
            <a:r>
              <a:rPr sz="1342" spc="16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14" dirty="0">
                <a:latin typeface="Arial MT"/>
                <a:cs typeface="Arial MT"/>
              </a:rPr>
              <a:t> </a:t>
            </a:r>
            <a:r>
              <a:rPr sz="1342" spc="77" dirty="0">
                <a:latin typeface="Arial MT"/>
                <a:cs typeface="Arial MT"/>
              </a:rPr>
              <a:t>unique</a:t>
            </a:r>
            <a:r>
              <a:rPr sz="1342" spc="16" dirty="0">
                <a:latin typeface="Arial MT"/>
                <a:cs typeface="Arial MT"/>
              </a:rPr>
              <a:t> </a:t>
            </a:r>
            <a:r>
              <a:rPr sz="1342" spc="23" dirty="0">
                <a:latin typeface="Arial MT"/>
                <a:cs typeface="Arial MT"/>
              </a:rPr>
              <a:t>in</a:t>
            </a:r>
            <a:r>
              <a:rPr sz="1342" spc="16" dirty="0">
                <a:latin typeface="Arial MT"/>
                <a:cs typeface="Arial MT"/>
              </a:rPr>
              <a:t> </a:t>
            </a:r>
            <a:r>
              <a:rPr sz="1342" spc="107" dirty="0">
                <a:latin typeface="Arial MT"/>
                <a:cs typeface="Arial MT"/>
              </a:rPr>
              <a:t>map.</a:t>
            </a:r>
            <a:endParaRPr sz="1342" dirty="0">
              <a:latin typeface="Arial MT"/>
              <a:cs typeface="Arial MT"/>
            </a:endParaRPr>
          </a:p>
          <a:p>
            <a:pPr marL="283022" marR="105989" indent="-277535">
              <a:lnSpc>
                <a:spcPct val="100600"/>
              </a:lnSpc>
              <a:spcBef>
                <a:spcPts val="450"/>
              </a:spcBef>
              <a:buFont typeface="Segoe UI Symbol"/>
              <a:buChar char="❖"/>
              <a:tabLst>
                <a:tab pos="283022" algn="l"/>
              </a:tabLst>
            </a:pPr>
            <a:r>
              <a:rPr sz="1342" spc="-23" dirty="0">
                <a:latin typeface="Arial MT"/>
                <a:cs typeface="Arial MT"/>
              </a:rPr>
              <a:t>To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declare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16" dirty="0">
                <a:latin typeface="Arial MT"/>
                <a:cs typeface="Arial MT"/>
              </a:rPr>
              <a:t>map,</a:t>
            </a:r>
            <a:r>
              <a:rPr sz="1342" dirty="0">
                <a:latin typeface="Arial MT"/>
                <a:cs typeface="Arial MT"/>
              </a:rPr>
              <a:t> use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55" dirty="0">
                <a:latin typeface="Arial MT"/>
                <a:cs typeface="Arial MT"/>
              </a:rPr>
              <a:t>Map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keyword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9" dirty="0">
                <a:latin typeface="Arial MT"/>
                <a:cs typeface="Arial MT"/>
              </a:rPr>
              <a:t>followed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11" dirty="0">
                <a:latin typeface="Arial MT"/>
                <a:cs typeface="Arial MT"/>
              </a:rPr>
              <a:t>by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data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55" dirty="0">
                <a:latin typeface="Arial MT"/>
                <a:cs typeface="Arial MT"/>
              </a:rPr>
              <a:t>types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key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39" dirty="0">
                <a:latin typeface="Arial MT"/>
                <a:cs typeface="Arial MT"/>
              </a:rPr>
              <a:t>and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5" dirty="0">
                <a:latin typeface="Arial MT"/>
                <a:cs typeface="Arial MT"/>
              </a:rPr>
              <a:t>value </a:t>
            </a:r>
            <a:r>
              <a:rPr sz="1342" spc="55" dirty="0">
                <a:latin typeface="Arial MT"/>
                <a:cs typeface="Arial MT"/>
              </a:rPr>
              <a:t>within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30" dirty="0">
                <a:latin typeface="Arial MT"/>
                <a:cs typeface="Arial MT"/>
              </a:rPr>
              <a:t>&lt;&gt;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characters.</a:t>
            </a:r>
            <a:endParaRPr sz="1342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0293" y="3797249"/>
            <a:ext cx="4296467" cy="1822735"/>
          </a:xfrm>
          <a:custGeom>
            <a:avLst/>
            <a:gdLst/>
            <a:ahLst/>
            <a:cxnLst/>
            <a:rect l="l" t="t" r="r" b="b"/>
            <a:pathLst>
              <a:path w="9446260" h="4007484">
                <a:moveTo>
                  <a:pt x="9113734" y="4007414"/>
                </a:moveTo>
                <a:lnTo>
                  <a:pt x="332054" y="4007414"/>
                </a:lnTo>
                <a:lnTo>
                  <a:pt x="282985" y="4003813"/>
                </a:lnTo>
                <a:lnTo>
                  <a:pt x="236152" y="3993355"/>
                </a:lnTo>
                <a:lnTo>
                  <a:pt x="192068" y="3976552"/>
                </a:lnTo>
                <a:lnTo>
                  <a:pt x="151247" y="3953918"/>
                </a:lnTo>
                <a:lnTo>
                  <a:pt x="114202" y="3925966"/>
                </a:lnTo>
                <a:lnTo>
                  <a:pt x="81447" y="3893211"/>
                </a:lnTo>
                <a:lnTo>
                  <a:pt x="53496" y="3856166"/>
                </a:lnTo>
                <a:lnTo>
                  <a:pt x="30861" y="3815345"/>
                </a:lnTo>
                <a:lnTo>
                  <a:pt x="14058" y="3771261"/>
                </a:lnTo>
                <a:lnTo>
                  <a:pt x="3600" y="3724427"/>
                </a:lnTo>
                <a:lnTo>
                  <a:pt x="0" y="3675359"/>
                </a:lnTo>
                <a:lnTo>
                  <a:pt x="0" y="332054"/>
                </a:lnTo>
                <a:lnTo>
                  <a:pt x="3600" y="282985"/>
                </a:lnTo>
                <a:lnTo>
                  <a:pt x="14058" y="236152"/>
                </a:lnTo>
                <a:lnTo>
                  <a:pt x="30861" y="192068"/>
                </a:lnTo>
                <a:lnTo>
                  <a:pt x="53496" y="151247"/>
                </a:lnTo>
                <a:lnTo>
                  <a:pt x="81447" y="114202"/>
                </a:lnTo>
                <a:lnTo>
                  <a:pt x="114202" y="81447"/>
                </a:lnTo>
                <a:lnTo>
                  <a:pt x="151247" y="53496"/>
                </a:lnTo>
                <a:lnTo>
                  <a:pt x="192068" y="30861"/>
                </a:lnTo>
                <a:lnTo>
                  <a:pt x="236152" y="14058"/>
                </a:lnTo>
                <a:lnTo>
                  <a:pt x="282985" y="3600"/>
                </a:lnTo>
                <a:lnTo>
                  <a:pt x="332054" y="0"/>
                </a:lnTo>
                <a:lnTo>
                  <a:pt x="9113734" y="0"/>
                </a:lnTo>
                <a:lnTo>
                  <a:pt x="9165992" y="4136"/>
                </a:lnTo>
                <a:lnTo>
                  <a:pt x="9216493" y="16299"/>
                </a:lnTo>
                <a:lnTo>
                  <a:pt x="9264345" y="36120"/>
                </a:lnTo>
                <a:lnTo>
                  <a:pt x="9308655" y="63229"/>
                </a:lnTo>
                <a:lnTo>
                  <a:pt x="9348531" y="97256"/>
                </a:lnTo>
                <a:lnTo>
                  <a:pt x="9382559" y="137133"/>
                </a:lnTo>
                <a:lnTo>
                  <a:pt x="9409667" y="181443"/>
                </a:lnTo>
                <a:lnTo>
                  <a:pt x="9429488" y="229295"/>
                </a:lnTo>
                <a:lnTo>
                  <a:pt x="9441651" y="279796"/>
                </a:lnTo>
                <a:lnTo>
                  <a:pt x="9445788" y="332054"/>
                </a:lnTo>
                <a:lnTo>
                  <a:pt x="9445788" y="3675359"/>
                </a:lnTo>
                <a:lnTo>
                  <a:pt x="9442188" y="3724427"/>
                </a:lnTo>
                <a:lnTo>
                  <a:pt x="9431729" y="3771261"/>
                </a:lnTo>
                <a:lnTo>
                  <a:pt x="9414926" y="3815345"/>
                </a:lnTo>
                <a:lnTo>
                  <a:pt x="9392292" y="3856166"/>
                </a:lnTo>
                <a:lnTo>
                  <a:pt x="9364341" y="3893211"/>
                </a:lnTo>
                <a:lnTo>
                  <a:pt x="9331586" y="3925966"/>
                </a:lnTo>
                <a:lnTo>
                  <a:pt x="9294541" y="3953918"/>
                </a:lnTo>
                <a:lnTo>
                  <a:pt x="9253720" y="3976552"/>
                </a:lnTo>
                <a:lnTo>
                  <a:pt x="9209636" y="3993355"/>
                </a:lnTo>
                <a:lnTo>
                  <a:pt x="9162802" y="4003813"/>
                </a:lnTo>
                <a:lnTo>
                  <a:pt x="9113734" y="4007414"/>
                </a:lnTo>
                <a:close/>
              </a:path>
            </a:pathLst>
          </a:custGeom>
          <a:solidFill>
            <a:srgbClr val="D8D8D8">
              <a:alpha val="29803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6" name="object 6"/>
          <p:cNvSpPr txBox="1"/>
          <p:nvPr/>
        </p:nvSpPr>
        <p:spPr>
          <a:xfrm>
            <a:off x="2852883" y="4098777"/>
            <a:ext cx="4077831" cy="1316319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marR="101368">
              <a:spcBef>
                <a:spcPts val="45"/>
              </a:spcBef>
            </a:pPr>
            <a:r>
              <a:rPr sz="1273" spc="34" dirty="0">
                <a:latin typeface="Arial MT"/>
                <a:cs typeface="Arial MT"/>
              </a:rPr>
              <a:t>Map&lt;String,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String&gt;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68" dirty="0">
                <a:latin typeface="Arial MT"/>
                <a:cs typeface="Arial MT"/>
              </a:rPr>
              <a:t>colorCodes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=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98" dirty="0">
                <a:latin typeface="Arial MT"/>
                <a:cs typeface="Arial MT"/>
              </a:rPr>
              <a:t>new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30" dirty="0">
                <a:latin typeface="Arial MT"/>
                <a:cs typeface="Arial MT"/>
              </a:rPr>
              <a:t>Map&lt;String, </a:t>
            </a:r>
            <a:r>
              <a:rPr sz="1273" spc="-5" dirty="0">
                <a:latin typeface="Arial MT"/>
                <a:cs typeface="Arial MT"/>
              </a:rPr>
              <a:t>String&gt;();</a:t>
            </a:r>
            <a:endParaRPr sz="1273" dirty="0">
              <a:latin typeface="Arial MT"/>
              <a:cs typeface="Arial MT"/>
            </a:endParaRPr>
          </a:p>
          <a:p>
            <a:pPr marL="50250" marR="1525142" indent="-44764">
              <a:lnSpc>
                <a:spcPct val="119700"/>
              </a:lnSpc>
              <a:spcBef>
                <a:spcPts val="2"/>
              </a:spcBef>
            </a:pPr>
            <a:r>
              <a:rPr sz="1273" spc="20" dirty="0">
                <a:latin typeface="Arial MT"/>
                <a:cs typeface="Arial MT"/>
              </a:rPr>
              <a:t>colorCodes.put('Red','FF0000'); </a:t>
            </a:r>
            <a:r>
              <a:rPr sz="1273" spc="48" dirty="0">
                <a:latin typeface="Arial MT"/>
                <a:cs typeface="Arial MT"/>
              </a:rPr>
              <a:t>colorCodes.put('Blue',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-5" dirty="0">
                <a:latin typeface="Arial MT"/>
                <a:cs typeface="Arial MT"/>
              </a:rPr>
              <a:t>'0000A0');</a:t>
            </a:r>
            <a:endParaRPr sz="1273" dirty="0">
              <a:latin typeface="Arial MT"/>
              <a:cs typeface="Arial MT"/>
            </a:endParaRPr>
          </a:p>
          <a:p>
            <a:pPr marL="50250" marR="2310">
              <a:lnSpc>
                <a:spcPct val="119700"/>
              </a:lnSpc>
              <a:spcBef>
                <a:spcPts val="2"/>
              </a:spcBef>
            </a:pPr>
            <a:r>
              <a:rPr sz="1273" spc="57" dirty="0">
                <a:latin typeface="Arial MT"/>
                <a:cs typeface="Arial MT"/>
              </a:rPr>
              <a:t>Boolean</a:t>
            </a:r>
            <a:r>
              <a:rPr sz="1273" spc="7" dirty="0">
                <a:latin typeface="Arial MT"/>
                <a:cs typeface="Arial MT"/>
              </a:rPr>
              <a:t> </a:t>
            </a:r>
            <a:r>
              <a:rPr sz="1273" spc="57" dirty="0">
                <a:latin typeface="Arial MT"/>
                <a:cs typeface="Arial MT"/>
              </a:rPr>
              <a:t>contains</a:t>
            </a:r>
            <a:r>
              <a:rPr sz="1273" spc="9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=</a:t>
            </a:r>
            <a:r>
              <a:rPr sz="1273" spc="9" dirty="0">
                <a:latin typeface="Arial MT"/>
                <a:cs typeface="Arial MT"/>
              </a:rPr>
              <a:t> </a:t>
            </a:r>
            <a:r>
              <a:rPr sz="1273" spc="39" dirty="0">
                <a:latin typeface="Arial MT"/>
                <a:cs typeface="Arial MT"/>
              </a:rPr>
              <a:t>colorCodes.containsKey('Blue'); </a:t>
            </a:r>
            <a:r>
              <a:rPr sz="1273" dirty="0">
                <a:latin typeface="Arial MT"/>
                <a:cs typeface="Arial MT"/>
              </a:rPr>
              <a:t>System.assertEquals(true,</a:t>
            </a:r>
            <a:r>
              <a:rPr sz="1273" spc="239" dirty="0">
                <a:latin typeface="Arial MT"/>
                <a:cs typeface="Arial MT"/>
              </a:rPr>
              <a:t> </a:t>
            </a:r>
            <a:r>
              <a:rPr sz="1273" spc="48" dirty="0">
                <a:latin typeface="Arial MT"/>
                <a:cs typeface="Arial MT"/>
              </a:rPr>
              <a:t>contains);</a:t>
            </a:r>
            <a:endParaRPr sz="1273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0233" y="4043670"/>
            <a:ext cx="2160239" cy="146560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24001" y="1919016"/>
            <a:ext cx="66428" cy="1645400"/>
          </a:xfrm>
          <a:custGeom>
            <a:avLst/>
            <a:gdLst/>
            <a:ahLst/>
            <a:cxnLst/>
            <a:rect l="l" t="t" r="r" b="b"/>
            <a:pathLst>
              <a:path w="146050" h="3617595">
                <a:moveTo>
                  <a:pt x="145485" y="3616972"/>
                </a:moveTo>
                <a:lnTo>
                  <a:pt x="0" y="3616972"/>
                </a:lnTo>
                <a:lnTo>
                  <a:pt x="0" y="0"/>
                </a:lnTo>
                <a:lnTo>
                  <a:pt x="145485" y="0"/>
                </a:lnTo>
                <a:lnTo>
                  <a:pt x="145485" y="3616972"/>
                </a:lnTo>
                <a:close/>
              </a:path>
            </a:pathLst>
          </a:custGeom>
          <a:solidFill>
            <a:srgbClr val="F67676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50" y="934452"/>
            <a:ext cx="3743090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50" dirty="0"/>
              <a:t>Map</a:t>
            </a:r>
            <a:r>
              <a:rPr spc="-134" dirty="0"/>
              <a:t> </a:t>
            </a:r>
            <a:r>
              <a:rPr spc="-173" dirty="0"/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028338"/>
            <a:ext cx="9126384" cy="35690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4710" y="1644313"/>
            <a:ext cx="8232488" cy="4007709"/>
          </a:xfrm>
          <a:prstGeom prst="rect">
            <a:avLst/>
          </a:prstGeom>
        </p:spPr>
        <p:txBody>
          <a:bodyPr vert="horz" wrap="square" lIns="0" tIns="105419" rIns="0" bIns="0" rtlCol="0">
            <a:spAutoFit/>
          </a:bodyPr>
          <a:lstStyle/>
          <a:p>
            <a:pPr marL="5776">
              <a:spcBef>
                <a:spcPts val="830"/>
              </a:spcBef>
            </a:pPr>
            <a:r>
              <a:rPr sz="1342" spc="-177" dirty="0">
                <a:latin typeface="Arial Black"/>
                <a:cs typeface="Arial Black"/>
              </a:rPr>
              <a:t>The</a:t>
            </a:r>
            <a:r>
              <a:rPr sz="1342" spc="-59" dirty="0">
                <a:latin typeface="Arial Black"/>
                <a:cs typeface="Arial Black"/>
              </a:rPr>
              <a:t> </a:t>
            </a:r>
            <a:r>
              <a:rPr sz="1342" spc="-102" dirty="0">
                <a:latin typeface="Arial Black"/>
                <a:cs typeface="Arial Black"/>
              </a:rPr>
              <a:t>following</a:t>
            </a:r>
            <a:r>
              <a:rPr sz="1342" spc="-57" dirty="0">
                <a:latin typeface="Arial Black"/>
                <a:cs typeface="Arial Black"/>
              </a:rPr>
              <a:t> </a:t>
            </a:r>
            <a:r>
              <a:rPr sz="1342" spc="-77" dirty="0">
                <a:latin typeface="Arial Black"/>
                <a:cs typeface="Arial Black"/>
              </a:rPr>
              <a:t>are</a:t>
            </a:r>
            <a:r>
              <a:rPr sz="1342" spc="-59" dirty="0">
                <a:latin typeface="Arial Black"/>
                <a:cs typeface="Arial Black"/>
              </a:rPr>
              <a:t> </a:t>
            </a:r>
            <a:r>
              <a:rPr sz="1342" spc="-96" dirty="0">
                <a:latin typeface="Arial Black"/>
                <a:cs typeface="Arial Black"/>
              </a:rPr>
              <a:t>methods</a:t>
            </a:r>
            <a:r>
              <a:rPr sz="1342" spc="-59" dirty="0">
                <a:latin typeface="Arial Black"/>
                <a:cs typeface="Arial Black"/>
              </a:rPr>
              <a:t> </a:t>
            </a:r>
            <a:r>
              <a:rPr sz="1342" spc="-116" dirty="0">
                <a:latin typeface="Arial Black"/>
                <a:cs typeface="Arial Black"/>
              </a:rPr>
              <a:t>for</a:t>
            </a:r>
            <a:r>
              <a:rPr sz="1342" spc="-59" dirty="0">
                <a:latin typeface="Arial Black"/>
                <a:cs typeface="Arial Black"/>
              </a:rPr>
              <a:t> </a:t>
            </a:r>
            <a:r>
              <a:rPr sz="1342" spc="-36" dirty="0">
                <a:latin typeface="Arial Black"/>
                <a:cs typeface="Arial Black"/>
              </a:rPr>
              <a:t>Map.</a:t>
            </a:r>
            <a:r>
              <a:rPr sz="1342" spc="-57" dirty="0">
                <a:latin typeface="Arial Black"/>
                <a:cs typeface="Arial Black"/>
              </a:rPr>
              <a:t> </a:t>
            </a:r>
            <a:r>
              <a:rPr sz="1342" spc="-109" dirty="0">
                <a:latin typeface="Arial Black"/>
                <a:cs typeface="Arial Black"/>
              </a:rPr>
              <a:t>All</a:t>
            </a:r>
            <a:r>
              <a:rPr sz="1342" spc="-57" dirty="0">
                <a:latin typeface="Arial Black"/>
                <a:cs typeface="Arial Black"/>
              </a:rPr>
              <a:t> </a:t>
            </a:r>
            <a:r>
              <a:rPr sz="1342" spc="-77" dirty="0">
                <a:latin typeface="Arial Black"/>
                <a:cs typeface="Arial Black"/>
              </a:rPr>
              <a:t>are</a:t>
            </a:r>
            <a:r>
              <a:rPr sz="1342" spc="-59" dirty="0">
                <a:latin typeface="Arial Black"/>
                <a:cs typeface="Arial Black"/>
              </a:rPr>
              <a:t> </a:t>
            </a:r>
            <a:r>
              <a:rPr sz="1342" spc="-109" dirty="0">
                <a:latin typeface="Arial Black"/>
                <a:cs typeface="Arial Black"/>
              </a:rPr>
              <a:t>instance</a:t>
            </a:r>
            <a:r>
              <a:rPr sz="1342" spc="-59" dirty="0">
                <a:latin typeface="Arial Black"/>
                <a:cs typeface="Arial Black"/>
              </a:rPr>
              <a:t> </a:t>
            </a:r>
            <a:r>
              <a:rPr sz="1342" spc="-20" dirty="0">
                <a:latin typeface="Arial Black"/>
                <a:cs typeface="Arial Black"/>
              </a:rPr>
              <a:t>methods.</a:t>
            </a:r>
            <a:endParaRPr sz="1342">
              <a:latin typeface="Arial Black"/>
              <a:cs typeface="Arial Black"/>
            </a:endParaRPr>
          </a:p>
          <a:p>
            <a:pPr marL="463810" indent="-150464">
              <a:spcBef>
                <a:spcPts val="662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dirty="0">
                <a:latin typeface="Arial Black"/>
                <a:cs typeface="Arial Black"/>
              </a:rPr>
              <a:t>clear</a:t>
            </a:r>
            <a:r>
              <a:rPr sz="1114" dirty="0">
                <a:latin typeface="Arial MT"/>
                <a:cs typeface="Arial MT"/>
              </a:rPr>
              <a:t>():Removes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27" dirty="0">
                <a:latin typeface="Arial MT"/>
                <a:cs typeface="Arial MT"/>
              </a:rPr>
              <a:t>all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77" dirty="0">
                <a:latin typeface="Arial MT"/>
                <a:cs typeface="Arial MT"/>
              </a:rPr>
              <a:t>of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key-</a:t>
            </a:r>
            <a:r>
              <a:rPr sz="1114" spc="57" dirty="0">
                <a:latin typeface="Arial MT"/>
                <a:cs typeface="Arial MT"/>
              </a:rPr>
              <a:t>value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75" dirty="0">
                <a:latin typeface="Arial MT"/>
                <a:cs typeface="Arial MT"/>
              </a:rPr>
              <a:t>mappings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59" dirty="0">
                <a:latin typeface="Arial MT"/>
                <a:cs typeface="Arial MT"/>
              </a:rPr>
              <a:t>from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93" dirty="0">
                <a:latin typeface="Arial MT"/>
                <a:cs typeface="Arial MT"/>
              </a:rPr>
              <a:t>map.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1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dirty="0">
                <a:latin typeface="Arial Black"/>
                <a:cs typeface="Arial Black"/>
              </a:rPr>
              <a:t>clone</a:t>
            </a:r>
            <a:r>
              <a:rPr sz="1114" dirty="0">
                <a:latin typeface="Arial MT"/>
                <a:cs typeface="Arial MT"/>
              </a:rPr>
              <a:t>():Makes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148" dirty="0">
                <a:latin typeface="Arial MT"/>
                <a:cs typeface="Arial MT"/>
              </a:rPr>
              <a:t>a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86" dirty="0">
                <a:latin typeface="Arial MT"/>
                <a:cs typeface="Arial MT"/>
              </a:rPr>
              <a:t>duplicate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116" dirty="0">
                <a:latin typeface="Arial MT"/>
                <a:cs typeface="Arial MT"/>
              </a:rPr>
              <a:t>copy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77" dirty="0">
                <a:latin typeface="Arial MT"/>
                <a:cs typeface="Arial MT"/>
              </a:rPr>
              <a:t>of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93" dirty="0">
                <a:latin typeface="Arial MT"/>
                <a:cs typeface="Arial MT"/>
              </a:rPr>
              <a:t>map.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4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spc="-48" dirty="0">
                <a:latin typeface="Arial Black"/>
                <a:cs typeface="Arial Black"/>
              </a:rPr>
              <a:t>containsKey(key</a:t>
            </a:r>
            <a:r>
              <a:rPr sz="1114" spc="-48" dirty="0">
                <a:latin typeface="Arial MT"/>
                <a:cs typeface="Arial MT"/>
              </a:rPr>
              <a:t>):Returns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50" dirty="0">
                <a:latin typeface="Arial MT"/>
                <a:cs typeface="Arial MT"/>
              </a:rPr>
              <a:t>true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if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134" dirty="0">
                <a:latin typeface="Arial MT"/>
                <a:cs typeface="Arial MT"/>
              </a:rPr>
              <a:t>map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contains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148" dirty="0">
                <a:latin typeface="Arial MT"/>
                <a:cs typeface="Arial MT"/>
              </a:rPr>
              <a:t>a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100" dirty="0">
                <a:latin typeface="Arial MT"/>
                <a:cs typeface="Arial MT"/>
              </a:rPr>
              <a:t>mapping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41" dirty="0">
                <a:latin typeface="Arial MT"/>
                <a:cs typeface="Arial MT"/>
              </a:rPr>
              <a:t>for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specified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27" dirty="0">
                <a:latin typeface="Arial MT"/>
                <a:cs typeface="Arial MT"/>
              </a:rPr>
              <a:t>key.</a:t>
            </a:r>
            <a:endParaRPr sz="1114">
              <a:latin typeface="Arial MT"/>
              <a:cs typeface="Arial MT"/>
            </a:endParaRPr>
          </a:p>
          <a:p>
            <a:pPr marL="464098" marR="207068" indent="-150753">
              <a:lnSpc>
                <a:spcPct val="101000"/>
              </a:lnSpc>
              <a:spcBef>
                <a:spcPts val="150"/>
              </a:spcBef>
              <a:buFont typeface="Segoe UI Symbol"/>
              <a:buChar char="▪"/>
              <a:tabLst>
                <a:tab pos="464098" algn="l"/>
              </a:tabLst>
            </a:pPr>
            <a:r>
              <a:rPr sz="1114" dirty="0">
                <a:latin typeface="Arial Black"/>
                <a:cs typeface="Arial Black"/>
              </a:rPr>
              <a:t>deepClone</a:t>
            </a:r>
            <a:r>
              <a:rPr sz="1114" dirty="0">
                <a:latin typeface="Arial MT"/>
                <a:cs typeface="Arial MT"/>
              </a:rPr>
              <a:t>():Makes </a:t>
            </a:r>
            <a:r>
              <a:rPr sz="1114" spc="148" dirty="0">
                <a:latin typeface="Arial MT"/>
                <a:cs typeface="Arial MT"/>
              </a:rPr>
              <a:t>a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86" dirty="0">
                <a:latin typeface="Arial MT"/>
                <a:cs typeface="Arial MT"/>
              </a:rPr>
              <a:t>duplicate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116" dirty="0">
                <a:latin typeface="Arial MT"/>
                <a:cs typeface="Arial MT"/>
              </a:rPr>
              <a:t>copy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77" dirty="0">
                <a:latin typeface="Arial MT"/>
                <a:cs typeface="Arial MT"/>
              </a:rPr>
              <a:t>of</a:t>
            </a:r>
            <a:r>
              <a:rPr sz="1114" spc="-2" dirty="0">
                <a:latin typeface="Arial MT"/>
                <a:cs typeface="Arial MT"/>
              </a:rPr>
              <a:t> </a:t>
            </a:r>
            <a:r>
              <a:rPr sz="1114" spc="148" dirty="0">
                <a:latin typeface="Arial MT"/>
                <a:cs typeface="Arial MT"/>
              </a:rPr>
              <a:t>a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102" dirty="0">
                <a:latin typeface="Arial MT"/>
                <a:cs typeface="Arial MT"/>
              </a:rPr>
              <a:t>map,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61" dirty="0">
                <a:latin typeface="Arial MT"/>
                <a:cs typeface="Arial MT"/>
              </a:rPr>
              <a:t>including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61" dirty="0">
                <a:latin typeface="Arial MT"/>
                <a:cs typeface="Arial MT"/>
              </a:rPr>
              <a:t>sObject</a:t>
            </a:r>
            <a:r>
              <a:rPr sz="1114" spc="-2" dirty="0">
                <a:latin typeface="Arial MT"/>
                <a:cs typeface="Arial MT"/>
              </a:rPr>
              <a:t> </a:t>
            </a:r>
            <a:r>
              <a:rPr sz="1114" spc="45" dirty="0">
                <a:latin typeface="Arial MT"/>
                <a:cs typeface="Arial MT"/>
              </a:rPr>
              <a:t>records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if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this </a:t>
            </a:r>
            <a:r>
              <a:rPr sz="1114" spc="-80" dirty="0">
                <a:latin typeface="Arial MT"/>
                <a:cs typeface="Arial MT"/>
              </a:rPr>
              <a:t>is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148" dirty="0">
                <a:latin typeface="Arial MT"/>
                <a:cs typeface="Arial MT"/>
              </a:rPr>
              <a:t>a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134" dirty="0">
                <a:latin typeface="Arial MT"/>
                <a:cs typeface="Arial MT"/>
              </a:rPr>
              <a:t>map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57" dirty="0">
                <a:latin typeface="Arial MT"/>
                <a:cs typeface="Arial MT"/>
              </a:rPr>
              <a:t>with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61" dirty="0">
                <a:latin typeface="Arial MT"/>
                <a:cs typeface="Arial MT"/>
              </a:rPr>
              <a:t>sObject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70" dirty="0">
                <a:latin typeface="Arial MT"/>
                <a:cs typeface="Arial MT"/>
              </a:rPr>
              <a:t>record </a:t>
            </a:r>
            <a:r>
              <a:rPr sz="1114" spc="27" dirty="0">
                <a:latin typeface="Arial MT"/>
                <a:cs typeface="Arial MT"/>
              </a:rPr>
              <a:t>values.</a:t>
            </a:r>
            <a:endParaRPr sz="1114">
              <a:latin typeface="Arial MT"/>
              <a:cs typeface="Arial MT"/>
            </a:endParaRPr>
          </a:p>
          <a:p>
            <a:pPr marL="464098" marR="244323" indent="-150753">
              <a:lnSpc>
                <a:spcPct val="101000"/>
              </a:lnSpc>
              <a:spcBef>
                <a:spcPts val="148"/>
              </a:spcBef>
              <a:buFont typeface="Segoe UI Symbol"/>
              <a:buChar char="▪"/>
              <a:tabLst>
                <a:tab pos="464098" algn="l"/>
              </a:tabLst>
            </a:pPr>
            <a:r>
              <a:rPr sz="1114" dirty="0">
                <a:latin typeface="Arial Black"/>
                <a:cs typeface="Arial Black"/>
              </a:rPr>
              <a:t>equals(map2</a:t>
            </a:r>
            <a:r>
              <a:rPr sz="1114" dirty="0">
                <a:latin typeface="Arial MT"/>
                <a:cs typeface="Arial MT"/>
              </a:rPr>
              <a:t>):Compares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this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134" dirty="0">
                <a:latin typeface="Arial MT"/>
                <a:cs typeface="Arial MT"/>
              </a:rPr>
              <a:t>map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57" dirty="0">
                <a:latin typeface="Arial MT"/>
                <a:cs typeface="Arial MT"/>
              </a:rPr>
              <a:t>with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specified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134" dirty="0">
                <a:latin typeface="Arial MT"/>
                <a:cs typeface="Arial MT"/>
              </a:rPr>
              <a:t>map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116" dirty="0">
                <a:latin typeface="Arial MT"/>
                <a:cs typeface="Arial MT"/>
              </a:rPr>
              <a:t>and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returns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50" dirty="0">
                <a:latin typeface="Arial MT"/>
                <a:cs typeface="Arial MT"/>
              </a:rPr>
              <a:t>true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if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96" dirty="0">
                <a:latin typeface="Arial MT"/>
                <a:cs typeface="Arial MT"/>
              </a:rPr>
              <a:t>both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73" dirty="0">
                <a:latin typeface="Arial MT"/>
                <a:cs typeface="Arial MT"/>
              </a:rPr>
              <a:t>maps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73" dirty="0">
                <a:latin typeface="Arial MT"/>
                <a:cs typeface="Arial MT"/>
              </a:rPr>
              <a:t>are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68" dirty="0">
                <a:latin typeface="Arial MT"/>
                <a:cs typeface="Arial MT"/>
              </a:rPr>
              <a:t>equal;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32" dirty="0">
                <a:latin typeface="Arial MT"/>
                <a:cs typeface="Arial MT"/>
              </a:rPr>
              <a:t>otherwise, </a:t>
            </a:r>
            <a:r>
              <a:rPr sz="1114" dirty="0">
                <a:latin typeface="Arial MT"/>
                <a:cs typeface="Arial MT"/>
              </a:rPr>
              <a:t>returns</a:t>
            </a:r>
            <a:r>
              <a:rPr sz="1114" spc="86" dirty="0">
                <a:latin typeface="Arial MT"/>
                <a:cs typeface="Arial MT"/>
              </a:rPr>
              <a:t> </a:t>
            </a:r>
            <a:r>
              <a:rPr sz="1114" spc="18" dirty="0">
                <a:latin typeface="Arial MT"/>
                <a:cs typeface="Arial MT"/>
              </a:rPr>
              <a:t>false.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4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spc="-20" dirty="0">
                <a:latin typeface="Arial Black"/>
                <a:cs typeface="Arial Black"/>
              </a:rPr>
              <a:t>get(key</a:t>
            </a:r>
            <a:r>
              <a:rPr sz="1114" spc="-20" dirty="0">
                <a:latin typeface="Arial MT"/>
                <a:cs typeface="Arial MT"/>
              </a:rPr>
              <a:t>):Returns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66" dirty="0">
                <a:latin typeface="Arial MT"/>
                <a:cs typeface="Arial MT"/>
              </a:rPr>
              <a:t>value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91" dirty="0">
                <a:latin typeface="Arial MT"/>
                <a:cs typeface="Arial MT"/>
              </a:rPr>
              <a:t>to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77" dirty="0">
                <a:latin typeface="Arial MT"/>
                <a:cs typeface="Arial MT"/>
              </a:rPr>
              <a:t>which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specified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50" dirty="0">
                <a:latin typeface="Arial MT"/>
                <a:cs typeface="Arial MT"/>
              </a:rPr>
              <a:t>key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-80" dirty="0">
                <a:latin typeface="Arial MT"/>
                <a:cs typeface="Arial MT"/>
              </a:rPr>
              <a:t>is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114" dirty="0">
                <a:latin typeface="Arial MT"/>
                <a:cs typeface="Arial MT"/>
              </a:rPr>
              <a:t>mapped,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36" dirty="0">
                <a:latin typeface="Arial MT"/>
                <a:cs typeface="Arial MT"/>
              </a:rPr>
              <a:t>or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null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if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134" dirty="0">
                <a:latin typeface="Arial MT"/>
                <a:cs typeface="Arial MT"/>
              </a:rPr>
              <a:t>map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contains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84" dirty="0">
                <a:latin typeface="Arial MT"/>
                <a:cs typeface="Arial MT"/>
              </a:rPr>
              <a:t>no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66" dirty="0">
                <a:latin typeface="Arial MT"/>
                <a:cs typeface="Arial MT"/>
              </a:rPr>
              <a:t>value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41" dirty="0">
                <a:latin typeface="Arial MT"/>
                <a:cs typeface="Arial MT"/>
              </a:rPr>
              <a:t>for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this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27" dirty="0">
                <a:latin typeface="Arial MT"/>
                <a:cs typeface="Arial MT"/>
              </a:rPr>
              <a:t>key.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1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spc="-43" dirty="0">
                <a:latin typeface="Arial Black"/>
                <a:cs typeface="Arial Black"/>
              </a:rPr>
              <a:t>getSObjectType</a:t>
            </a:r>
            <a:r>
              <a:rPr sz="1114" spc="-43" dirty="0">
                <a:latin typeface="Arial MT"/>
                <a:cs typeface="Arial MT"/>
              </a:rPr>
              <a:t>():Returns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68" dirty="0">
                <a:latin typeface="Arial MT"/>
                <a:cs typeface="Arial MT"/>
              </a:rPr>
              <a:t>token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77" dirty="0">
                <a:latin typeface="Arial MT"/>
                <a:cs typeface="Arial MT"/>
              </a:rPr>
              <a:t>of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61" dirty="0">
                <a:latin typeface="Arial MT"/>
                <a:cs typeface="Arial MT"/>
              </a:rPr>
              <a:t>sObject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91" dirty="0">
                <a:latin typeface="Arial MT"/>
                <a:cs typeface="Arial MT"/>
              </a:rPr>
              <a:t>type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84" dirty="0">
                <a:latin typeface="Arial MT"/>
                <a:cs typeface="Arial MT"/>
              </a:rPr>
              <a:t>that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50" dirty="0">
                <a:latin typeface="Arial MT"/>
                <a:cs typeface="Arial MT"/>
              </a:rPr>
              <a:t>makes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102" dirty="0">
                <a:latin typeface="Arial MT"/>
                <a:cs typeface="Arial MT"/>
              </a:rPr>
              <a:t>up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134" dirty="0">
                <a:latin typeface="Arial MT"/>
                <a:cs typeface="Arial MT"/>
              </a:rPr>
              <a:t>map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27" dirty="0">
                <a:latin typeface="Arial MT"/>
                <a:cs typeface="Arial MT"/>
              </a:rPr>
              <a:t>values.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4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spc="-41" dirty="0">
                <a:latin typeface="Arial Black"/>
                <a:cs typeface="Arial Black"/>
              </a:rPr>
              <a:t>isEmpty</a:t>
            </a:r>
            <a:r>
              <a:rPr sz="1114" spc="-41" dirty="0">
                <a:latin typeface="Arial MT"/>
                <a:cs typeface="Arial MT"/>
              </a:rPr>
              <a:t>():Returns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50" dirty="0">
                <a:latin typeface="Arial MT"/>
                <a:cs typeface="Arial MT"/>
              </a:rPr>
              <a:t>true</a:t>
            </a:r>
            <a:r>
              <a:rPr sz="1114" dirty="0">
                <a:latin typeface="Arial MT"/>
                <a:cs typeface="Arial MT"/>
              </a:rPr>
              <a:t> if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-2" dirty="0">
                <a:latin typeface="Arial MT"/>
                <a:cs typeface="Arial MT"/>
              </a:rPr>
              <a:t> </a:t>
            </a:r>
            <a:r>
              <a:rPr sz="1114" spc="134" dirty="0">
                <a:latin typeface="Arial MT"/>
                <a:cs typeface="Arial MT"/>
              </a:rPr>
              <a:t>map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27" dirty="0">
                <a:latin typeface="Arial MT"/>
                <a:cs typeface="Arial MT"/>
              </a:rPr>
              <a:t>has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25" dirty="0">
                <a:latin typeface="Arial MT"/>
                <a:cs typeface="Arial MT"/>
              </a:rPr>
              <a:t>zero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key-</a:t>
            </a:r>
            <a:r>
              <a:rPr sz="1114" spc="57" dirty="0">
                <a:latin typeface="Arial MT"/>
                <a:cs typeface="Arial MT"/>
              </a:rPr>
              <a:t>value</a:t>
            </a:r>
            <a:r>
              <a:rPr sz="1114" spc="-2" dirty="0">
                <a:latin typeface="Arial MT"/>
                <a:cs typeface="Arial MT"/>
              </a:rPr>
              <a:t> </a:t>
            </a:r>
            <a:r>
              <a:rPr sz="1114" spc="-5" dirty="0">
                <a:latin typeface="Arial MT"/>
                <a:cs typeface="Arial MT"/>
              </a:rPr>
              <a:t>pairs.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3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spc="-32" dirty="0">
                <a:latin typeface="Arial Black"/>
                <a:cs typeface="Arial Black"/>
              </a:rPr>
              <a:t>keySet</a:t>
            </a:r>
            <a:r>
              <a:rPr sz="1114" spc="-32" dirty="0">
                <a:latin typeface="Arial MT"/>
                <a:cs typeface="Arial MT"/>
              </a:rPr>
              <a:t>():Returns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148" dirty="0">
                <a:latin typeface="Arial MT"/>
                <a:cs typeface="Arial MT"/>
              </a:rPr>
              <a:t>a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set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84" dirty="0">
                <a:latin typeface="Arial MT"/>
                <a:cs typeface="Arial MT"/>
              </a:rPr>
              <a:t>that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contains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27" dirty="0">
                <a:latin typeface="Arial MT"/>
                <a:cs typeface="Arial MT"/>
              </a:rPr>
              <a:t>all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77" dirty="0">
                <a:latin typeface="Arial MT"/>
                <a:cs typeface="Arial MT"/>
              </a:rPr>
              <a:t>of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keys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in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93" dirty="0">
                <a:latin typeface="Arial MT"/>
                <a:cs typeface="Arial MT"/>
              </a:rPr>
              <a:t>map.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1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spc="-52" dirty="0">
                <a:latin typeface="Arial Black"/>
                <a:cs typeface="Arial Black"/>
              </a:rPr>
              <a:t>put(key</a:t>
            </a:r>
            <a:r>
              <a:rPr sz="1114" spc="-52" dirty="0">
                <a:latin typeface="Arial MT"/>
                <a:cs typeface="Arial MT"/>
              </a:rPr>
              <a:t>,</a:t>
            </a:r>
            <a:r>
              <a:rPr sz="1114" spc="14" dirty="0">
                <a:latin typeface="Arial MT"/>
                <a:cs typeface="Arial MT"/>
              </a:rPr>
              <a:t> </a:t>
            </a:r>
            <a:r>
              <a:rPr sz="1114" dirty="0">
                <a:latin typeface="Arial Black"/>
                <a:cs typeface="Arial Black"/>
              </a:rPr>
              <a:t>value</a:t>
            </a:r>
            <a:r>
              <a:rPr sz="1114" dirty="0">
                <a:latin typeface="Arial MT"/>
                <a:cs typeface="Arial MT"/>
              </a:rPr>
              <a:t>):Associates</a:t>
            </a:r>
            <a:r>
              <a:rPr sz="1114" spc="14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specified</a:t>
            </a:r>
            <a:r>
              <a:rPr sz="1114" spc="16" dirty="0">
                <a:latin typeface="Arial MT"/>
                <a:cs typeface="Arial MT"/>
              </a:rPr>
              <a:t> </a:t>
            </a:r>
            <a:r>
              <a:rPr sz="1114" spc="66" dirty="0">
                <a:latin typeface="Arial MT"/>
                <a:cs typeface="Arial MT"/>
              </a:rPr>
              <a:t>value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57" dirty="0">
                <a:latin typeface="Arial MT"/>
                <a:cs typeface="Arial MT"/>
              </a:rPr>
              <a:t>with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specified</a:t>
            </a:r>
            <a:r>
              <a:rPr sz="1114" spc="16" dirty="0">
                <a:latin typeface="Arial MT"/>
                <a:cs typeface="Arial MT"/>
              </a:rPr>
              <a:t> </a:t>
            </a:r>
            <a:r>
              <a:rPr sz="1114" spc="50" dirty="0">
                <a:latin typeface="Arial MT"/>
                <a:cs typeface="Arial MT"/>
              </a:rPr>
              <a:t>key</a:t>
            </a:r>
            <a:r>
              <a:rPr sz="1114" spc="14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in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14" dirty="0">
                <a:latin typeface="Arial MT"/>
                <a:cs typeface="Arial MT"/>
              </a:rPr>
              <a:t> </a:t>
            </a:r>
            <a:r>
              <a:rPr sz="1114" spc="93" dirty="0">
                <a:latin typeface="Arial MT"/>
                <a:cs typeface="Arial MT"/>
              </a:rPr>
              <a:t>map.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4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spc="-27" dirty="0">
                <a:latin typeface="Arial Black"/>
                <a:cs typeface="Arial Black"/>
              </a:rPr>
              <a:t>putAll(fromMap</a:t>
            </a:r>
            <a:r>
              <a:rPr sz="1114" spc="-27" dirty="0">
                <a:latin typeface="Arial MT"/>
                <a:cs typeface="Arial MT"/>
              </a:rPr>
              <a:t>):Copies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27" dirty="0">
                <a:latin typeface="Arial MT"/>
                <a:cs typeface="Arial MT"/>
              </a:rPr>
              <a:t>all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77" dirty="0">
                <a:latin typeface="Arial MT"/>
                <a:cs typeface="Arial MT"/>
              </a:rPr>
              <a:t>of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75" dirty="0">
                <a:latin typeface="Arial MT"/>
                <a:cs typeface="Arial MT"/>
              </a:rPr>
              <a:t>mappings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59" dirty="0">
                <a:latin typeface="Arial MT"/>
                <a:cs typeface="Arial MT"/>
              </a:rPr>
              <a:t>from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specified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134" dirty="0">
                <a:latin typeface="Arial MT"/>
                <a:cs typeface="Arial MT"/>
              </a:rPr>
              <a:t>map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91" dirty="0">
                <a:latin typeface="Arial MT"/>
                <a:cs typeface="Arial MT"/>
              </a:rPr>
              <a:t>to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41" dirty="0">
                <a:latin typeface="Arial MT"/>
                <a:cs typeface="Arial MT"/>
              </a:rPr>
              <a:t>original</a:t>
            </a:r>
            <a:r>
              <a:rPr sz="1114" spc="7" dirty="0">
                <a:latin typeface="Arial MT"/>
                <a:cs typeface="Arial MT"/>
              </a:rPr>
              <a:t> </a:t>
            </a:r>
            <a:r>
              <a:rPr sz="1114" spc="93" dirty="0">
                <a:latin typeface="Arial MT"/>
                <a:cs typeface="Arial MT"/>
              </a:rPr>
              <a:t>map.</a:t>
            </a:r>
            <a:endParaRPr sz="1114">
              <a:latin typeface="Arial MT"/>
              <a:cs typeface="Arial MT"/>
            </a:endParaRPr>
          </a:p>
          <a:p>
            <a:pPr marL="464098" marR="300928" indent="-150753">
              <a:lnSpc>
                <a:spcPct val="101000"/>
              </a:lnSpc>
              <a:spcBef>
                <a:spcPts val="148"/>
              </a:spcBef>
              <a:buFont typeface="Segoe UI Symbol"/>
              <a:buChar char="▪"/>
              <a:tabLst>
                <a:tab pos="464098" algn="l"/>
              </a:tabLst>
            </a:pPr>
            <a:r>
              <a:rPr sz="1114" spc="-43" dirty="0">
                <a:latin typeface="Arial Black"/>
                <a:cs typeface="Arial Black"/>
              </a:rPr>
              <a:t>putAll(sobjectArray</a:t>
            </a:r>
            <a:r>
              <a:rPr sz="1114" spc="-43" dirty="0">
                <a:latin typeface="Arial MT"/>
                <a:cs typeface="Arial MT"/>
              </a:rPr>
              <a:t>):Adds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-18" dirty="0">
                <a:latin typeface="Arial MT"/>
                <a:cs typeface="Arial MT"/>
              </a:rPr>
              <a:t>list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77" dirty="0">
                <a:latin typeface="Arial MT"/>
                <a:cs typeface="Arial MT"/>
              </a:rPr>
              <a:t>of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61" dirty="0">
                <a:latin typeface="Arial MT"/>
                <a:cs typeface="Arial MT"/>
              </a:rPr>
              <a:t>sObject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45" dirty="0">
                <a:latin typeface="Arial MT"/>
                <a:cs typeface="Arial MT"/>
              </a:rPr>
              <a:t>records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91" dirty="0">
                <a:latin typeface="Arial MT"/>
                <a:cs typeface="Arial MT"/>
              </a:rPr>
              <a:t>to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148" dirty="0">
                <a:latin typeface="Arial MT"/>
                <a:cs typeface="Arial MT"/>
              </a:rPr>
              <a:t>a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134" dirty="0">
                <a:latin typeface="Arial MT"/>
                <a:cs typeface="Arial MT"/>
              </a:rPr>
              <a:t>map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93" dirty="0">
                <a:latin typeface="Arial MT"/>
                <a:cs typeface="Arial MT"/>
              </a:rPr>
              <a:t>declared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as</a:t>
            </a:r>
            <a:r>
              <a:rPr sz="1114" spc="5" dirty="0">
                <a:latin typeface="Arial MT"/>
                <a:cs typeface="Arial MT"/>
              </a:rPr>
              <a:t> </a:t>
            </a:r>
            <a:r>
              <a:rPr sz="1114" spc="52" dirty="0">
                <a:latin typeface="Arial MT"/>
                <a:cs typeface="Arial MT"/>
              </a:rPr>
              <a:t>Map&lt;ID,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57" dirty="0">
                <a:latin typeface="Arial MT"/>
                <a:cs typeface="Arial MT"/>
              </a:rPr>
              <a:t>sObject&gt;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36" dirty="0">
                <a:latin typeface="Arial MT"/>
                <a:cs typeface="Arial MT"/>
              </a:rPr>
              <a:t>or</a:t>
            </a:r>
            <a:r>
              <a:rPr sz="1114" spc="2" dirty="0">
                <a:latin typeface="Arial MT"/>
                <a:cs typeface="Arial MT"/>
              </a:rPr>
              <a:t> </a:t>
            </a:r>
            <a:r>
              <a:rPr sz="1114" spc="30" dirty="0">
                <a:latin typeface="Arial MT"/>
                <a:cs typeface="Arial MT"/>
              </a:rPr>
              <a:t>Map&lt;String, </a:t>
            </a:r>
            <a:r>
              <a:rPr sz="1114" spc="45" dirty="0">
                <a:latin typeface="Arial MT"/>
                <a:cs typeface="Arial MT"/>
              </a:rPr>
              <a:t>sObject&gt;.</a:t>
            </a:r>
            <a:endParaRPr sz="1114">
              <a:latin typeface="Arial MT"/>
              <a:cs typeface="Arial MT"/>
            </a:endParaRPr>
          </a:p>
          <a:p>
            <a:pPr marL="464098" marR="986245" indent="-150753">
              <a:lnSpc>
                <a:spcPct val="101000"/>
              </a:lnSpc>
              <a:spcBef>
                <a:spcPts val="150"/>
              </a:spcBef>
              <a:buFont typeface="Segoe UI Symbol"/>
              <a:buChar char="▪"/>
              <a:tabLst>
                <a:tab pos="464098" algn="l"/>
              </a:tabLst>
            </a:pPr>
            <a:r>
              <a:rPr sz="1114" spc="-11" dirty="0">
                <a:latin typeface="Arial Black"/>
                <a:cs typeface="Arial Black"/>
              </a:rPr>
              <a:t>remove(key</a:t>
            </a:r>
            <a:r>
              <a:rPr sz="1114" spc="-11" dirty="0">
                <a:latin typeface="Arial MT"/>
                <a:cs typeface="Arial MT"/>
              </a:rPr>
              <a:t>):Removes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100" dirty="0">
                <a:latin typeface="Arial MT"/>
                <a:cs typeface="Arial MT"/>
              </a:rPr>
              <a:t>mapping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41" dirty="0">
                <a:latin typeface="Arial MT"/>
                <a:cs typeface="Arial MT"/>
              </a:rPr>
              <a:t>for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specified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50" dirty="0">
                <a:latin typeface="Arial MT"/>
                <a:cs typeface="Arial MT"/>
              </a:rPr>
              <a:t>key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59" dirty="0">
                <a:latin typeface="Arial MT"/>
                <a:cs typeface="Arial MT"/>
              </a:rPr>
              <a:t>from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102" dirty="0">
                <a:latin typeface="Arial MT"/>
                <a:cs typeface="Arial MT"/>
              </a:rPr>
              <a:t>map,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if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43" dirty="0">
                <a:latin typeface="Arial MT"/>
                <a:cs typeface="Arial MT"/>
              </a:rPr>
              <a:t>present,</a:t>
            </a:r>
            <a:r>
              <a:rPr sz="1114" spc="9" dirty="0">
                <a:latin typeface="Arial MT"/>
                <a:cs typeface="Arial MT"/>
              </a:rPr>
              <a:t> </a:t>
            </a:r>
            <a:r>
              <a:rPr sz="1114" spc="116" dirty="0">
                <a:latin typeface="Arial MT"/>
                <a:cs typeface="Arial MT"/>
              </a:rPr>
              <a:t>and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returns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68" dirty="0">
                <a:latin typeface="Arial MT"/>
                <a:cs typeface="Arial MT"/>
              </a:rPr>
              <a:t>the </a:t>
            </a:r>
            <a:r>
              <a:rPr sz="1114" spc="61" dirty="0">
                <a:latin typeface="Arial MT"/>
                <a:cs typeface="Arial MT"/>
              </a:rPr>
              <a:t>corresponding</a:t>
            </a:r>
            <a:r>
              <a:rPr sz="1114" spc="18" dirty="0">
                <a:latin typeface="Arial MT"/>
                <a:cs typeface="Arial MT"/>
              </a:rPr>
              <a:t> </a:t>
            </a:r>
            <a:r>
              <a:rPr sz="1114" spc="52" dirty="0">
                <a:latin typeface="Arial MT"/>
                <a:cs typeface="Arial MT"/>
              </a:rPr>
              <a:t>value.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4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spc="-25" dirty="0">
                <a:latin typeface="Arial Black"/>
                <a:cs typeface="Arial Black"/>
              </a:rPr>
              <a:t>size</a:t>
            </a:r>
            <a:r>
              <a:rPr sz="1114" spc="-25" dirty="0">
                <a:latin typeface="Arial MT"/>
                <a:cs typeface="Arial MT"/>
              </a:rPr>
              <a:t>():Returns</a:t>
            </a:r>
            <a:r>
              <a:rPr sz="1114" spc="14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14" dirty="0">
                <a:latin typeface="Arial MT"/>
                <a:cs typeface="Arial MT"/>
              </a:rPr>
              <a:t> </a:t>
            </a:r>
            <a:r>
              <a:rPr sz="1114" spc="73" dirty="0">
                <a:latin typeface="Arial MT"/>
                <a:cs typeface="Arial MT"/>
              </a:rPr>
              <a:t>number</a:t>
            </a:r>
            <a:r>
              <a:rPr sz="1114" spc="16" dirty="0">
                <a:latin typeface="Arial MT"/>
                <a:cs typeface="Arial MT"/>
              </a:rPr>
              <a:t> </a:t>
            </a:r>
            <a:r>
              <a:rPr sz="1114" spc="77" dirty="0">
                <a:latin typeface="Arial MT"/>
                <a:cs typeface="Arial MT"/>
              </a:rPr>
              <a:t>of</a:t>
            </a:r>
            <a:r>
              <a:rPr sz="1114" spc="14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key-</a:t>
            </a:r>
            <a:r>
              <a:rPr sz="1114" spc="57" dirty="0">
                <a:latin typeface="Arial MT"/>
                <a:cs typeface="Arial MT"/>
              </a:rPr>
              <a:t>value</a:t>
            </a:r>
            <a:r>
              <a:rPr sz="1114" spc="14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pairs</a:t>
            </a:r>
            <a:r>
              <a:rPr sz="1114" spc="16" dirty="0">
                <a:latin typeface="Arial MT"/>
                <a:cs typeface="Arial MT"/>
              </a:rPr>
              <a:t> </a:t>
            </a:r>
            <a:r>
              <a:rPr sz="1114" dirty="0">
                <a:latin typeface="Arial MT"/>
                <a:cs typeface="Arial MT"/>
              </a:rPr>
              <a:t>in</a:t>
            </a:r>
            <a:r>
              <a:rPr sz="1114" spc="14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11" dirty="0">
                <a:latin typeface="Arial MT"/>
                <a:cs typeface="Arial MT"/>
              </a:rPr>
              <a:t> </a:t>
            </a:r>
            <a:r>
              <a:rPr sz="1114" spc="93" dirty="0">
                <a:latin typeface="Arial MT"/>
                <a:cs typeface="Arial MT"/>
              </a:rPr>
              <a:t>map.</a:t>
            </a:r>
            <a:endParaRPr sz="1114">
              <a:latin typeface="Arial MT"/>
              <a:cs typeface="Arial MT"/>
            </a:endParaRPr>
          </a:p>
          <a:p>
            <a:pPr marL="463810" indent="-150464">
              <a:spcBef>
                <a:spcPts val="161"/>
              </a:spcBef>
              <a:buFont typeface="Segoe UI Symbol"/>
              <a:buChar char="▪"/>
              <a:tabLst>
                <a:tab pos="463810" algn="l"/>
              </a:tabLst>
            </a:pPr>
            <a:r>
              <a:rPr sz="1114" spc="-20" dirty="0">
                <a:latin typeface="Arial Black"/>
                <a:cs typeface="Arial Black"/>
              </a:rPr>
              <a:t>values</a:t>
            </a:r>
            <a:r>
              <a:rPr sz="1114" spc="-20" dirty="0">
                <a:latin typeface="Arial MT"/>
                <a:cs typeface="Arial MT"/>
              </a:rPr>
              <a:t>():Returns</a:t>
            </a:r>
            <a:r>
              <a:rPr sz="1114" spc="-2" dirty="0">
                <a:latin typeface="Arial MT"/>
                <a:cs typeface="Arial MT"/>
              </a:rPr>
              <a:t> </a:t>
            </a:r>
            <a:r>
              <a:rPr sz="1114" spc="148" dirty="0">
                <a:latin typeface="Arial MT"/>
                <a:cs typeface="Arial MT"/>
              </a:rPr>
              <a:t>a</a:t>
            </a:r>
            <a:r>
              <a:rPr sz="1114" spc="-2" dirty="0">
                <a:latin typeface="Arial MT"/>
                <a:cs typeface="Arial MT"/>
              </a:rPr>
              <a:t> </a:t>
            </a:r>
            <a:r>
              <a:rPr sz="1114" spc="-18" dirty="0">
                <a:latin typeface="Arial MT"/>
                <a:cs typeface="Arial MT"/>
              </a:rPr>
              <a:t>list</a:t>
            </a:r>
            <a:r>
              <a:rPr sz="1114" spc="-2" dirty="0">
                <a:latin typeface="Arial MT"/>
                <a:cs typeface="Arial MT"/>
              </a:rPr>
              <a:t> </a:t>
            </a:r>
            <a:r>
              <a:rPr sz="1114" spc="84" dirty="0">
                <a:latin typeface="Arial MT"/>
                <a:cs typeface="Arial MT"/>
              </a:rPr>
              <a:t>that</a:t>
            </a:r>
            <a:r>
              <a:rPr sz="1114" spc="-5" dirty="0">
                <a:latin typeface="Arial MT"/>
                <a:cs typeface="Arial MT"/>
              </a:rPr>
              <a:t> </a:t>
            </a:r>
            <a:r>
              <a:rPr sz="1114" spc="55" dirty="0">
                <a:latin typeface="Arial MT"/>
                <a:cs typeface="Arial MT"/>
              </a:rPr>
              <a:t>contains</a:t>
            </a:r>
            <a:r>
              <a:rPr sz="1114" dirty="0">
                <a:latin typeface="Arial MT"/>
                <a:cs typeface="Arial MT"/>
              </a:rPr>
              <a:t> </a:t>
            </a:r>
            <a:r>
              <a:rPr sz="1114" spc="27" dirty="0">
                <a:latin typeface="Arial MT"/>
                <a:cs typeface="Arial MT"/>
              </a:rPr>
              <a:t>all</a:t>
            </a:r>
            <a:r>
              <a:rPr sz="1114" spc="-2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-5" dirty="0">
                <a:latin typeface="Arial MT"/>
                <a:cs typeface="Arial MT"/>
              </a:rPr>
              <a:t> </a:t>
            </a:r>
            <a:r>
              <a:rPr sz="1114" spc="34" dirty="0">
                <a:latin typeface="Arial MT"/>
                <a:cs typeface="Arial MT"/>
              </a:rPr>
              <a:t>values</a:t>
            </a:r>
            <a:r>
              <a:rPr sz="1114" dirty="0">
                <a:latin typeface="Arial MT"/>
                <a:cs typeface="Arial MT"/>
              </a:rPr>
              <a:t> in</a:t>
            </a:r>
            <a:r>
              <a:rPr sz="1114" spc="-5" dirty="0">
                <a:latin typeface="Arial MT"/>
                <a:cs typeface="Arial MT"/>
              </a:rPr>
              <a:t> </a:t>
            </a:r>
            <a:r>
              <a:rPr sz="1114" spc="80" dirty="0">
                <a:latin typeface="Arial MT"/>
                <a:cs typeface="Arial MT"/>
              </a:rPr>
              <a:t>the</a:t>
            </a:r>
            <a:r>
              <a:rPr sz="1114" spc="-2" dirty="0">
                <a:latin typeface="Arial MT"/>
                <a:cs typeface="Arial MT"/>
              </a:rPr>
              <a:t> </a:t>
            </a:r>
            <a:r>
              <a:rPr sz="1114" spc="93" dirty="0">
                <a:latin typeface="Arial MT"/>
                <a:cs typeface="Arial MT"/>
              </a:rPr>
              <a:t>map.</a:t>
            </a:r>
            <a:endParaRPr sz="1114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7109" y="2028338"/>
            <a:ext cx="17040" cy="3569221"/>
          </a:xfrm>
          <a:custGeom>
            <a:avLst/>
            <a:gdLst/>
            <a:ahLst/>
            <a:cxnLst/>
            <a:rect l="l" t="t" r="r" b="b"/>
            <a:pathLst>
              <a:path w="37465" h="7847330">
                <a:moveTo>
                  <a:pt x="37105" y="0"/>
                </a:moveTo>
                <a:lnTo>
                  <a:pt x="0" y="7847031"/>
                </a:lnTo>
              </a:path>
            </a:pathLst>
          </a:custGeom>
          <a:ln w="3141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DEC7-6748-B1D3-7CC6-ED4430FE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A1C72-5580-722C-65BC-FAB6A3F52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IN" dirty="0"/>
              <a:t>put(</a:t>
            </a:r>
            <a:r>
              <a:rPr lang="en-IN" dirty="0" err="1"/>
              <a:t>key,value</a:t>
            </a:r>
            <a:r>
              <a:rPr lang="en-IN" dirty="0"/>
              <a:t>)Associates the specified value with the specified key in the map.</a:t>
            </a:r>
          </a:p>
          <a:p>
            <a:r>
              <a:rPr lang="en-IN" dirty="0"/>
              <a:t>Map&lt;</a:t>
            </a:r>
            <a:r>
              <a:rPr lang="en-IN" dirty="0" err="1"/>
              <a:t>Integer,String</a:t>
            </a:r>
            <a:r>
              <a:rPr lang="en-IN" dirty="0"/>
              <a:t>&gt; m = new Map&lt;</a:t>
            </a:r>
            <a:r>
              <a:rPr lang="en-IN" dirty="0" err="1"/>
              <a:t>Integer,String</a:t>
            </a:r>
            <a:r>
              <a:rPr lang="en-IN" dirty="0"/>
              <a:t>&gt;();</a:t>
            </a:r>
          </a:p>
          <a:p>
            <a:r>
              <a:rPr lang="en-IN" dirty="0" err="1"/>
              <a:t>m.put</a:t>
            </a:r>
            <a:r>
              <a:rPr lang="en-IN" dirty="0"/>
              <a:t>(1, 'Bhavna');</a:t>
            </a:r>
          </a:p>
          <a:p>
            <a:r>
              <a:rPr lang="en-IN" dirty="0" err="1"/>
              <a:t>m.put</a:t>
            </a:r>
            <a:r>
              <a:rPr lang="en-IN" dirty="0"/>
              <a:t>(2, 'Sapna');</a:t>
            </a:r>
          </a:p>
          <a:p>
            <a:r>
              <a:rPr lang="en-IN" dirty="0" err="1"/>
              <a:t>System.debug</a:t>
            </a:r>
            <a:r>
              <a:rPr lang="en-IN" dirty="0"/>
              <a:t>(s);//(1=‘Bhavna',2='Sapna')</a:t>
            </a:r>
          </a:p>
          <a:p>
            <a:endParaRPr lang="en-IN" dirty="0"/>
          </a:p>
          <a:p>
            <a:r>
              <a:rPr lang="en-IN" dirty="0" err="1"/>
              <a:t>putAll</a:t>
            </a:r>
            <a:r>
              <a:rPr lang="en-IN" dirty="0"/>
              <a:t>(map) Copies all of the mappings from the specified map to the original map.</a:t>
            </a:r>
          </a:p>
          <a:p>
            <a:r>
              <a:rPr lang="en-IN" dirty="0"/>
              <a:t>Map&lt;</a:t>
            </a:r>
            <a:r>
              <a:rPr lang="en-IN" dirty="0" err="1"/>
              <a:t>Integer,String</a:t>
            </a:r>
            <a:r>
              <a:rPr lang="en-IN" dirty="0"/>
              <a:t>&gt; n = new Map&lt;</a:t>
            </a:r>
            <a:r>
              <a:rPr lang="en-IN" dirty="0" err="1"/>
              <a:t>Integer,String</a:t>
            </a:r>
            <a:r>
              <a:rPr lang="en-IN" dirty="0"/>
              <a:t>&gt;();</a:t>
            </a:r>
          </a:p>
          <a:p>
            <a:r>
              <a:rPr lang="en-IN" dirty="0" err="1"/>
              <a:t>n.put</a:t>
            </a:r>
            <a:r>
              <a:rPr lang="en-IN" dirty="0"/>
              <a:t>(3, 'Bhavya');</a:t>
            </a:r>
          </a:p>
          <a:p>
            <a:r>
              <a:rPr lang="en-IN" dirty="0" err="1"/>
              <a:t>n.put</a:t>
            </a:r>
            <a:r>
              <a:rPr lang="en-IN" dirty="0"/>
              <a:t>(4, 'Divya');</a:t>
            </a:r>
          </a:p>
          <a:p>
            <a:r>
              <a:rPr lang="en-IN" dirty="0" err="1"/>
              <a:t>m.putAll</a:t>
            </a:r>
            <a:r>
              <a:rPr lang="en-IN" dirty="0"/>
              <a:t>(n);</a:t>
            </a:r>
          </a:p>
          <a:p>
            <a:r>
              <a:rPr lang="en-IN" dirty="0" err="1"/>
              <a:t>System.debug</a:t>
            </a:r>
            <a:r>
              <a:rPr lang="en-IN" dirty="0"/>
              <a:t>(m);// (1=‘Bhavna',2='Sapna'3='Bhavya',4='Divya')</a:t>
            </a:r>
          </a:p>
          <a:p>
            <a:endParaRPr lang="en-IN" dirty="0"/>
          </a:p>
          <a:p>
            <a:r>
              <a:rPr lang="en-IN" dirty="0"/>
              <a:t>get(key) Returns the value to which the specified key is mapped, or null if the map contains no value for this key.</a:t>
            </a:r>
          </a:p>
          <a:p>
            <a:r>
              <a:rPr lang="en-IN" dirty="0" err="1"/>
              <a:t>System.debug</a:t>
            </a:r>
            <a:r>
              <a:rPr lang="en-IN" dirty="0"/>
              <a:t>(</a:t>
            </a:r>
            <a:r>
              <a:rPr lang="en-IN" dirty="0" err="1"/>
              <a:t>m.get</a:t>
            </a:r>
            <a:r>
              <a:rPr lang="en-IN" dirty="0"/>
              <a:t>(1)); // ‘Bhavna'</a:t>
            </a:r>
          </a:p>
          <a:p>
            <a:r>
              <a:rPr lang="en-IN" dirty="0" err="1"/>
              <a:t>System.debug</a:t>
            </a:r>
            <a:r>
              <a:rPr lang="en-IN" dirty="0"/>
              <a:t>(</a:t>
            </a:r>
            <a:r>
              <a:rPr lang="en-IN" dirty="0" err="1"/>
              <a:t>m.get</a:t>
            </a:r>
            <a:r>
              <a:rPr lang="en-IN" dirty="0"/>
              <a:t>(2)); // 'Sapna'</a:t>
            </a:r>
          </a:p>
          <a:p>
            <a:r>
              <a:rPr lang="en-IN" dirty="0" err="1"/>
              <a:t>System.debug</a:t>
            </a:r>
            <a:r>
              <a:rPr lang="en-IN" dirty="0"/>
              <a:t>(</a:t>
            </a:r>
            <a:r>
              <a:rPr lang="en-IN" dirty="0" err="1"/>
              <a:t>m.get</a:t>
            </a:r>
            <a:r>
              <a:rPr lang="en-IN" dirty="0"/>
              <a:t>(3)); // 'Bhavya'</a:t>
            </a:r>
          </a:p>
          <a:p>
            <a:r>
              <a:rPr lang="en-IN" dirty="0" err="1"/>
              <a:t>System.debug</a:t>
            </a:r>
            <a:r>
              <a:rPr lang="en-IN" dirty="0"/>
              <a:t>(</a:t>
            </a:r>
            <a:r>
              <a:rPr lang="en-IN" dirty="0" err="1"/>
              <a:t>m.get</a:t>
            </a:r>
            <a:r>
              <a:rPr lang="en-IN" dirty="0"/>
              <a:t>(4)); // 'Divya'</a:t>
            </a:r>
          </a:p>
        </p:txBody>
      </p:sp>
    </p:spTree>
    <p:extLst>
      <p:ext uri="{BB962C8B-B14F-4D97-AF65-F5344CB8AC3E}">
        <p14:creationId xmlns:p14="http://schemas.microsoft.com/office/powerpoint/2010/main" val="40046242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3522-042B-5653-E8F4-39D85D28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BD956-3F35-AE22-187C-066346ADE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IN" dirty="0"/>
              <a:t>values() Returns a list that contains all the values in the map.</a:t>
            </a:r>
          </a:p>
          <a:p>
            <a:r>
              <a:rPr lang="en-IN" dirty="0"/>
              <a:t>List&lt;String&gt; l = new List&lt;String&gt;();</a:t>
            </a:r>
          </a:p>
          <a:p>
            <a:r>
              <a:rPr lang="en-IN" dirty="0"/>
              <a:t>l = </a:t>
            </a:r>
            <a:r>
              <a:rPr lang="en-IN" dirty="0" err="1"/>
              <a:t>m.values</a:t>
            </a:r>
            <a:r>
              <a:rPr lang="en-IN" dirty="0"/>
              <a:t>();</a:t>
            </a:r>
          </a:p>
          <a:p>
            <a:r>
              <a:rPr lang="en-IN" dirty="0" err="1"/>
              <a:t>System.debug</a:t>
            </a:r>
            <a:r>
              <a:rPr lang="en-IN" dirty="0"/>
              <a:t>(l);// (‘</a:t>
            </a:r>
            <a:r>
              <a:rPr lang="en-IN" dirty="0" err="1"/>
              <a:t>Bhavna','Sapna','Bhavya','Divya</a:t>
            </a:r>
            <a:r>
              <a:rPr lang="en-IN" dirty="0"/>
              <a:t>')</a:t>
            </a:r>
          </a:p>
          <a:p>
            <a:endParaRPr lang="en-IN" dirty="0"/>
          </a:p>
          <a:p>
            <a:r>
              <a:rPr lang="en-IN" dirty="0"/>
              <a:t>clone() Makes a duplicate copy of the map.</a:t>
            </a:r>
          </a:p>
          <a:p>
            <a:r>
              <a:rPr lang="en-IN" dirty="0"/>
              <a:t>Map&lt;</a:t>
            </a:r>
            <a:r>
              <a:rPr lang="en-IN" dirty="0" err="1"/>
              <a:t>Integer,String</a:t>
            </a:r>
            <a:r>
              <a:rPr lang="en-IN" dirty="0"/>
              <a:t>&gt; o = new Map&lt;</a:t>
            </a:r>
            <a:r>
              <a:rPr lang="en-IN" dirty="0" err="1"/>
              <a:t>Integer,String</a:t>
            </a:r>
            <a:r>
              <a:rPr lang="en-IN" dirty="0"/>
              <a:t>&gt;();</a:t>
            </a:r>
          </a:p>
          <a:p>
            <a:r>
              <a:rPr lang="en-IN" dirty="0"/>
              <a:t>o = </a:t>
            </a:r>
            <a:r>
              <a:rPr lang="en-IN" dirty="0" err="1"/>
              <a:t>m.clone</a:t>
            </a:r>
            <a:r>
              <a:rPr lang="en-IN" dirty="0"/>
              <a:t>();</a:t>
            </a:r>
          </a:p>
          <a:p>
            <a:r>
              <a:rPr lang="en-IN" dirty="0" err="1"/>
              <a:t>System.debug</a:t>
            </a:r>
            <a:r>
              <a:rPr lang="en-IN" dirty="0"/>
              <a:t>(o);// (1=‘Bhavna',2='Sapna'3='Bhavya',4='Divya')</a:t>
            </a:r>
          </a:p>
          <a:p>
            <a:endParaRPr lang="en-IN" dirty="0"/>
          </a:p>
          <a:p>
            <a:r>
              <a:rPr lang="en-IN" dirty="0" err="1"/>
              <a:t>keySet</a:t>
            </a:r>
            <a:r>
              <a:rPr lang="en-IN" dirty="0"/>
              <a:t>() Returns a set that contains all of the keys in the map.</a:t>
            </a:r>
          </a:p>
          <a:p>
            <a:r>
              <a:rPr lang="en-IN" dirty="0" err="1"/>
              <a:t>System.debug</a:t>
            </a:r>
            <a:r>
              <a:rPr lang="en-IN" dirty="0"/>
              <a:t>(</a:t>
            </a:r>
            <a:r>
              <a:rPr lang="en-IN" dirty="0" err="1"/>
              <a:t>m.keySet</a:t>
            </a:r>
            <a:r>
              <a:rPr lang="en-IN" dirty="0"/>
              <a:t>());// (1,2,3,4)</a:t>
            </a:r>
          </a:p>
          <a:p>
            <a:endParaRPr lang="en-IN" dirty="0"/>
          </a:p>
          <a:p>
            <a:r>
              <a:rPr lang="en-IN" dirty="0" err="1"/>
              <a:t>containsKey</a:t>
            </a:r>
            <a:r>
              <a:rPr lang="en-IN" dirty="0"/>
              <a:t>(key)Returns true if the map contains a mapping for the specified key.</a:t>
            </a:r>
          </a:p>
          <a:p>
            <a:r>
              <a:rPr lang="en-IN" dirty="0"/>
              <a:t>Boolean result1 = </a:t>
            </a:r>
            <a:r>
              <a:rPr lang="en-IN" dirty="0" err="1"/>
              <a:t>m.containsKey</a:t>
            </a:r>
            <a:r>
              <a:rPr lang="en-IN" dirty="0"/>
              <a:t>(3);</a:t>
            </a:r>
          </a:p>
          <a:p>
            <a:r>
              <a:rPr lang="en-IN" dirty="0" err="1"/>
              <a:t>System.debug</a:t>
            </a:r>
            <a:r>
              <a:rPr lang="en-IN" dirty="0"/>
              <a:t>(result1); // true</a:t>
            </a:r>
          </a:p>
          <a:p>
            <a:r>
              <a:rPr lang="en-IN" dirty="0"/>
              <a:t>Boolean result2 = </a:t>
            </a:r>
            <a:r>
              <a:rPr lang="en-IN" dirty="0" err="1"/>
              <a:t>m.containsKey</a:t>
            </a:r>
            <a:r>
              <a:rPr lang="en-IN" dirty="0"/>
              <a:t>(6);</a:t>
            </a:r>
          </a:p>
          <a:p>
            <a:r>
              <a:rPr lang="en-IN" dirty="0" err="1"/>
              <a:t>System.debug</a:t>
            </a:r>
            <a:r>
              <a:rPr lang="en-IN" dirty="0"/>
              <a:t>(result2); // false</a:t>
            </a:r>
          </a:p>
        </p:txBody>
      </p:sp>
    </p:spTree>
    <p:extLst>
      <p:ext uri="{BB962C8B-B14F-4D97-AF65-F5344CB8AC3E}">
        <p14:creationId xmlns:p14="http://schemas.microsoft.com/office/powerpoint/2010/main" val="23657064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05D36-BA6E-CBBB-741B-F92D6318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57FF3-C4B5-1DD1-CF24-C34167EB6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isEmpty</a:t>
            </a:r>
            <a:r>
              <a:rPr lang="en-US" dirty="0"/>
              <a:t>() Returns true if map has 0 key.</a:t>
            </a:r>
          </a:p>
          <a:p>
            <a:r>
              <a:rPr lang="en-US" dirty="0"/>
              <a:t>Boolean result = </a:t>
            </a:r>
            <a:r>
              <a:rPr lang="en-US" dirty="0" err="1"/>
              <a:t>m.isEmpty</a:t>
            </a:r>
            <a:r>
              <a:rPr lang="en-US" dirty="0"/>
              <a:t>();</a:t>
            </a:r>
          </a:p>
          <a:p>
            <a:r>
              <a:rPr lang="en-US" dirty="0" err="1"/>
              <a:t>System.debug</a:t>
            </a:r>
            <a:r>
              <a:rPr lang="en-US" dirty="0"/>
              <a:t>(result); // false</a:t>
            </a:r>
          </a:p>
          <a:p>
            <a:endParaRPr lang="en-US" dirty="0"/>
          </a:p>
          <a:p>
            <a:r>
              <a:rPr lang="en-US" dirty="0"/>
              <a:t>size() Returns the number of </a:t>
            </a:r>
            <a:r>
              <a:rPr lang="en-US" dirty="0" err="1"/>
              <a:t>keyvalue</a:t>
            </a:r>
            <a:r>
              <a:rPr lang="en-US" dirty="0"/>
              <a:t> pairs in the map.</a:t>
            </a:r>
          </a:p>
          <a:p>
            <a:r>
              <a:rPr lang="en-US" dirty="0" err="1"/>
              <a:t>System.debug</a:t>
            </a:r>
            <a:r>
              <a:rPr lang="en-US" dirty="0"/>
              <a:t>(</a:t>
            </a:r>
            <a:r>
              <a:rPr lang="en-US" dirty="0" err="1"/>
              <a:t>m.size</a:t>
            </a:r>
            <a:r>
              <a:rPr lang="en-US" dirty="0"/>
              <a:t>()); // 4</a:t>
            </a:r>
          </a:p>
          <a:p>
            <a:endParaRPr lang="en-US" dirty="0"/>
          </a:p>
          <a:p>
            <a:r>
              <a:rPr lang="en-US" dirty="0"/>
              <a:t>remove(key)Removes the mapping for the specified key from the map, if present, and returns the corresponding value.</a:t>
            </a:r>
          </a:p>
          <a:p>
            <a:r>
              <a:rPr lang="en-US" dirty="0" err="1"/>
              <a:t>m.remove</a:t>
            </a:r>
            <a:r>
              <a:rPr lang="en-US" dirty="0"/>
              <a:t>(4);</a:t>
            </a:r>
          </a:p>
          <a:p>
            <a:r>
              <a:rPr lang="en-US" dirty="0" err="1"/>
              <a:t>System.debug</a:t>
            </a:r>
            <a:r>
              <a:rPr lang="en-US" dirty="0"/>
              <a:t>(m);//(1=‘Bhavna',2='Sapna'3='Bhavya')</a:t>
            </a:r>
          </a:p>
          <a:p>
            <a:endParaRPr lang="en-US" dirty="0"/>
          </a:p>
          <a:p>
            <a:r>
              <a:rPr lang="en-US" dirty="0"/>
              <a:t>clear() Removes all of the key-value mappings from the map.</a:t>
            </a:r>
          </a:p>
          <a:p>
            <a:r>
              <a:rPr lang="en-US" dirty="0" err="1"/>
              <a:t>m.clear</a:t>
            </a:r>
            <a:r>
              <a:rPr lang="en-US" dirty="0"/>
              <a:t>();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67943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295E-9910-3DA5-9DDF-F243BC3F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330245"/>
            <a:ext cx="8229600" cy="3795918"/>
          </a:xfrm>
        </p:spPr>
        <p:txBody>
          <a:bodyPr/>
          <a:lstStyle/>
          <a:p>
            <a:r>
              <a:rPr lang="en-IN" sz="4800" b="1" kern="100" dirty="0">
                <a:highlight>
                  <a:srgbClr val="D9BC9E"/>
                </a:highlight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SOQL, SOSL, DML and Exception Handling</a:t>
            </a:r>
            <a:endParaRPr lang="en-US" sz="4800" b="1" kern="100" dirty="0">
              <a:highlight>
                <a:srgbClr val="D9BC9E"/>
              </a:highlight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C54D54-0DBF-ED37-A565-F2674103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3530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2223" y="2066611"/>
            <a:ext cx="4225129" cy="207047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74221" marR="73643" algn="ctr">
              <a:lnSpc>
                <a:spcPct val="100400"/>
              </a:lnSpc>
              <a:spcBef>
                <a:spcPts val="48"/>
              </a:spcBef>
            </a:pPr>
            <a:r>
              <a:rPr sz="2683" b="1" spc="-5" dirty="0">
                <a:solidFill>
                  <a:srgbClr val="107295"/>
                </a:solidFill>
                <a:latin typeface="Arial"/>
                <a:cs typeface="Arial"/>
              </a:rPr>
              <a:t>Salesforce</a:t>
            </a:r>
            <a:r>
              <a:rPr sz="2683" b="1" spc="-9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2683" b="1" spc="107" dirty="0">
                <a:solidFill>
                  <a:srgbClr val="107295"/>
                </a:solidFill>
                <a:latin typeface="Arial"/>
                <a:cs typeface="Arial"/>
              </a:rPr>
              <a:t>Object</a:t>
            </a:r>
            <a:r>
              <a:rPr sz="2683" b="1" spc="-14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2683" b="1" spc="52" dirty="0">
                <a:solidFill>
                  <a:srgbClr val="107295"/>
                </a:solidFill>
                <a:latin typeface="Arial"/>
                <a:cs typeface="Arial"/>
              </a:rPr>
              <a:t>Query </a:t>
            </a:r>
            <a:r>
              <a:rPr sz="2683" b="1" spc="-739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2683" b="1" spc="70" dirty="0">
                <a:solidFill>
                  <a:srgbClr val="107295"/>
                </a:solidFill>
                <a:latin typeface="Arial"/>
                <a:cs typeface="Arial"/>
              </a:rPr>
              <a:t>Language</a:t>
            </a:r>
            <a:r>
              <a:rPr sz="2683" b="1" spc="-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2683" b="1" spc="-41" dirty="0">
                <a:solidFill>
                  <a:srgbClr val="107295"/>
                </a:solidFill>
                <a:latin typeface="Arial"/>
                <a:cs typeface="Arial"/>
              </a:rPr>
              <a:t>(SOQL)</a:t>
            </a:r>
            <a:endParaRPr sz="2683">
              <a:latin typeface="Arial"/>
              <a:cs typeface="Arial"/>
            </a:endParaRPr>
          </a:p>
          <a:p>
            <a:pPr marL="4043" algn="ctr">
              <a:spcBef>
                <a:spcPts val="16"/>
              </a:spcBef>
            </a:pPr>
            <a:r>
              <a:rPr sz="2683" b="1" spc="-102" dirty="0">
                <a:solidFill>
                  <a:srgbClr val="107295"/>
                </a:solidFill>
                <a:latin typeface="Arial"/>
                <a:cs typeface="Arial"/>
              </a:rPr>
              <a:t>&amp;</a:t>
            </a:r>
            <a:endParaRPr sz="2683">
              <a:latin typeface="Arial"/>
              <a:cs typeface="Arial"/>
            </a:endParaRPr>
          </a:p>
          <a:p>
            <a:pPr marL="5776" marR="2310" algn="ctr">
              <a:lnSpc>
                <a:spcPct val="100400"/>
              </a:lnSpc>
            </a:pPr>
            <a:r>
              <a:rPr sz="2683" b="1" spc="-5" dirty="0">
                <a:solidFill>
                  <a:srgbClr val="107295"/>
                </a:solidFill>
                <a:latin typeface="Arial"/>
                <a:cs typeface="Arial"/>
              </a:rPr>
              <a:t>Salesforce</a:t>
            </a:r>
            <a:r>
              <a:rPr sz="2683" b="1" spc="-7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2683" b="1" spc="107" dirty="0">
                <a:solidFill>
                  <a:srgbClr val="107295"/>
                </a:solidFill>
                <a:latin typeface="Arial"/>
                <a:cs typeface="Arial"/>
              </a:rPr>
              <a:t>Object</a:t>
            </a:r>
            <a:r>
              <a:rPr sz="2683" b="1" spc="-11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2683" b="1" spc="25" dirty="0">
                <a:solidFill>
                  <a:srgbClr val="107295"/>
                </a:solidFill>
                <a:latin typeface="Arial"/>
                <a:cs typeface="Arial"/>
              </a:rPr>
              <a:t>Search </a:t>
            </a:r>
            <a:r>
              <a:rPr sz="2683" b="1" spc="-737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2683" b="1" spc="70" dirty="0">
                <a:solidFill>
                  <a:srgbClr val="107295"/>
                </a:solidFill>
                <a:latin typeface="Arial"/>
                <a:cs typeface="Arial"/>
              </a:rPr>
              <a:t>Language</a:t>
            </a:r>
            <a:r>
              <a:rPr sz="2683" b="1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2683" b="1" spc="-136" dirty="0">
                <a:solidFill>
                  <a:srgbClr val="107295"/>
                </a:solidFill>
                <a:latin typeface="Arial"/>
                <a:cs typeface="Arial"/>
              </a:rPr>
              <a:t>(SOSL)</a:t>
            </a:r>
            <a:endParaRPr sz="2683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66366" y="857071"/>
            <a:ext cx="2630088" cy="4039763"/>
            <a:chOff x="13504675" y="0"/>
            <a:chExt cx="5782540" cy="8881867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675" y="4838608"/>
              <a:ext cx="5782540" cy="40432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2771" y="0"/>
              <a:ext cx="2756118" cy="5618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5086865"/>
            <a:ext cx="9144866" cy="668326"/>
            <a:chOff x="0" y="9299674"/>
            <a:chExt cx="20106005" cy="1469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7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64201"/>
              <a:ext cx="20106005" cy="0"/>
            </a:xfrm>
            <a:custGeom>
              <a:avLst/>
              <a:gdLst/>
              <a:ahLst/>
              <a:cxnLst/>
              <a:rect l="l" t="t" r="r" b="b"/>
              <a:pathLst>
                <a:path w="20106005">
                  <a:moveTo>
                    <a:pt x="0" y="0"/>
                  </a:moveTo>
                  <a:lnTo>
                    <a:pt x="20105411" y="0"/>
                  </a:lnTo>
                </a:path>
              </a:pathLst>
            </a:custGeom>
            <a:ln w="62825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" name="object 5"/>
            <p:cNvSpPr/>
            <p:nvPr/>
          </p:nvSpPr>
          <p:spPr>
            <a:xfrm>
              <a:off x="19069386" y="9299674"/>
              <a:ext cx="1035050" cy="1327785"/>
            </a:xfrm>
            <a:custGeom>
              <a:avLst/>
              <a:gdLst/>
              <a:ahLst/>
              <a:cxnLst/>
              <a:rect l="l" t="t" r="r" b="b"/>
              <a:pathLst>
                <a:path w="1035050" h="1327784">
                  <a:moveTo>
                    <a:pt x="1034712" y="1327419"/>
                  </a:moveTo>
                  <a:lnTo>
                    <a:pt x="0" y="1327419"/>
                  </a:lnTo>
                  <a:lnTo>
                    <a:pt x="269950" y="981103"/>
                  </a:lnTo>
                  <a:lnTo>
                    <a:pt x="692643" y="981103"/>
                  </a:lnTo>
                  <a:lnTo>
                    <a:pt x="692643" y="438836"/>
                  </a:lnTo>
                  <a:lnTo>
                    <a:pt x="1034712" y="0"/>
                  </a:lnTo>
                  <a:lnTo>
                    <a:pt x="1034712" y="1327419"/>
                  </a:lnTo>
                  <a:close/>
                </a:path>
              </a:pathLst>
            </a:custGeom>
            <a:solidFill>
              <a:srgbClr val="FFBEBE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24000" y="1617456"/>
            <a:ext cx="8452568" cy="562908"/>
            <a:chOff x="0" y="1671795"/>
            <a:chExt cx="18583910" cy="12376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870152"/>
              <a:ext cx="1332865" cy="1039494"/>
            </a:xfrm>
            <a:custGeom>
              <a:avLst/>
              <a:gdLst/>
              <a:ahLst/>
              <a:cxnLst/>
              <a:rect l="l" t="t" r="r" b="b"/>
              <a:pathLst>
                <a:path w="1332865" h="1039494">
                  <a:moveTo>
                    <a:pt x="0" y="1038959"/>
                  </a:moveTo>
                  <a:lnTo>
                    <a:pt x="0" y="0"/>
                  </a:lnTo>
                  <a:lnTo>
                    <a:pt x="1332868" y="0"/>
                  </a:lnTo>
                  <a:lnTo>
                    <a:pt x="888583" y="346316"/>
                  </a:lnTo>
                  <a:lnTo>
                    <a:pt x="346316" y="346316"/>
                  </a:lnTo>
                  <a:lnTo>
                    <a:pt x="346316" y="769008"/>
                  </a:lnTo>
                  <a:lnTo>
                    <a:pt x="0" y="1038959"/>
                  </a:lnTo>
                  <a:close/>
                </a:path>
              </a:pathLst>
            </a:custGeom>
            <a:solidFill>
              <a:srgbClr val="FFBEBE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696" y="662417"/>
            <a:ext cx="4809987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23" dirty="0"/>
              <a:t>Learning</a:t>
            </a:r>
            <a:r>
              <a:rPr spc="-7" dirty="0"/>
              <a:t> </a:t>
            </a:r>
            <a:r>
              <a:rPr spc="30" dirty="0"/>
              <a:t>Objectives</a:t>
            </a:r>
            <a:r>
              <a:rPr spc="-5" dirty="0"/>
              <a:t> </a:t>
            </a:r>
            <a:r>
              <a:rPr spc="-75" dirty="0"/>
              <a:t>for</a:t>
            </a:r>
            <a:r>
              <a:rPr spc="-7" dirty="0"/>
              <a:t> </a:t>
            </a:r>
            <a:r>
              <a:rPr spc="-116" dirty="0"/>
              <a:t>this</a:t>
            </a:r>
            <a:r>
              <a:rPr spc="-5" dirty="0"/>
              <a:t> </a:t>
            </a:r>
            <a:r>
              <a:rPr spc="-104" dirty="0"/>
              <a:t>Session</a:t>
            </a: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14136" y="2700148"/>
            <a:ext cx="1992884" cy="174158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810838" y="2292273"/>
            <a:ext cx="2688613" cy="2571363"/>
          </a:xfrm>
          <a:prstGeom prst="rect">
            <a:avLst/>
          </a:prstGeom>
        </p:spPr>
        <p:txBody>
          <a:bodyPr vert="horz" wrap="square" lIns="0" tIns="46500" rIns="0" bIns="0" rtlCol="0">
            <a:spAutoFit/>
          </a:bodyPr>
          <a:lstStyle/>
          <a:p>
            <a:pPr marL="5776">
              <a:spcBef>
                <a:spcPts val="366"/>
              </a:spcBef>
              <a:tabLst>
                <a:tab pos="242590" algn="l"/>
              </a:tabLst>
            </a:pPr>
            <a:r>
              <a:rPr sz="1182" spc="168" dirty="0">
                <a:latin typeface="Segoe UI Symbol"/>
                <a:cs typeface="Segoe UI Symbol"/>
              </a:rPr>
              <a:t>✔	</a:t>
            </a:r>
            <a:r>
              <a:rPr sz="1182" b="1" spc="5" dirty="0">
                <a:latin typeface="Arial"/>
                <a:cs typeface="Arial"/>
              </a:rPr>
              <a:t>Introduction</a:t>
            </a:r>
            <a:r>
              <a:rPr sz="1182" b="1" spc="-5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to</a:t>
            </a:r>
            <a:r>
              <a:rPr sz="1182" b="1" spc="-5" dirty="0">
                <a:latin typeface="Arial"/>
                <a:cs typeface="Arial"/>
              </a:rPr>
              <a:t> </a:t>
            </a:r>
            <a:r>
              <a:rPr sz="1182" b="1" spc="-48" dirty="0">
                <a:latin typeface="Arial"/>
                <a:cs typeface="Arial"/>
              </a:rPr>
              <a:t>SOQL</a:t>
            </a:r>
            <a:r>
              <a:rPr sz="1182" b="1" spc="-2" dirty="0">
                <a:latin typeface="Arial"/>
                <a:cs typeface="Arial"/>
              </a:rPr>
              <a:t> </a:t>
            </a:r>
            <a:r>
              <a:rPr sz="1182" b="1" spc="-23" dirty="0">
                <a:latin typeface="Arial"/>
                <a:cs typeface="Arial"/>
              </a:rPr>
              <a:t>in</a:t>
            </a:r>
            <a:r>
              <a:rPr sz="1182" b="1" spc="-5" dirty="0">
                <a:latin typeface="Arial"/>
                <a:cs typeface="Arial"/>
              </a:rPr>
              <a:t> </a:t>
            </a:r>
            <a:r>
              <a:rPr sz="1182" b="1" spc="80" dirty="0">
                <a:latin typeface="Arial"/>
                <a:cs typeface="Arial"/>
              </a:rPr>
              <a:t>apex</a:t>
            </a:r>
            <a:endParaRPr sz="1182" dirty="0">
              <a:latin typeface="Arial"/>
              <a:cs typeface="Arial"/>
            </a:endParaRPr>
          </a:p>
          <a:p>
            <a:pPr marL="5776">
              <a:spcBef>
                <a:spcPts val="325"/>
              </a:spcBef>
              <a:tabLst>
                <a:tab pos="242590" algn="l"/>
              </a:tabLst>
            </a:pPr>
            <a:r>
              <a:rPr sz="1182" spc="168" dirty="0">
                <a:latin typeface="Segoe UI Symbol"/>
                <a:cs typeface="Segoe UI Symbol"/>
              </a:rPr>
              <a:t>✔	</a:t>
            </a:r>
            <a:r>
              <a:rPr sz="1182" b="1" spc="23" dirty="0">
                <a:latin typeface="Arial"/>
                <a:cs typeface="Arial"/>
              </a:rPr>
              <a:t>Clause</a:t>
            </a:r>
            <a:r>
              <a:rPr sz="1182" b="1" spc="-9" dirty="0">
                <a:latin typeface="Arial"/>
                <a:cs typeface="Arial"/>
              </a:rPr>
              <a:t> </a:t>
            </a:r>
            <a:r>
              <a:rPr sz="1182" b="1" spc="-23" dirty="0">
                <a:latin typeface="Arial"/>
                <a:cs typeface="Arial"/>
              </a:rPr>
              <a:t>in</a:t>
            </a:r>
            <a:r>
              <a:rPr sz="1182" b="1" spc="-7" dirty="0">
                <a:latin typeface="Arial"/>
                <a:cs typeface="Arial"/>
              </a:rPr>
              <a:t> </a:t>
            </a:r>
            <a:r>
              <a:rPr sz="1182" b="1" spc="-50" dirty="0">
                <a:latin typeface="Arial"/>
                <a:cs typeface="Arial"/>
              </a:rPr>
              <a:t>SOQL</a:t>
            </a:r>
            <a:endParaRPr sz="1182" dirty="0">
              <a:latin typeface="Arial"/>
              <a:cs typeface="Arial"/>
            </a:endParaRPr>
          </a:p>
          <a:p>
            <a:pPr marR="894696" algn="r">
              <a:spcBef>
                <a:spcPts val="323"/>
              </a:spcBef>
              <a:tabLst>
                <a:tab pos="279268" algn="l"/>
              </a:tabLst>
            </a:pPr>
            <a:r>
              <a:rPr sz="1182" spc="168" dirty="0">
                <a:latin typeface="Segoe UI Symbol"/>
                <a:cs typeface="Segoe UI Symbol"/>
              </a:rPr>
              <a:t>✔	</a:t>
            </a:r>
            <a:r>
              <a:rPr sz="1182" b="1" spc="-11" dirty="0">
                <a:latin typeface="Arial"/>
                <a:cs typeface="Arial"/>
              </a:rPr>
              <a:t>Relationship</a:t>
            </a:r>
            <a:r>
              <a:rPr sz="1182" b="1" spc="-2" dirty="0">
                <a:latin typeface="Arial"/>
                <a:cs typeface="Arial"/>
              </a:rPr>
              <a:t> </a:t>
            </a:r>
            <a:r>
              <a:rPr sz="1182" b="1" spc="-23" dirty="0">
                <a:latin typeface="Arial"/>
                <a:cs typeface="Arial"/>
              </a:rPr>
              <a:t>in</a:t>
            </a:r>
            <a:r>
              <a:rPr sz="1182" b="1" spc="-5" dirty="0">
                <a:latin typeface="Arial"/>
                <a:cs typeface="Arial"/>
              </a:rPr>
              <a:t> </a:t>
            </a:r>
            <a:r>
              <a:rPr sz="1182" b="1" spc="-50" dirty="0">
                <a:latin typeface="Arial"/>
                <a:cs typeface="Arial"/>
              </a:rPr>
              <a:t>SOQL</a:t>
            </a:r>
            <a:endParaRPr sz="1182" dirty="0">
              <a:latin typeface="Arial"/>
              <a:cs typeface="Arial"/>
            </a:endParaRPr>
          </a:p>
          <a:p>
            <a:pPr marL="186852" marR="867838" indent="-186852" algn="r">
              <a:spcBef>
                <a:spcPts val="325"/>
              </a:spcBef>
              <a:buFont typeface="Courier New"/>
              <a:buChar char="o"/>
              <a:tabLst>
                <a:tab pos="186852" algn="l"/>
              </a:tabLst>
            </a:pPr>
            <a:r>
              <a:rPr sz="1182" b="1" dirty="0">
                <a:latin typeface="Arial"/>
                <a:cs typeface="Arial"/>
              </a:rPr>
              <a:t>Parent</a:t>
            </a:r>
            <a:r>
              <a:rPr sz="1182" b="1" spc="-9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to</a:t>
            </a:r>
            <a:r>
              <a:rPr sz="1182" b="1" spc="-9" dirty="0">
                <a:latin typeface="Arial"/>
                <a:cs typeface="Arial"/>
              </a:rPr>
              <a:t> </a:t>
            </a:r>
            <a:r>
              <a:rPr sz="1182" b="1" spc="16" dirty="0">
                <a:latin typeface="Arial"/>
                <a:cs typeface="Arial"/>
              </a:rPr>
              <a:t>child</a:t>
            </a:r>
            <a:endParaRPr sz="1182" dirty="0">
              <a:latin typeface="Arial"/>
              <a:cs typeface="Arial"/>
            </a:endParaRPr>
          </a:p>
          <a:p>
            <a:pPr marL="186852" marR="832605" indent="-186852" algn="r">
              <a:spcBef>
                <a:spcPts val="325"/>
              </a:spcBef>
              <a:buFont typeface="Courier New"/>
              <a:buChar char="o"/>
              <a:tabLst>
                <a:tab pos="186852" algn="l"/>
              </a:tabLst>
            </a:pPr>
            <a:r>
              <a:rPr sz="1182" b="1" spc="11" dirty="0">
                <a:latin typeface="Arial"/>
                <a:cs typeface="Arial"/>
              </a:rPr>
              <a:t>Child</a:t>
            </a:r>
            <a:r>
              <a:rPr sz="1182" b="1" spc="-5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to</a:t>
            </a:r>
            <a:r>
              <a:rPr sz="1182" b="1" spc="-5" dirty="0">
                <a:latin typeface="Arial"/>
                <a:cs typeface="Arial"/>
              </a:rPr>
              <a:t> </a:t>
            </a:r>
            <a:r>
              <a:rPr sz="1182" b="1" spc="30" dirty="0">
                <a:latin typeface="Arial"/>
                <a:cs typeface="Arial"/>
              </a:rPr>
              <a:t>parent</a:t>
            </a:r>
            <a:endParaRPr sz="1182" dirty="0">
              <a:latin typeface="Arial"/>
              <a:cs typeface="Arial"/>
            </a:endParaRPr>
          </a:p>
          <a:p>
            <a:pPr marL="5776">
              <a:spcBef>
                <a:spcPts val="325"/>
              </a:spcBef>
              <a:tabLst>
                <a:tab pos="242590" algn="l"/>
              </a:tabLst>
            </a:pPr>
            <a:r>
              <a:rPr sz="1182" spc="168" dirty="0">
                <a:latin typeface="Segoe UI Symbol"/>
                <a:cs typeface="Segoe UI Symbol"/>
              </a:rPr>
              <a:t>✔	</a:t>
            </a:r>
            <a:r>
              <a:rPr sz="1182" b="1" spc="5" dirty="0">
                <a:latin typeface="Arial"/>
                <a:cs typeface="Arial"/>
              </a:rPr>
              <a:t>Introduction</a:t>
            </a:r>
            <a:r>
              <a:rPr sz="1182" b="1" spc="-16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to</a:t>
            </a:r>
            <a:r>
              <a:rPr sz="1182" b="1" spc="-14" dirty="0">
                <a:latin typeface="Arial"/>
                <a:cs typeface="Arial"/>
              </a:rPr>
              <a:t> </a:t>
            </a:r>
            <a:r>
              <a:rPr sz="1182" b="1" spc="-111" dirty="0">
                <a:latin typeface="Arial"/>
                <a:cs typeface="Arial"/>
              </a:rPr>
              <a:t>SOSL</a:t>
            </a:r>
            <a:endParaRPr sz="1182" dirty="0">
              <a:latin typeface="Arial"/>
              <a:cs typeface="Arial"/>
            </a:endParaRPr>
          </a:p>
          <a:p>
            <a:pPr marL="15017">
              <a:spcBef>
                <a:spcPts val="439"/>
              </a:spcBef>
              <a:tabLst>
                <a:tab pos="242590" algn="l"/>
              </a:tabLst>
            </a:pPr>
            <a:r>
              <a:rPr sz="1182" spc="168" dirty="0">
                <a:latin typeface="Segoe UI Symbol"/>
                <a:cs typeface="Segoe UI Symbol"/>
              </a:rPr>
              <a:t>✔	</a:t>
            </a:r>
            <a:r>
              <a:rPr sz="1182" b="1" spc="-39" dirty="0">
                <a:latin typeface="Arial"/>
                <a:cs typeface="Arial"/>
              </a:rPr>
              <a:t>Use</a:t>
            </a:r>
            <a:r>
              <a:rPr sz="1182" b="1" spc="-7" dirty="0">
                <a:latin typeface="Arial"/>
                <a:cs typeface="Arial"/>
              </a:rPr>
              <a:t> </a:t>
            </a:r>
            <a:r>
              <a:rPr sz="1182" b="1" spc="-9" dirty="0">
                <a:latin typeface="Arial"/>
                <a:cs typeface="Arial"/>
              </a:rPr>
              <a:t>of</a:t>
            </a:r>
            <a:r>
              <a:rPr sz="1182" b="1" spc="-7" dirty="0">
                <a:latin typeface="Arial"/>
                <a:cs typeface="Arial"/>
              </a:rPr>
              <a:t> </a:t>
            </a:r>
            <a:r>
              <a:rPr sz="1182" b="1" spc="-111" dirty="0">
                <a:latin typeface="Arial"/>
                <a:cs typeface="Arial"/>
              </a:rPr>
              <a:t>SOSL</a:t>
            </a:r>
            <a:endParaRPr sz="1182" dirty="0">
              <a:latin typeface="Arial"/>
              <a:cs typeface="Arial"/>
            </a:endParaRPr>
          </a:p>
          <a:p>
            <a:pPr marL="15017">
              <a:spcBef>
                <a:spcPts val="1196"/>
              </a:spcBef>
              <a:tabLst>
                <a:tab pos="242590" algn="l"/>
              </a:tabLst>
            </a:pPr>
            <a:r>
              <a:rPr sz="1182" spc="168" dirty="0">
                <a:latin typeface="Segoe UI Symbol"/>
                <a:cs typeface="Segoe UI Symbol"/>
              </a:rPr>
              <a:t>✔	</a:t>
            </a:r>
            <a:r>
              <a:rPr sz="1182" b="1" spc="18" dirty="0">
                <a:latin typeface="Arial"/>
                <a:cs typeface="Arial"/>
              </a:rPr>
              <a:t>Where</a:t>
            </a:r>
            <a:r>
              <a:rPr sz="1182" b="1" spc="-7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to</a:t>
            </a:r>
            <a:r>
              <a:rPr sz="1182" b="1" spc="-7" dirty="0">
                <a:latin typeface="Arial"/>
                <a:cs typeface="Arial"/>
              </a:rPr>
              <a:t> </a:t>
            </a:r>
            <a:r>
              <a:rPr sz="1182" b="1" spc="-9" dirty="0">
                <a:latin typeface="Arial"/>
                <a:cs typeface="Arial"/>
              </a:rPr>
              <a:t>use</a:t>
            </a:r>
            <a:r>
              <a:rPr sz="1182" b="1" spc="-5" dirty="0">
                <a:latin typeface="Arial"/>
                <a:cs typeface="Arial"/>
              </a:rPr>
              <a:t> </a:t>
            </a:r>
            <a:r>
              <a:rPr sz="1182" b="1" spc="-111" dirty="0">
                <a:latin typeface="Arial"/>
                <a:cs typeface="Arial"/>
              </a:rPr>
              <a:t>SOSL</a:t>
            </a:r>
            <a:endParaRPr sz="1182" dirty="0">
              <a:latin typeface="Arial"/>
              <a:cs typeface="Arial"/>
            </a:endParaRPr>
          </a:p>
          <a:p>
            <a:pPr marL="15017">
              <a:spcBef>
                <a:spcPts val="1196"/>
              </a:spcBef>
              <a:tabLst>
                <a:tab pos="242590" algn="l"/>
              </a:tabLst>
            </a:pPr>
            <a:r>
              <a:rPr sz="1182" spc="168" dirty="0">
                <a:latin typeface="Segoe UI Symbol"/>
                <a:cs typeface="Segoe UI Symbol"/>
              </a:rPr>
              <a:t>✔	</a:t>
            </a:r>
            <a:r>
              <a:rPr sz="1182" b="1" spc="-116" dirty="0">
                <a:latin typeface="Arial"/>
                <a:cs typeface="Arial"/>
              </a:rPr>
              <a:t>SOS</a:t>
            </a:r>
            <a:r>
              <a:rPr sz="1182" b="1" spc="-98" dirty="0">
                <a:latin typeface="Arial"/>
                <a:cs typeface="Arial"/>
              </a:rPr>
              <a:t>L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-16" dirty="0">
                <a:latin typeface="Arial"/>
                <a:cs typeface="Arial"/>
              </a:rPr>
              <a:t>i</a:t>
            </a:r>
            <a:r>
              <a:rPr sz="1182" b="1" spc="-32" dirty="0">
                <a:latin typeface="Arial"/>
                <a:cs typeface="Arial"/>
              </a:rPr>
              <a:t>n</a:t>
            </a:r>
            <a:r>
              <a:rPr sz="1182" b="1" spc="2" dirty="0">
                <a:latin typeface="Arial"/>
                <a:cs typeface="Arial"/>
              </a:rPr>
              <a:t> </a:t>
            </a:r>
            <a:r>
              <a:rPr sz="1182" b="1" spc="80" dirty="0">
                <a:latin typeface="Arial"/>
                <a:cs typeface="Arial"/>
              </a:rPr>
              <a:t>apex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-11" dirty="0">
                <a:latin typeface="Arial"/>
                <a:cs typeface="Arial"/>
              </a:rPr>
              <a:t>us</a:t>
            </a:r>
            <a:r>
              <a:rPr sz="1182" b="1" spc="-9" dirty="0">
                <a:latin typeface="Arial"/>
                <a:cs typeface="Arial"/>
              </a:rPr>
              <a:t>e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-11" dirty="0">
                <a:latin typeface="Arial"/>
                <a:cs typeface="Arial"/>
              </a:rPr>
              <a:t>o</a:t>
            </a:r>
            <a:r>
              <a:rPr sz="1182" b="1" spc="-5" dirty="0">
                <a:latin typeface="Arial"/>
                <a:cs typeface="Arial"/>
              </a:rPr>
              <a:t>f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-50" dirty="0">
                <a:latin typeface="Arial"/>
                <a:cs typeface="Arial"/>
              </a:rPr>
              <a:t>SOQL</a:t>
            </a:r>
            <a:endParaRPr sz="1182" dirty="0">
              <a:latin typeface="Arial"/>
              <a:cs typeface="Arial"/>
            </a:endParaRPr>
          </a:p>
          <a:p>
            <a:pPr marL="15017">
              <a:spcBef>
                <a:spcPts val="1196"/>
              </a:spcBef>
              <a:tabLst>
                <a:tab pos="242590" algn="l"/>
              </a:tabLst>
            </a:pPr>
            <a:r>
              <a:rPr sz="1182" spc="168" dirty="0">
                <a:latin typeface="Segoe UI Symbol"/>
                <a:cs typeface="Segoe UI Symbol"/>
              </a:rPr>
              <a:t>✔	</a:t>
            </a:r>
            <a:r>
              <a:rPr sz="1182" b="1" spc="16" dirty="0">
                <a:latin typeface="Arial"/>
                <a:cs typeface="Arial"/>
              </a:rPr>
              <a:t>Differenc</a:t>
            </a:r>
            <a:r>
              <a:rPr sz="1182" b="1" spc="20" dirty="0">
                <a:latin typeface="Arial"/>
                <a:cs typeface="Arial"/>
              </a:rPr>
              <a:t>e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55" dirty="0">
                <a:latin typeface="Arial"/>
                <a:cs typeface="Arial"/>
              </a:rPr>
              <a:t>betwee</a:t>
            </a:r>
            <a:r>
              <a:rPr sz="1182" b="1" spc="61" dirty="0">
                <a:latin typeface="Arial"/>
                <a:cs typeface="Arial"/>
              </a:rPr>
              <a:t>n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-116" dirty="0">
                <a:latin typeface="Arial"/>
                <a:cs typeface="Arial"/>
              </a:rPr>
              <a:t>SOS</a:t>
            </a:r>
            <a:r>
              <a:rPr sz="1182" b="1" spc="-98" dirty="0">
                <a:latin typeface="Arial"/>
                <a:cs typeface="Arial"/>
              </a:rPr>
              <a:t>L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-39" dirty="0">
                <a:latin typeface="Arial"/>
                <a:cs typeface="Arial"/>
              </a:rPr>
              <a:t>&amp;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-50" dirty="0">
                <a:latin typeface="Arial"/>
                <a:cs typeface="Arial"/>
              </a:rPr>
              <a:t>SOQL</a:t>
            </a:r>
            <a:endParaRPr sz="1182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26875" y="2679194"/>
            <a:ext cx="0" cy="2156898"/>
          </a:xfrm>
          <a:custGeom>
            <a:avLst/>
            <a:gdLst/>
            <a:ahLst/>
            <a:cxnLst/>
            <a:rect l="l" t="t" r="r" b="b"/>
            <a:pathLst>
              <a:path h="4742180">
                <a:moveTo>
                  <a:pt x="0" y="0"/>
                </a:moveTo>
                <a:lnTo>
                  <a:pt x="0" y="4742074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27710" y="3564195"/>
            <a:ext cx="1757462" cy="276977"/>
            <a:chOff x="887600" y="5951913"/>
            <a:chExt cx="3863975" cy="608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169" y="5951913"/>
              <a:ext cx="3861200" cy="6087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2053" y="5962383"/>
              <a:ext cx="3777615" cy="525145"/>
            </a:xfrm>
            <a:custGeom>
              <a:avLst/>
              <a:gdLst/>
              <a:ahLst/>
              <a:cxnLst/>
              <a:rect l="l" t="t" r="r" b="b"/>
              <a:pathLst>
                <a:path w="3777615" h="525145">
                  <a:moveTo>
                    <a:pt x="3514946" y="524974"/>
                  </a:moveTo>
                  <a:lnTo>
                    <a:pt x="0" y="524974"/>
                  </a:lnTo>
                  <a:lnTo>
                    <a:pt x="0" y="0"/>
                  </a:lnTo>
                  <a:lnTo>
                    <a:pt x="3514946" y="0"/>
                  </a:lnTo>
                  <a:lnTo>
                    <a:pt x="3777433" y="262486"/>
                  </a:lnTo>
                  <a:lnTo>
                    <a:pt x="3514946" y="52497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" name="object 5"/>
            <p:cNvSpPr/>
            <p:nvPr/>
          </p:nvSpPr>
          <p:spPr>
            <a:xfrm>
              <a:off x="887600" y="5955547"/>
              <a:ext cx="148590" cy="576580"/>
            </a:xfrm>
            <a:custGeom>
              <a:avLst/>
              <a:gdLst/>
              <a:ahLst/>
              <a:cxnLst/>
              <a:rect l="l" t="t" r="r" b="b"/>
              <a:pathLst>
                <a:path w="148590" h="576579">
                  <a:moveTo>
                    <a:pt x="148422" y="576008"/>
                  </a:moveTo>
                  <a:lnTo>
                    <a:pt x="0" y="576008"/>
                  </a:lnTo>
                  <a:lnTo>
                    <a:pt x="0" y="0"/>
                  </a:lnTo>
                  <a:lnTo>
                    <a:pt x="148422" y="0"/>
                  </a:lnTo>
                  <a:lnTo>
                    <a:pt x="148422" y="576008"/>
                  </a:lnTo>
                  <a:close/>
                </a:path>
              </a:pathLst>
            </a:custGeom>
            <a:solidFill>
              <a:srgbClr val="2C546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69695" y="662417"/>
            <a:ext cx="8616533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4" dirty="0"/>
              <a:t>Salesforce</a:t>
            </a:r>
            <a:r>
              <a:rPr spc="2" dirty="0"/>
              <a:t> </a:t>
            </a:r>
            <a:r>
              <a:rPr spc="80" dirty="0"/>
              <a:t>Object</a:t>
            </a:r>
            <a:r>
              <a:rPr spc="2" dirty="0"/>
              <a:t> </a:t>
            </a:r>
            <a:r>
              <a:rPr spc="34" dirty="0"/>
              <a:t>Query</a:t>
            </a:r>
            <a:r>
              <a:rPr spc="2" dirty="0"/>
              <a:t> </a:t>
            </a:r>
            <a:r>
              <a:rPr spc="11" dirty="0"/>
              <a:t>Language(SOQL)</a:t>
            </a:r>
          </a:p>
        </p:txBody>
      </p:sp>
      <p:sp>
        <p:nvSpPr>
          <p:cNvPr id="7" name="object 7"/>
          <p:cNvSpPr/>
          <p:nvPr/>
        </p:nvSpPr>
        <p:spPr>
          <a:xfrm>
            <a:off x="2198815" y="2879217"/>
            <a:ext cx="2220149" cy="160294"/>
          </a:xfrm>
          <a:custGeom>
            <a:avLst/>
            <a:gdLst/>
            <a:ahLst/>
            <a:cxnLst/>
            <a:rect l="l" t="t" r="r" b="b"/>
            <a:pathLst>
              <a:path w="4881245" h="352425">
                <a:moveTo>
                  <a:pt x="4880961" y="351821"/>
                </a:moveTo>
                <a:lnTo>
                  <a:pt x="0" y="351821"/>
                </a:lnTo>
                <a:lnTo>
                  <a:pt x="0" y="0"/>
                </a:lnTo>
                <a:lnTo>
                  <a:pt x="4880961" y="0"/>
                </a:lnTo>
                <a:lnTo>
                  <a:pt x="4880961" y="351821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8" name="object 8"/>
          <p:cNvSpPr/>
          <p:nvPr/>
        </p:nvSpPr>
        <p:spPr>
          <a:xfrm>
            <a:off x="1927709" y="1994584"/>
            <a:ext cx="0" cy="1384019"/>
          </a:xfrm>
          <a:custGeom>
            <a:avLst/>
            <a:gdLst/>
            <a:ahLst/>
            <a:cxnLst/>
            <a:rect l="l" t="t" r="r" b="b"/>
            <a:pathLst>
              <a:path h="3042920">
                <a:moveTo>
                  <a:pt x="0" y="0"/>
                </a:moveTo>
                <a:lnTo>
                  <a:pt x="0" y="3042666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1927709" y="3918548"/>
            <a:ext cx="0" cy="962055"/>
          </a:xfrm>
          <a:custGeom>
            <a:avLst/>
            <a:gdLst/>
            <a:ahLst/>
            <a:cxnLst/>
            <a:rect l="l" t="t" r="r" b="b"/>
            <a:pathLst>
              <a:path h="2115184">
                <a:moveTo>
                  <a:pt x="0" y="0"/>
                </a:moveTo>
                <a:lnTo>
                  <a:pt x="0" y="2115024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10" name="object 10"/>
          <p:cNvSpPr txBox="1"/>
          <p:nvPr/>
        </p:nvSpPr>
        <p:spPr>
          <a:xfrm>
            <a:off x="2043004" y="2006904"/>
            <a:ext cx="8134867" cy="293769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146132" indent="-140645">
              <a:spcBef>
                <a:spcPts val="48"/>
              </a:spcBef>
              <a:buSzPct val="106521"/>
              <a:buFont typeface="Arial MT"/>
              <a:buChar char="•"/>
              <a:tabLst>
                <a:tab pos="146132" algn="l"/>
                <a:tab pos="146421" algn="l"/>
              </a:tabLst>
            </a:pPr>
            <a:r>
              <a:rPr sz="1046" spc="25" dirty="0">
                <a:latin typeface="Microsoft Sans Serif"/>
                <a:cs typeface="Microsoft Sans Serif"/>
              </a:rPr>
              <a:t>Salesforce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Query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Language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(SOQL)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Salesforce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data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specific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information.</a:t>
            </a:r>
            <a:endParaRPr sz="1046" dirty="0">
              <a:latin typeface="Microsoft Sans Serif"/>
              <a:cs typeface="Microsoft Sans Serif"/>
            </a:endParaRPr>
          </a:p>
          <a:p>
            <a:pPr marL="146132" marR="2310" indent="-140645">
              <a:lnSpc>
                <a:spcPct val="101800"/>
              </a:lnSpc>
              <a:spcBef>
                <a:spcPts val="73"/>
              </a:spcBef>
              <a:buSzPct val="106521"/>
              <a:buFont typeface="Arial MT"/>
              <a:buChar char="•"/>
              <a:tabLst>
                <a:tab pos="182809" algn="l"/>
                <a:tab pos="183098" algn="l"/>
              </a:tabLst>
            </a:pPr>
            <a:r>
              <a:rPr sz="819" dirty="0"/>
              <a:t>	</a:t>
            </a:r>
            <a:r>
              <a:rPr sz="1046" spc="-20" dirty="0">
                <a:latin typeface="Microsoft Sans Serif"/>
                <a:cs typeface="Microsoft Sans Serif"/>
              </a:rPr>
              <a:t>SOQL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-52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similar</a:t>
            </a:r>
            <a:r>
              <a:rPr sz="1046" spc="148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48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48" dirty="0">
                <a:latin typeface="Microsoft Sans Serif"/>
                <a:cs typeface="Microsoft Sans Serif"/>
              </a:rPr>
              <a:t> </a:t>
            </a:r>
            <a:r>
              <a:rPr sz="1046" spc="-109" dirty="0">
                <a:latin typeface="Microsoft Sans Serif"/>
                <a:cs typeface="Microsoft Sans Serif"/>
              </a:rPr>
              <a:t>SELECT</a:t>
            </a:r>
            <a:r>
              <a:rPr sz="1046" spc="-18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statement</a:t>
            </a:r>
            <a:r>
              <a:rPr sz="1046" spc="148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48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48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widely</a:t>
            </a:r>
            <a:r>
              <a:rPr sz="1046" spc="150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used</a:t>
            </a:r>
            <a:r>
              <a:rPr sz="1046" spc="148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Structured</a:t>
            </a:r>
            <a:r>
              <a:rPr sz="1046" spc="150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Query</a:t>
            </a:r>
            <a:r>
              <a:rPr sz="1046" spc="150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Language</a:t>
            </a:r>
            <a:r>
              <a:rPr sz="1046" spc="148" dirty="0">
                <a:latin typeface="Microsoft Sans Serif"/>
                <a:cs typeface="Microsoft Sans Serif"/>
              </a:rPr>
              <a:t> </a:t>
            </a:r>
            <a:r>
              <a:rPr sz="1046" spc="-20" dirty="0">
                <a:latin typeface="Microsoft Sans Serif"/>
                <a:cs typeface="Microsoft Sans Serif"/>
              </a:rPr>
              <a:t>(SQL)</a:t>
            </a:r>
            <a:r>
              <a:rPr sz="1046" spc="150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but</a:t>
            </a:r>
            <a:r>
              <a:rPr sz="1046" spc="150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-55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designed</a:t>
            </a:r>
            <a:r>
              <a:rPr sz="1046" spc="150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specifically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Salesforce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1" dirty="0">
                <a:latin typeface="Microsoft Sans Serif"/>
                <a:cs typeface="Microsoft Sans Serif"/>
              </a:rPr>
              <a:t>data.</a:t>
            </a:r>
            <a:endParaRPr sz="1046" dirty="0">
              <a:latin typeface="Microsoft Sans Serif"/>
              <a:cs typeface="Microsoft Sans Serif"/>
            </a:endParaRPr>
          </a:p>
          <a:p>
            <a:pPr>
              <a:spcBef>
                <a:spcPts val="23"/>
              </a:spcBef>
              <a:buFont typeface="Arial MT"/>
              <a:buChar char="•"/>
            </a:pPr>
            <a:endParaRPr sz="1273" dirty="0">
              <a:latin typeface="Microsoft Sans Serif"/>
              <a:cs typeface="Microsoft Sans Serif"/>
            </a:endParaRPr>
          </a:p>
          <a:p>
            <a:pPr marL="155662"/>
            <a:r>
              <a:rPr sz="1046" b="1" spc="-9" dirty="0">
                <a:latin typeface="Arial"/>
                <a:cs typeface="Arial"/>
              </a:rPr>
              <a:t>Syntax</a:t>
            </a:r>
            <a:endParaRPr sz="1046" dirty="0">
              <a:latin typeface="Arial"/>
              <a:cs typeface="Arial"/>
            </a:endParaRPr>
          </a:p>
          <a:p>
            <a:pPr marL="376593" marR="4651092" indent="-110609">
              <a:lnSpc>
                <a:spcPts val="1433"/>
              </a:lnSpc>
              <a:spcBef>
                <a:spcPts val="77"/>
              </a:spcBef>
            </a:pPr>
            <a:r>
              <a:rPr sz="1046" spc="-111" dirty="0">
                <a:latin typeface="Microsoft Sans Serif"/>
                <a:cs typeface="Microsoft Sans Serif"/>
              </a:rPr>
              <a:t>SELEC</a:t>
            </a:r>
            <a:r>
              <a:rPr sz="1046" spc="-100" dirty="0">
                <a:latin typeface="Microsoft Sans Serif"/>
                <a:cs typeface="Microsoft Sans Serif"/>
              </a:rPr>
              <a:t>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field</a:t>
            </a:r>
            <a:r>
              <a:rPr sz="1046" spc="20" dirty="0">
                <a:latin typeface="Microsoft Sans Serif"/>
                <a:cs typeface="Microsoft Sans Serif"/>
              </a:rPr>
              <a:t>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16" dirty="0">
                <a:latin typeface="Microsoft Sans Serif"/>
                <a:cs typeface="Microsoft Sans Serif"/>
              </a:rPr>
              <a:t>FROM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ObjectName  </a:t>
            </a:r>
            <a:r>
              <a:rPr sz="1046" spc="57" dirty="0">
                <a:latin typeface="Microsoft Sans Serif"/>
                <a:cs typeface="Microsoft Sans Serif"/>
              </a:rPr>
              <a:t>List&lt;account&gt;acc=[select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100" dirty="0">
                <a:latin typeface="Microsoft Sans Serif"/>
                <a:cs typeface="Microsoft Sans Serif"/>
              </a:rPr>
              <a:t>name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account];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9" dirty="0" err="1">
                <a:latin typeface="Microsoft Sans Serif"/>
                <a:cs typeface="Microsoft Sans Serif"/>
              </a:rPr>
              <a:t>system.</a:t>
            </a:r>
            <a:r>
              <a:rPr sz="1046" spc="89" dirty="0" err="1">
                <a:latin typeface="Microsoft Sans Serif"/>
                <a:cs typeface="Microsoft Sans Serif"/>
              </a:rPr>
              <a:t>Debug</a:t>
            </a:r>
            <a:r>
              <a:rPr sz="1046" spc="89" dirty="0">
                <a:latin typeface="Microsoft Sans Serif"/>
                <a:cs typeface="Microsoft Sans Serif"/>
              </a:rPr>
              <a:t>(</a:t>
            </a:r>
            <a:r>
              <a:rPr lang="en-US" sz="1046" spc="89" dirty="0">
                <a:latin typeface="Microsoft Sans Serif"/>
                <a:cs typeface="Microsoft Sans Serif"/>
              </a:rPr>
              <a:t>'</a:t>
            </a:r>
            <a:r>
              <a:rPr sz="1046" spc="89" dirty="0" err="1">
                <a:latin typeface="Microsoft Sans Serif"/>
                <a:cs typeface="Microsoft Sans Serif"/>
              </a:rPr>
              <a:t>name</a:t>
            </a:r>
            <a:r>
              <a:rPr lang="en-US" sz="1046" spc="89" dirty="0" err="1">
                <a:latin typeface="Microsoft Sans Serif"/>
                <a:cs typeface="Microsoft Sans Serif"/>
              </a:rPr>
              <a:t>'</a:t>
            </a:r>
            <a:r>
              <a:rPr sz="1046" spc="89" dirty="0" err="1">
                <a:latin typeface="Microsoft Sans Serif"/>
                <a:cs typeface="Microsoft Sans Serif"/>
              </a:rPr>
              <a:t>+acc</a:t>
            </a:r>
            <a:r>
              <a:rPr sz="1046" spc="89" dirty="0">
                <a:latin typeface="Microsoft Sans Serif"/>
                <a:cs typeface="Microsoft Sans Serif"/>
              </a:rPr>
              <a:t>);</a:t>
            </a:r>
            <a:endParaRPr sz="1046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73" dirty="0">
              <a:latin typeface="Microsoft Sans Serif"/>
              <a:cs typeface="Microsoft Sans Serif"/>
            </a:endParaRPr>
          </a:p>
          <a:p>
            <a:pPr marL="185119"/>
            <a:r>
              <a:rPr sz="1046" b="1" spc="5" dirty="0">
                <a:latin typeface="Arial"/>
                <a:cs typeface="Arial"/>
              </a:rPr>
              <a:t>When</a:t>
            </a:r>
            <a:r>
              <a:rPr sz="1046" b="1" spc="-7" dirty="0">
                <a:latin typeface="Arial"/>
                <a:cs typeface="Arial"/>
              </a:rPr>
              <a:t> </a:t>
            </a:r>
            <a:r>
              <a:rPr sz="1046" b="1" spc="-2" dirty="0">
                <a:latin typeface="Arial"/>
                <a:cs typeface="Arial"/>
              </a:rPr>
              <a:t>to</a:t>
            </a:r>
            <a:r>
              <a:rPr sz="1046" b="1" spc="-7" dirty="0">
                <a:latin typeface="Arial"/>
                <a:cs typeface="Arial"/>
              </a:rPr>
              <a:t> </a:t>
            </a:r>
            <a:r>
              <a:rPr sz="1046" b="1" spc="-41" dirty="0">
                <a:latin typeface="Arial"/>
                <a:cs typeface="Arial"/>
              </a:rPr>
              <a:t>Use</a:t>
            </a:r>
            <a:r>
              <a:rPr sz="1046" b="1" spc="-7" dirty="0">
                <a:latin typeface="Arial"/>
                <a:cs typeface="Arial"/>
              </a:rPr>
              <a:t> </a:t>
            </a:r>
            <a:r>
              <a:rPr sz="1046" b="1" spc="-50" dirty="0">
                <a:latin typeface="Arial"/>
                <a:cs typeface="Arial"/>
              </a:rPr>
              <a:t>SOQL</a:t>
            </a:r>
            <a:endParaRPr sz="1046" dirty="0">
              <a:latin typeface="Arial"/>
              <a:cs typeface="Arial"/>
            </a:endParaRPr>
          </a:p>
          <a:p>
            <a:pPr marL="146132" marR="7798" indent="-140645">
              <a:lnSpc>
                <a:spcPct val="101800"/>
              </a:lnSpc>
              <a:spcBef>
                <a:spcPts val="1121"/>
              </a:spcBef>
              <a:buSzPct val="106521"/>
              <a:buFont typeface="Arial MT"/>
              <a:buChar char="•"/>
              <a:tabLst>
                <a:tab pos="146132" algn="l"/>
                <a:tab pos="146421" algn="l"/>
              </a:tabLst>
            </a:pPr>
            <a:r>
              <a:rPr sz="1046" spc="-30" dirty="0">
                <a:latin typeface="Microsoft Sans Serif"/>
                <a:cs typeface="Microsoft Sans Serif"/>
              </a:rPr>
              <a:t>Use</a:t>
            </a:r>
            <a:r>
              <a:rPr sz="1046" spc="121" dirty="0">
                <a:latin typeface="Microsoft Sans Serif"/>
                <a:cs typeface="Microsoft Sans Serif"/>
              </a:rPr>
              <a:t> </a:t>
            </a:r>
            <a:r>
              <a:rPr sz="1046" spc="-20" dirty="0">
                <a:latin typeface="Microsoft Sans Serif"/>
                <a:cs typeface="Microsoft Sans Serif"/>
              </a:rPr>
              <a:t>SOQL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when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you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know</a:t>
            </a:r>
            <a:r>
              <a:rPr sz="1046" spc="123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which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objects</a:t>
            </a:r>
            <a:r>
              <a:rPr sz="1046" spc="123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23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data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resides</a:t>
            </a:r>
            <a:r>
              <a:rPr sz="1046" spc="123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in,</a:t>
            </a:r>
            <a:r>
              <a:rPr sz="1046" spc="123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you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91" dirty="0">
                <a:latin typeface="Microsoft Sans Serif"/>
                <a:cs typeface="Microsoft Sans Serif"/>
              </a:rPr>
              <a:t>want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23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retrieve</a:t>
            </a:r>
            <a:r>
              <a:rPr sz="1046" spc="123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data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123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single</a:t>
            </a:r>
            <a:r>
              <a:rPr sz="1046" spc="125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23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121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from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multiple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objects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are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related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one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another.</a:t>
            </a:r>
            <a:endParaRPr sz="1046" dirty="0">
              <a:latin typeface="Microsoft Sans Serif"/>
              <a:cs typeface="Microsoft Sans Serif"/>
            </a:endParaRPr>
          </a:p>
          <a:p>
            <a:pPr marL="146132" indent="-140645">
              <a:spcBef>
                <a:spcPts val="82"/>
              </a:spcBef>
              <a:buSzPct val="106521"/>
              <a:buFont typeface="Arial MT"/>
              <a:buChar char="•"/>
              <a:tabLst>
                <a:tab pos="146132" algn="l"/>
                <a:tab pos="146421" algn="l"/>
              </a:tabLst>
            </a:pPr>
            <a:r>
              <a:rPr sz="1046" spc="73" dirty="0">
                <a:latin typeface="Microsoft Sans Serif"/>
                <a:cs typeface="Microsoft Sans Serif"/>
              </a:rPr>
              <a:t>Count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number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meet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specified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criteria.</a:t>
            </a:r>
            <a:endParaRPr sz="1046" dirty="0">
              <a:latin typeface="Microsoft Sans Serif"/>
              <a:cs typeface="Microsoft Sans Serif"/>
            </a:endParaRPr>
          </a:p>
          <a:p>
            <a:pPr marL="146132" indent="-140645">
              <a:spcBef>
                <a:spcPts val="93"/>
              </a:spcBef>
              <a:buSzPct val="106521"/>
              <a:buFont typeface="Arial MT"/>
              <a:buChar char="•"/>
              <a:tabLst>
                <a:tab pos="146132" algn="l"/>
                <a:tab pos="146421" algn="l"/>
              </a:tabLst>
            </a:pPr>
            <a:r>
              <a:rPr sz="1046" spc="-11" dirty="0">
                <a:latin typeface="Microsoft Sans Serif"/>
                <a:cs typeface="Microsoft Sans Serif"/>
              </a:rPr>
              <a:t>Sort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14" dirty="0">
                <a:latin typeface="Microsoft Sans Serif"/>
                <a:cs typeface="Microsoft Sans Serif"/>
              </a:rPr>
              <a:t>results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as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part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query.</a:t>
            </a:r>
            <a:endParaRPr sz="1046" dirty="0">
              <a:latin typeface="Microsoft Sans Serif"/>
              <a:cs typeface="Microsoft Sans Serif"/>
            </a:endParaRPr>
          </a:p>
          <a:p>
            <a:pPr marL="146132" indent="-140645">
              <a:spcBef>
                <a:spcPts val="96"/>
              </a:spcBef>
              <a:buSzPct val="106521"/>
              <a:buFont typeface="Arial MT"/>
              <a:buChar char="•"/>
              <a:tabLst>
                <a:tab pos="146132" algn="l"/>
                <a:tab pos="146421" algn="l"/>
              </a:tabLst>
            </a:pPr>
            <a:r>
              <a:rPr sz="1046" spc="25" dirty="0">
                <a:latin typeface="Microsoft Sans Serif"/>
                <a:cs typeface="Microsoft Sans Serif"/>
              </a:rPr>
              <a:t>You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91" dirty="0">
                <a:latin typeface="Microsoft Sans Serif"/>
                <a:cs typeface="Microsoft Sans Serif"/>
              </a:rPr>
              <a:t>want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-14" dirty="0">
                <a:latin typeface="Microsoft Sans Serif"/>
                <a:cs typeface="Microsoft Sans Serif"/>
              </a:rPr>
              <a:t>results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returned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immediately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manipulation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within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block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Apex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code.</a:t>
            </a:r>
            <a:endParaRPr sz="1046" dirty="0">
              <a:latin typeface="Microsoft Sans Serif"/>
              <a:cs typeface="Microsoft Sans Serif"/>
            </a:endParaRPr>
          </a:p>
          <a:p>
            <a:pPr marL="146132" indent="-140645">
              <a:spcBef>
                <a:spcPts val="95"/>
              </a:spcBef>
              <a:buSzPct val="106521"/>
              <a:buFont typeface="Arial MT"/>
              <a:buChar char="•"/>
              <a:tabLst>
                <a:tab pos="146132" algn="l"/>
                <a:tab pos="146421" algn="l"/>
              </a:tabLst>
            </a:pPr>
            <a:r>
              <a:rPr sz="1046" spc="25" dirty="0">
                <a:latin typeface="Microsoft Sans Serif"/>
                <a:cs typeface="Microsoft Sans Serif"/>
              </a:rPr>
              <a:t>You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know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query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will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return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1" dirty="0">
                <a:latin typeface="Microsoft Sans Serif"/>
                <a:cs typeface="Microsoft Sans Serif"/>
              </a:rPr>
              <a:t>small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amount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1" dirty="0">
                <a:latin typeface="Microsoft Sans Serif"/>
                <a:cs typeface="Microsoft Sans Serif"/>
              </a:rPr>
              <a:t>data.</a:t>
            </a:r>
            <a:endParaRPr sz="1046" dirty="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82244" y="4597283"/>
            <a:ext cx="1503984" cy="11102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8800" y="842485"/>
            <a:ext cx="6360969" cy="624786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699">
              <a:spcBef>
                <a:spcPts val="120"/>
              </a:spcBef>
            </a:pPr>
            <a:r>
              <a:rPr spc="5" dirty="0"/>
              <a:t>Field</a:t>
            </a:r>
            <a:r>
              <a:rPr spc="-75" dirty="0"/>
              <a:t> </a:t>
            </a:r>
            <a:r>
              <a:rPr spc="5" dirty="0"/>
              <a:t>Dependency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8724" y="1674095"/>
            <a:ext cx="8369934" cy="40559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 marR="11429" algn="just">
              <a:lnSpc>
                <a:spcPct val="114999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These are filters that allow us to </a:t>
            </a:r>
            <a:r>
              <a:rPr sz="1600" dirty="0">
                <a:latin typeface="Arial MT"/>
                <a:cs typeface="Arial MT"/>
              </a:rPr>
              <a:t>change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content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picklist based on the </a:t>
            </a:r>
            <a:r>
              <a:rPr sz="1600" dirty="0">
                <a:latin typeface="Arial MT"/>
                <a:cs typeface="Arial MT"/>
              </a:rPr>
              <a:t>value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another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field </a:t>
            </a:r>
            <a:r>
              <a:rPr sz="1600" dirty="0">
                <a:latin typeface="Arial MT"/>
                <a:cs typeface="Arial MT"/>
              </a:rPr>
              <a:t>(Checkbox/picklist).</a:t>
            </a:r>
          </a:p>
          <a:p>
            <a:pPr marL="12699" algn="just">
              <a:spcBef>
                <a:spcPts val="1285"/>
              </a:spcBef>
            </a:pPr>
            <a:r>
              <a:rPr sz="1600" spc="-5" dirty="0">
                <a:latin typeface="Arial MT"/>
                <a:cs typeface="Arial MT"/>
              </a:rPr>
              <a:t>There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two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terms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field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dependency:</a:t>
            </a:r>
            <a:endParaRPr sz="1600" dirty="0">
              <a:latin typeface="Arial MT"/>
              <a:cs typeface="Arial MT"/>
            </a:endParaRPr>
          </a:p>
          <a:p>
            <a:pPr marL="12699" marR="6984" algn="just">
              <a:lnSpc>
                <a:spcPct val="114999"/>
              </a:lnSpc>
              <a:spcBef>
                <a:spcPts val="1000"/>
              </a:spcBef>
              <a:buFont typeface="Arial MT"/>
              <a:buAutoNum type="arabicPeriod"/>
              <a:tabLst>
                <a:tab pos="250806" algn="l"/>
              </a:tabLst>
            </a:pPr>
            <a:r>
              <a:rPr sz="1600" b="1" spc="-5" dirty="0">
                <a:latin typeface="Arial"/>
                <a:cs typeface="Arial"/>
              </a:rPr>
              <a:t>Controlling Field</a:t>
            </a:r>
            <a:r>
              <a:rPr sz="1600" spc="-5" dirty="0">
                <a:latin typeface="Arial MT"/>
                <a:cs typeface="Arial MT"/>
              </a:rPr>
              <a:t>: The </a:t>
            </a:r>
            <a:r>
              <a:rPr sz="1600" dirty="0">
                <a:latin typeface="Arial MT"/>
                <a:cs typeface="Arial MT"/>
              </a:rPr>
              <a:t>value </a:t>
            </a:r>
            <a:r>
              <a:rPr sz="1600" spc="-5" dirty="0">
                <a:latin typeface="Arial MT"/>
                <a:cs typeface="Arial MT"/>
              </a:rPr>
              <a:t>of this field </a:t>
            </a:r>
            <a:r>
              <a:rPr sz="1600" dirty="0">
                <a:latin typeface="Arial MT"/>
                <a:cs typeface="Arial MT"/>
              </a:rPr>
              <a:t>controls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value </a:t>
            </a:r>
            <a:r>
              <a:rPr sz="1600" spc="-5" dirty="0">
                <a:latin typeface="Arial MT"/>
                <a:cs typeface="Arial MT"/>
              </a:rPr>
              <a:t>of dependent field There </a:t>
            </a:r>
            <a:r>
              <a:rPr sz="1600" dirty="0">
                <a:latin typeface="Arial MT"/>
                <a:cs typeface="Arial MT"/>
              </a:rPr>
              <a:t>can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 up to 300 </a:t>
            </a:r>
            <a:r>
              <a:rPr sz="1600" dirty="0">
                <a:latin typeface="Arial MT"/>
                <a:cs typeface="Arial MT"/>
              </a:rPr>
              <a:t>values </a:t>
            </a:r>
            <a:r>
              <a:rPr sz="1600" spc="-5" dirty="0">
                <a:latin typeface="Arial MT"/>
                <a:cs typeface="Arial MT"/>
              </a:rPr>
              <a:t>in </a:t>
            </a:r>
            <a:r>
              <a:rPr sz="1600" dirty="0">
                <a:latin typeface="Arial MT"/>
                <a:cs typeface="Arial MT"/>
              </a:rPr>
              <a:t>a controlling </a:t>
            </a:r>
            <a:r>
              <a:rPr sz="1600" spc="-5" dirty="0">
                <a:latin typeface="Arial MT"/>
                <a:cs typeface="Arial MT"/>
              </a:rPr>
              <a:t>field.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field that is both </a:t>
            </a:r>
            <a:r>
              <a:rPr sz="1600" dirty="0">
                <a:latin typeface="Arial MT"/>
                <a:cs typeface="Arial MT"/>
              </a:rPr>
              <a:t>a controlling </a:t>
            </a:r>
            <a:r>
              <a:rPr sz="1600" spc="-5" dirty="0">
                <a:latin typeface="Arial MT"/>
                <a:cs typeface="Arial MT"/>
              </a:rPr>
              <a:t>field and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dependent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picklist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cannot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have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more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than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300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values.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When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controlling</a:t>
            </a:r>
            <a:r>
              <a:rPr sz="1600" spc="1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field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modified, </a:t>
            </a:r>
            <a:r>
              <a:rPr sz="1600" spc="-434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 </a:t>
            </a:r>
            <a:r>
              <a:rPr sz="1600" dirty="0">
                <a:latin typeface="Arial MT"/>
                <a:cs typeface="Arial MT"/>
              </a:rPr>
              <a:t>checks </a:t>
            </a:r>
            <a:r>
              <a:rPr sz="1600" spc="-5" dirty="0">
                <a:latin typeface="Arial MT"/>
                <a:cs typeface="Arial MT"/>
              </a:rPr>
              <a:t>are performed on dependent fields. These fields </a:t>
            </a:r>
            <a:r>
              <a:rPr sz="1600" dirty="0">
                <a:latin typeface="Arial MT"/>
                <a:cs typeface="Arial MT"/>
              </a:rPr>
              <a:t>cannot </a:t>
            </a:r>
            <a:r>
              <a:rPr sz="1600" spc="-5" dirty="0">
                <a:latin typeface="Arial MT"/>
                <a:cs typeface="Arial MT"/>
              </a:rPr>
              <a:t>be used as </a:t>
            </a:r>
            <a:r>
              <a:rPr sz="1600" dirty="0">
                <a:latin typeface="Arial MT"/>
                <a:cs typeface="Arial MT"/>
              </a:rPr>
              <a:t>controlling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fields.</a:t>
            </a:r>
            <a:endParaRPr sz="1600" dirty="0">
              <a:latin typeface="Arial MT"/>
              <a:cs typeface="Arial MT"/>
            </a:endParaRPr>
          </a:p>
          <a:p>
            <a:pPr marL="12699" marR="5080" algn="just">
              <a:lnSpc>
                <a:spcPct val="114999"/>
              </a:lnSpc>
              <a:spcBef>
                <a:spcPts val="1000"/>
              </a:spcBef>
              <a:buFont typeface="Arial MT"/>
              <a:buAutoNum type="arabicPeriod"/>
              <a:tabLst>
                <a:tab pos="285728" algn="l"/>
              </a:tabLst>
            </a:pPr>
            <a:r>
              <a:rPr sz="1600" b="1" spc="-5" dirty="0">
                <a:latin typeface="Arial"/>
                <a:cs typeface="Arial"/>
              </a:rPr>
              <a:t>Dependent Field</a:t>
            </a:r>
            <a:r>
              <a:rPr sz="1600" spc="-5" dirty="0">
                <a:latin typeface="Arial MT"/>
                <a:cs typeface="Arial MT"/>
              </a:rPr>
              <a:t>: The </a:t>
            </a:r>
            <a:r>
              <a:rPr sz="1600" dirty="0">
                <a:latin typeface="Arial MT"/>
                <a:cs typeface="Arial MT"/>
              </a:rPr>
              <a:t>value </a:t>
            </a:r>
            <a:r>
              <a:rPr sz="1600" spc="-5" dirty="0">
                <a:latin typeface="Arial MT"/>
                <a:cs typeface="Arial MT"/>
              </a:rPr>
              <a:t>of this field depends on the </a:t>
            </a:r>
            <a:r>
              <a:rPr sz="1600" dirty="0">
                <a:latin typeface="Arial MT"/>
                <a:cs typeface="Arial MT"/>
              </a:rPr>
              <a:t>value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controlling </a:t>
            </a:r>
            <a:r>
              <a:rPr sz="1600" spc="-5" dirty="0">
                <a:latin typeface="Arial MT"/>
                <a:cs typeface="Arial MT"/>
              </a:rPr>
              <a:t>field.A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dependent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picklist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bespoke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dirty="0">
                <a:latin typeface="Arial MT"/>
                <a:cs typeface="Arial MT"/>
              </a:rPr>
              <a:t> multi-select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picklist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whose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permitted</a:t>
            </a:r>
            <a:r>
              <a:rPr sz="1600" dirty="0">
                <a:latin typeface="Arial MT"/>
                <a:cs typeface="Arial MT"/>
              </a:rPr>
              <a:t> values</a:t>
            </a:r>
            <a:r>
              <a:rPr sz="1600" spc="4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determined by the </a:t>
            </a:r>
            <a:r>
              <a:rPr sz="1600" dirty="0">
                <a:latin typeface="Arial MT"/>
                <a:cs typeface="Arial MT"/>
              </a:rPr>
              <a:t>value </a:t>
            </a:r>
            <a:r>
              <a:rPr sz="1600" spc="-5" dirty="0">
                <a:latin typeface="Arial MT"/>
                <a:cs typeface="Arial MT"/>
              </a:rPr>
              <a:t>of another field </a:t>
            </a:r>
            <a:r>
              <a:rPr sz="1600" dirty="0">
                <a:latin typeface="Arial MT"/>
                <a:cs typeface="Arial MT"/>
              </a:rPr>
              <a:t>known </a:t>
            </a:r>
            <a:r>
              <a:rPr sz="1600" spc="-5" dirty="0">
                <a:latin typeface="Arial MT"/>
                <a:cs typeface="Arial MT"/>
              </a:rPr>
              <a:t>as the </a:t>
            </a:r>
            <a:r>
              <a:rPr sz="1600" dirty="0">
                <a:latin typeface="Arial MT"/>
                <a:cs typeface="Arial MT"/>
              </a:rPr>
              <a:t>controlling </a:t>
            </a:r>
            <a:r>
              <a:rPr sz="1600" spc="-5" dirty="0">
                <a:latin typeface="Arial MT"/>
                <a:cs typeface="Arial MT"/>
              </a:rPr>
              <a:t>field. On the </a:t>
            </a:r>
            <a:r>
              <a:rPr sz="1600" dirty="0">
                <a:latin typeface="Arial MT"/>
                <a:cs typeface="Arial MT"/>
              </a:rPr>
              <a:t>same record,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controlling </a:t>
            </a:r>
            <a:r>
              <a:rPr sz="1600" spc="-5" dirty="0">
                <a:latin typeface="Arial MT"/>
                <a:cs typeface="Arial MT"/>
              </a:rPr>
              <a:t>fields </a:t>
            </a:r>
            <a:r>
              <a:rPr sz="1600" dirty="0">
                <a:latin typeface="Arial MT"/>
                <a:cs typeface="Arial MT"/>
              </a:rPr>
              <a:t>can </a:t>
            </a:r>
            <a:r>
              <a:rPr sz="1600" spc="-5" dirty="0">
                <a:latin typeface="Arial MT"/>
                <a:cs typeface="Arial MT"/>
              </a:rPr>
              <a:t>be any picklist </a:t>
            </a:r>
            <a:r>
              <a:rPr sz="1600" dirty="0">
                <a:latin typeface="Arial MT"/>
                <a:cs typeface="Arial MT"/>
              </a:rPr>
              <a:t>(with </a:t>
            </a:r>
            <a:r>
              <a:rPr sz="1600" spc="-5" dirty="0">
                <a:latin typeface="Arial MT"/>
                <a:cs typeface="Arial MT"/>
              </a:rPr>
              <a:t>at least one and no </a:t>
            </a:r>
            <a:r>
              <a:rPr sz="1600" dirty="0">
                <a:latin typeface="Arial MT"/>
                <a:cs typeface="Arial MT"/>
              </a:rPr>
              <a:t>more </a:t>
            </a:r>
            <a:r>
              <a:rPr sz="1600" spc="-5" dirty="0">
                <a:latin typeface="Arial MT"/>
                <a:cs typeface="Arial MT"/>
              </a:rPr>
              <a:t>than 300 </a:t>
            </a:r>
            <a:r>
              <a:rPr sz="1600" dirty="0">
                <a:latin typeface="Arial MT"/>
                <a:cs typeface="Arial MT"/>
              </a:rPr>
              <a:t>values) </a:t>
            </a:r>
            <a:r>
              <a:rPr sz="1600" spc="-5" dirty="0">
                <a:latin typeface="Arial MT"/>
                <a:cs typeface="Arial MT"/>
              </a:rPr>
              <a:t>or </a:t>
            </a:r>
            <a:r>
              <a:rPr sz="1600" dirty="0">
                <a:latin typeface="Arial MT"/>
                <a:cs typeface="Arial MT"/>
              </a:rPr>
              <a:t> checkbox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 err="1">
                <a:latin typeface="Arial MT"/>
                <a:cs typeface="Arial MT"/>
              </a:rPr>
              <a:t>field.</a:t>
            </a:r>
            <a:r>
              <a:rPr sz="700" dirty="0" err="1">
                <a:solidFill>
                  <a:srgbClr val="FFFFFF"/>
                </a:solidFill>
                <a:latin typeface="Times New Roman"/>
                <a:cs typeface="Times New Roman"/>
              </a:rPr>
              <a:t>rvin</a:t>
            </a:r>
            <a:r>
              <a:rPr sz="700" dirty="0">
                <a:solidFill>
                  <a:srgbClr val="FFFFFF"/>
                </a:solidFill>
                <a:latin typeface="Times New Roman"/>
                <a:cs typeface="Times New Roman"/>
              </a:rPr>
              <a:t>®</a:t>
            </a:r>
            <a:r>
              <a:rPr sz="7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FFFFFF"/>
                </a:solidFill>
                <a:latin typeface="Times New Roman"/>
                <a:cs typeface="Times New Roman"/>
              </a:rPr>
              <a:t>All Rights Reser</a:t>
            </a:r>
            <a:r>
              <a:rPr sz="700" spc="-1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700" dirty="0">
                <a:solidFill>
                  <a:srgbClr val="FFFFFF"/>
                </a:solidFill>
                <a:latin typeface="Times New Roman"/>
                <a:cs typeface="Times New Roman"/>
              </a:rPr>
              <a:t>ed</a:t>
            </a:r>
            <a:endParaRPr sz="7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1113-D97F-EB6E-BFB3-A2401B20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 in SOQL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0FFB-6F8D-8B34-DA6B-AA7035971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Where: </a:t>
            </a:r>
          </a:p>
          <a:p>
            <a:r>
              <a:rPr lang="en-US" dirty="0"/>
              <a:t>List&lt;account&gt;acc=[select name from account Where name='Training Institute’];</a:t>
            </a:r>
          </a:p>
          <a:p>
            <a:r>
              <a:rPr lang="en-US" dirty="0"/>
              <a:t>Limit : </a:t>
            </a:r>
          </a:p>
          <a:p>
            <a:r>
              <a:rPr lang="en-US" dirty="0"/>
              <a:t>List&lt;account&gt;acc =[select name from Account limit 5];</a:t>
            </a:r>
          </a:p>
          <a:p>
            <a:r>
              <a:rPr lang="en-US" dirty="0"/>
              <a:t>Offset : </a:t>
            </a:r>
          </a:p>
          <a:p>
            <a:r>
              <a:rPr lang="en-US" dirty="0"/>
              <a:t>List&lt;account&gt;acc= [select name from Account offset 5];</a:t>
            </a:r>
          </a:p>
          <a:p>
            <a:r>
              <a:rPr lang="en-US" dirty="0"/>
              <a:t>Order By : </a:t>
            </a:r>
          </a:p>
          <a:p>
            <a:r>
              <a:rPr lang="en-US" dirty="0"/>
              <a:t>List&lt;account&gt;acc =[select id, name from account Order By Name </a:t>
            </a:r>
            <a:r>
              <a:rPr lang="en-US" dirty="0" err="1"/>
              <a:t>asc</a:t>
            </a:r>
            <a:r>
              <a:rPr lang="en-US" dirty="0"/>
              <a:t>];</a:t>
            </a:r>
          </a:p>
          <a:p>
            <a:r>
              <a:rPr lang="en-US" dirty="0"/>
              <a:t>In : </a:t>
            </a:r>
          </a:p>
          <a:p>
            <a:r>
              <a:rPr lang="en-US" dirty="0"/>
              <a:t>List&lt;account&gt;acc =[select Name, industry from account where industry	IN('</a:t>
            </a:r>
            <a:r>
              <a:rPr lang="en-US" dirty="0" err="1"/>
              <a:t>education','energy</a:t>
            </a:r>
            <a:r>
              <a:rPr lang="en-US" dirty="0"/>
              <a:t>')];</a:t>
            </a:r>
          </a:p>
          <a:p>
            <a:r>
              <a:rPr lang="en-US" dirty="0"/>
              <a:t>Like : </a:t>
            </a:r>
          </a:p>
          <a:p>
            <a:r>
              <a:rPr lang="en-US" dirty="0"/>
              <a:t>List&lt;account&gt;acc=[select Name from account where name like '%</a:t>
            </a:r>
            <a:r>
              <a:rPr lang="en-US" dirty="0" err="1"/>
              <a:t>corp</a:t>
            </a:r>
            <a:r>
              <a:rPr lang="en-US" dirty="0"/>
              <a:t>%'];</a:t>
            </a:r>
          </a:p>
          <a:p>
            <a:r>
              <a:rPr lang="en-US" dirty="0"/>
              <a:t>And : </a:t>
            </a:r>
          </a:p>
          <a:p>
            <a:r>
              <a:rPr lang="en-US" dirty="0"/>
              <a:t>list&lt;opportunity&gt;acc= [SELECT name, Amount FROM opportunity WHERE Amount &gt; 1000 AND Amount &lt; 10000];</a:t>
            </a:r>
          </a:p>
          <a:p>
            <a:r>
              <a:rPr lang="en-US" dirty="0"/>
              <a:t>Or	:	</a:t>
            </a:r>
          </a:p>
          <a:p>
            <a:r>
              <a:rPr lang="en-US" dirty="0"/>
              <a:t>list&lt;opportunity&gt;</a:t>
            </a:r>
            <a:r>
              <a:rPr lang="en-US" dirty="0" err="1"/>
              <a:t>oppty</a:t>
            </a:r>
            <a:r>
              <a:rPr lang="en-US" dirty="0"/>
              <a:t>	= [SELECT name,	Amount FROM opportunity WHERE name = '</a:t>
            </a:r>
            <a:r>
              <a:rPr lang="en-US" dirty="0" err="1"/>
              <a:t>expresslogistics</a:t>
            </a:r>
            <a:r>
              <a:rPr lang="en-US" dirty="0"/>
              <a:t>' OR name	=  '</a:t>
            </a:r>
            <a:r>
              <a:rPr lang="en-US" dirty="0" err="1"/>
              <a:t>GenePoint</a:t>
            </a:r>
            <a:r>
              <a:rPr lang="en-US" dirty="0"/>
              <a:t> SLA'];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435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E391-CD53-67C0-4152-1F08275F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99DCC-518B-F6EC-2DA8-1CEA94EE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Ascending : </a:t>
            </a:r>
          </a:p>
          <a:p>
            <a:r>
              <a:rPr lang="en-US" dirty="0"/>
              <a:t>List&lt;account&gt;acc =[select id, name from account Order By Name </a:t>
            </a:r>
            <a:r>
              <a:rPr lang="en-US" dirty="0" err="1"/>
              <a:t>asc</a:t>
            </a:r>
            <a:r>
              <a:rPr lang="en-US" dirty="0"/>
              <a:t>];</a:t>
            </a:r>
          </a:p>
          <a:p>
            <a:r>
              <a:rPr lang="en-US" dirty="0"/>
              <a:t>Descending :</a:t>
            </a:r>
          </a:p>
          <a:p>
            <a:r>
              <a:rPr lang="en-US" dirty="0"/>
              <a:t>List&lt;account&gt;acc =[select id, name from account Order By Name desc ];</a:t>
            </a:r>
          </a:p>
          <a:p>
            <a:r>
              <a:rPr lang="en-US" dirty="0"/>
              <a:t>GROUP BY	: </a:t>
            </a:r>
          </a:p>
          <a:p>
            <a:r>
              <a:rPr lang="en-US" dirty="0"/>
              <a:t>list&lt;</a:t>
            </a:r>
            <a:r>
              <a:rPr lang="en-US" dirty="0" err="1"/>
              <a:t>aggregateresult</a:t>
            </a:r>
            <a:r>
              <a:rPr lang="en-US" dirty="0"/>
              <a:t>&gt; leads=[SELECT </a:t>
            </a:r>
            <a:r>
              <a:rPr lang="en-US" dirty="0" err="1"/>
              <a:t>LeadSource</a:t>
            </a:r>
            <a:r>
              <a:rPr lang="en-US" dirty="0"/>
              <a:t>, COUNT(Name) FROM Lead GROUP BY </a:t>
            </a:r>
            <a:r>
              <a:rPr lang="en-US" dirty="0" err="1"/>
              <a:t>LeadSource</a:t>
            </a:r>
            <a:r>
              <a:rPr lang="en-US" dirty="0"/>
              <a:t>];</a:t>
            </a:r>
          </a:p>
          <a:p>
            <a:r>
              <a:rPr lang="en-US" dirty="0"/>
              <a:t>ORDER BY : </a:t>
            </a:r>
          </a:p>
          <a:p>
            <a:r>
              <a:rPr lang="en-US" dirty="0"/>
              <a:t>list&lt;account&gt;acc=[SELECT Name FROM Account ORDER BY Name DESC NULLS LAST];</a:t>
            </a:r>
          </a:p>
          <a:p>
            <a:r>
              <a:rPr lang="en-US" dirty="0"/>
              <a:t>Having: </a:t>
            </a:r>
          </a:p>
          <a:p>
            <a:r>
              <a:rPr lang="en-US" dirty="0"/>
              <a:t>list&lt;</a:t>
            </a:r>
            <a:r>
              <a:rPr lang="en-US" dirty="0" err="1"/>
              <a:t>aggregateresult</a:t>
            </a:r>
            <a:r>
              <a:rPr lang="en-US" dirty="0"/>
              <a:t>&gt; lead2=[SELECT </a:t>
            </a:r>
            <a:r>
              <a:rPr lang="en-US" dirty="0" err="1"/>
              <a:t>LeadSource</a:t>
            </a:r>
            <a:r>
              <a:rPr lang="en-US" dirty="0"/>
              <a:t>, COUNT(Name) FROM Lead GROUP BY </a:t>
            </a:r>
            <a:r>
              <a:rPr lang="en-US" dirty="0" err="1"/>
              <a:t>LeadSource</a:t>
            </a:r>
            <a:r>
              <a:rPr lang="en-US" dirty="0"/>
              <a:t> HAVING COUNT  (Name) &gt; 100];</a:t>
            </a:r>
          </a:p>
          <a:p>
            <a:r>
              <a:rPr lang="en-US" dirty="0"/>
              <a:t>FOR UPDATE: </a:t>
            </a:r>
          </a:p>
          <a:p>
            <a:r>
              <a:rPr lang="en-US" dirty="0"/>
              <a:t>Account [] accts = [SELECT Id FROM Account LIMIT 2 FOR UPDATE];</a:t>
            </a:r>
          </a:p>
          <a:p>
            <a:r>
              <a:rPr lang="en-US" dirty="0"/>
              <a:t>View :</a:t>
            </a:r>
          </a:p>
          <a:p>
            <a:r>
              <a:rPr lang="en-US" dirty="0"/>
              <a:t>list&lt;contact&gt;con = [SELECT Name, ID FROM Contact	LIMIT 1 FOR VIEW];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69890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78E5-39B1-E281-CA06-28A68231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E7DDD-EE07-107B-35C0-3E2DA322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 queries: child-to-parent</a:t>
            </a:r>
          </a:p>
          <a:p>
            <a:r>
              <a:rPr lang="en-US" dirty="0"/>
              <a:t>Select </a:t>
            </a:r>
            <a:r>
              <a:rPr lang="en-US" dirty="0" err="1"/>
              <a:t>Contact.FirstName</a:t>
            </a:r>
            <a:r>
              <a:rPr lang="en-US" dirty="0"/>
              <a:t>, </a:t>
            </a:r>
            <a:r>
              <a:rPr lang="en-US" dirty="0" err="1"/>
              <a:t>Contact.Account.Name</a:t>
            </a:r>
            <a:r>
              <a:rPr lang="en-US" dirty="0"/>
              <a:t> FROM Contact</a:t>
            </a:r>
          </a:p>
          <a:p>
            <a:r>
              <a:rPr lang="en-US" dirty="0"/>
              <a:t>SELECT Id, Name, </a:t>
            </a:r>
            <a:r>
              <a:rPr lang="en-US" dirty="0" err="1"/>
              <a:t>Account.Name</a:t>
            </a:r>
            <a:r>
              <a:rPr lang="en-US" dirty="0"/>
              <a:t> FROM Contact WHERE </a:t>
            </a:r>
            <a:r>
              <a:rPr lang="en-US" dirty="0" err="1"/>
              <a:t>Account.Industry</a:t>
            </a:r>
            <a:r>
              <a:rPr lang="en-US" dirty="0"/>
              <a:t> = 'Media'</a:t>
            </a:r>
          </a:p>
          <a:p>
            <a:endParaRPr lang="en-US" dirty="0"/>
          </a:p>
          <a:p>
            <a:r>
              <a:rPr lang="en-US" dirty="0"/>
              <a:t>Relationship queries: parent-to-child</a:t>
            </a:r>
          </a:p>
          <a:p>
            <a:r>
              <a:rPr lang="en-US" dirty="0"/>
              <a:t>Select Name, (SELECT </a:t>
            </a:r>
            <a:r>
              <a:rPr lang="en-US" dirty="0" err="1"/>
              <a:t>LastName</a:t>
            </a:r>
            <a:r>
              <a:rPr lang="en-US" dirty="0"/>
              <a:t> FROM Contacts) FROM Account</a:t>
            </a:r>
          </a:p>
          <a:p>
            <a:r>
              <a:rPr lang="en-US" dirty="0"/>
              <a:t>SELECT </a:t>
            </a:r>
            <a:r>
              <a:rPr lang="en-US" dirty="0" err="1"/>
              <a:t>Account.Name</a:t>
            </a:r>
            <a:r>
              <a:rPr lang="en-US" dirty="0"/>
              <a:t>, (SELECT </a:t>
            </a:r>
            <a:r>
              <a:rPr lang="en-US" dirty="0" err="1"/>
              <a:t>Contact.LastName</a:t>
            </a:r>
            <a:r>
              <a:rPr lang="en-US" dirty="0"/>
              <a:t> FROM </a:t>
            </a:r>
            <a:r>
              <a:rPr lang="en-US" dirty="0" err="1"/>
              <a:t>Account.Contacts</a:t>
            </a:r>
            <a:r>
              <a:rPr lang="en-US" dirty="0"/>
              <a:t>) FROM Account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81014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4607395"/>
            <a:ext cx="9144866" cy="1147766"/>
            <a:chOff x="0" y="8245508"/>
            <a:chExt cx="20106005" cy="252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64200"/>
              <a:ext cx="20106005" cy="0"/>
            </a:xfrm>
            <a:custGeom>
              <a:avLst/>
              <a:gdLst/>
              <a:ahLst/>
              <a:cxnLst/>
              <a:rect l="l" t="t" r="r" b="b"/>
              <a:pathLst>
                <a:path w="20106005">
                  <a:moveTo>
                    <a:pt x="0" y="0"/>
                  </a:moveTo>
                  <a:lnTo>
                    <a:pt x="20105411" y="0"/>
                  </a:lnTo>
                </a:path>
              </a:pathLst>
            </a:custGeom>
            <a:ln w="62825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22265" y="8245508"/>
              <a:ext cx="2214525" cy="235025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24000" y="1617457"/>
            <a:ext cx="8452568" cy="106863"/>
            <a:chOff x="0" y="1671795"/>
            <a:chExt cx="18583910" cy="2349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69696" y="967116"/>
            <a:ext cx="7795413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34" dirty="0"/>
              <a:t>Relationship</a:t>
            </a:r>
            <a:r>
              <a:rPr spc="-9" dirty="0"/>
              <a:t> </a:t>
            </a:r>
            <a:r>
              <a:rPr spc="34" dirty="0"/>
              <a:t>Query</a:t>
            </a:r>
            <a:r>
              <a:rPr spc="-9" dirty="0"/>
              <a:t> </a:t>
            </a:r>
            <a:r>
              <a:rPr spc="-64" dirty="0"/>
              <a:t>Limitations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10431" y="2114796"/>
            <a:ext cx="7960132" cy="2101441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157106" indent="-151619">
              <a:spcBef>
                <a:spcPts val="48"/>
              </a:spcBef>
              <a:buChar char="•"/>
              <a:tabLst>
                <a:tab pos="157106" algn="l"/>
                <a:tab pos="157395" algn="l"/>
              </a:tabLst>
            </a:pPr>
            <a:r>
              <a:rPr sz="1046" b="1" spc="5" dirty="0">
                <a:latin typeface="Arial"/>
                <a:cs typeface="Arial"/>
              </a:rPr>
              <a:t>When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14" dirty="0">
                <a:latin typeface="Arial"/>
                <a:cs typeface="Arial"/>
              </a:rPr>
              <a:t>you</a:t>
            </a:r>
            <a:r>
              <a:rPr sz="1046" b="1" spc="2" dirty="0">
                <a:latin typeface="Arial"/>
                <a:cs typeface="Arial"/>
              </a:rPr>
              <a:t> design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-50" dirty="0">
                <a:latin typeface="Arial"/>
                <a:cs typeface="Arial"/>
              </a:rPr>
              <a:t>SOQL</a:t>
            </a:r>
            <a:r>
              <a:rPr sz="1046" b="1" spc="5" dirty="0">
                <a:latin typeface="Arial"/>
                <a:cs typeface="Arial"/>
              </a:rPr>
              <a:t> </a:t>
            </a:r>
            <a:r>
              <a:rPr sz="1046" b="1" spc="-9" dirty="0">
                <a:latin typeface="Arial"/>
                <a:cs typeface="Arial"/>
              </a:rPr>
              <a:t>relationship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-2" dirty="0">
                <a:latin typeface="Arial"/>
                <a:cs typeface="Arial"/>
              </a:rPr>
              <a:t>queries,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11" dirty="0">
                <a:latin typeface="Arial"/>
                <a:cs typeface="Arial"/>
              </a:rPr>
              <a:t>there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41" dirty="0">
                <a:latin typeface="Arial"/>
                <a:cs typeface="Arial"/>
              </a:rPr>
              <a:t>are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7" dirty="0">
                <a:latin typeface="Arial"/>
                <a:cs typeface="Arial"/>
              </a:rPr>
              <a:t>several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-16" dirty="0">
                <a:latin typeface="Arial"/>
                <a:cs typeface="Arial"/>
              </a:rPr>
              <a:t>limitations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-2" dirty="0">
                <a:latin typeface="Arial"/>
                <a:cs typeface="Arial"/>
              </a:rPr>
              <a:t>to</a:t>
            </a:r>
            <a:r>
              <a:rPr sz="1046" b="1" dirty="0">
                <a:latin typeface="Arial"/>
                <a:cs typeface="Arial"/>
              </a:rPr>
              <a:t> consider.</a:t>
            </a:r>
            <a:endParaRPr sz="1046" dirty="0">
              <a:latin typeface="Arial"/>
              <a:cs typeface="Arial"/>
            </a:endParaRPr>
          </a:p>
          <a:p>
            <a:pPr>
              <a:spcBef>
                <a:spcPts val="2"/>
              </a:spcBef>
              <a:buFont typeface="Arial"/>
              <a:buChar char="•"/>
            </a:pPr>
            <a:endParaRPr sz="1774" dirty="0">
              <a:latin typeface="Arial"/>
              <a:cs typeface="Arial"/>
            </a:endParaRPr>
          </a:p>
          <a:p>
            <a:pPr marL="242879" marR="289664" lvl="1" indent="-184831">
              <a:lnSpc>
                <a:spcPts val="1123"/>
              </a:lnSpc>
              <a:buFont typeface="Courier New"/>
              <a:buChar char="o"/>
              <a:tabLst>
                <a:tab pos="243168" algn="l"/>
              </a:tabLst>
            </a:pPr>
            <a:r>
              <a:rPr sz="1046" spc="25" dirty="0">
                <a:latin typeface="Microsoft Sans Serif"/>
                <a:cs typeface="Microsoft Sans Serif"/>
              </a:rPr>
              <a:t>Relationship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queries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are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not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same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as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-59" dirty="0">
                <a:latin typeface="Microsoft Sans Serif"/>
                <a:cs typeface="Microsoft Sans Serif"/>
              </a:rPr>
              <a:t>SQL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-5" dirty="0">
                <a:latin typeface="Microsoft Sans Serif"/>
                <a:cs typeface="Microsoft Sans Serif"/>
              </a:rPr>
              <a:t>joins.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You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must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have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between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objects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create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join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1" dirty="0">
                <a:latin typeface="Microsoft Sans Serif"/>
                <a:cs typeface="Microsoft Sans Serif"/>
              </a:rPr>
              <a:t>in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-18" dirty="0">
                <a:latin typeface="Microsoft Sans Serif"/>
                <a:cs typeface="Microsoft Sans Serif"/>
              </a:rPr>
              <a:t>SOQL.</a:t>
            </a:r>
            <a:endParaRPr sz="1046" dirty="0">
              <a:latin typeface="Microsoft Sans Serif"/>
              <a:cs typeface="Microsoft Sans Serif"/>
            </a:endParaRPr>
          </a:p>
          <a:p>
            <a:pPr marL="242879" marR="2310" lvl="1" indent="-184831">
              <a:lnSpc>
                <a:spcPts val="1123"/>
              </a:lnSpc>
              <a:spcBef>
                <a:spcPts val="455"/>
              </a:spcBef>
              <a:buFont typeface="Courier New"/>
              <a:buChar char="o"/>
              <a:tabLst>
                <a:tab pos="243168" algn="l"/>
              </a:tabLst>
            </a:pPr>
            <a:r>
              <a:rPr sz="1046" spc="61" dirty="0">
                <a:latin typeface="Microsoft Sans Serif"/>
                <a:cs typeface="Microsoft Sans Serif"/>
              </a:rPr>
              <a:t>No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more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35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child-to-parent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relationships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specified</a:t>
            </a:r>
            <a:r>
              <a:rPr sz="1046" spc="14" dirty="0">
                <a:latin typeface="Microsoft Sans Serif"/>
                <a:cs typeface="Microsoft Sans Serif"/>
              </a:rPr>
              <a:t> in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query.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custom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allows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up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25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relationships,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so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you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reference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all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child-to-parent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relationships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custom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one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query.</a:t>
            </a:r>
            <a:endParaRPr sz="1046" dirty="0">
              <a:latin typeface="Microsoft Sans Serif"/>
              <a:cs typeface="Microsoft Sans Serif"/>
            </a:endParaRPr>
          </a:p>
          <a:p>
            <a:pPr marL="242879" lvl="1" indent="-185119">
              <a:spcBef>
                <a:spcPts val="305"/>
              </a:spcBef>
              <a:buFont typeface="Courier New"/>
              <a:buChar char="o"/>
              <a:tabLst>
                <a:tab pos="243168" algn="l"/>
              </a:tabLst>
            </a:pPr>
            <a:r>
              <a:rPr sz="1046" spc="61" dirty="0">
                <a:latin typeface="Microsoft Sans Serif"/>
                <a:cs typeface="Microsoft Sans Serif"/>
              </a:rPr>
              <a:t>No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more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20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parent-to-child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relationships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specified</a:t>
            </a:r>
            <a:r>
              <a:rPr sz="1046" spc="14" dirty="0">
                <a:latin typeface="Microsoft Sans Serif"/>
                <a:cs typeface="Microsoft Sans Serif"/>
              </a:rPr>
              <a:t> 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query.</a:t>
            </a:r>
            <a:endParaRPr sz="1046" dirty="0">
              <a:latin typeface="Microsoft Sans Serif"/>
              <a:cs typeface="Microsoft Sans Serif"/>
            </a:endParaRPr>
          </a:p>
          <a:p>
            <a:pPr marL="242879" marR="776289" lvl="1" indent="-184831">
              <a:lnSpc>
                <a:spcPts val="1123"/>
              </a:lnSpc>
              <a:spcBef>
                <a:spcPts val="466"/>
              </a:spcBef>
              <a:buFont typeface="Courier New"/>
              <a:buChar char="o"/>
              <a:tabLst>
                <a:tab pos="243168" algn="l"/>
              </a:tabLst>
            </a:pPr>
            <a:r>
              <a:rPr sz="1046" dirty="0">
                <a:latin typeface="Microsoft Sans Serif"/>
                <a:cs typeface="Microsoft Sans Serif"/>
              </a:rPr>
              <a:t>In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9" dirty="0">
                <a:latin typeface="Microsoft Sans Serif"/>
                <a:cs typeface="Microsoft Sans Serif"/>
              </a:rPr>
              <a:t>each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specified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0" dirty="0">
                <a:latin typeface="Microsoft Sans Serif"/>
                <a:cs typeface="Microsoft Sans Serif"/>
              </a:rPr>
              <a:t>relationship,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no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more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five</a:t>
            </a:r>
            <a:r>
              <a:rPr sz="1046" spc="11" dirty="0">
                <a:latin typeface="Microsoft Sans Serif"/>
                <a:cs typeface="Microsoft Sans Serif"/>
              </a:rPr>
              <a:t> levels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specified</a:t>
            </a:r>
            <a:r>
              <a:rPr sz="1046" spc="14" dirty="0">
                <a:latin typeface="Microsoft Sans Serif"/>
                <a:cs typeface="Microsoft Sans Serif"/>
              </a:rPr>
              <a:t> in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child-to-parent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0" dirty="0">
                <a:latin typeface="Microsoft Sans Serif"/>
                <a:cs typeface="Microsoft Sans Serif"/>
              </a:rPr>
              <a:t>relationship.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23" dirty="0">
                <a:latin typeface="Microsoft Sans Serif"/>
                <a:cs typeface="Microsoft Sans Serif"/>
              </a:rPr>
              <a:t>For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example,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Contact.Account.Owner.FirstName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(three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levels).</a:t>
            </a:r>
            <a:endParaRPr sz="1046" dirty="0">
              <a:latin typeface="Microsoft Sans Serif"/>
              <a:cs typeface="Microsoft Sans Serif"/>
            </a:endParaRPr>
          </a:p>
          <a:p>
            <a:pPr marL="242879" marR="89239" lvl="1" indent="-184831">
              <a:lnSpc>
                <a:spcPts val="1123"/>
              </a:lnSpc>
              <a:spcBef>
                <a:spcPts val="455"/>
              </a:spcBef>
              <a:buFont typeface="Courier New"/>
              <a:buChar char="o"/>
              <a:tabLst>
                <a:tab pos="243168" algn="l"/>
              </a:tabLst>
            </a:pPr>
            <a:r>
              <a:rPr sz="1046" dirty="0">
                <a:latin typeface="Microsoft Sans Serif"/>
                <a:cs typeface="Microsoft Sans Serif"/>
              </a:rPr>
              <a:t>In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9" dirty="0">
                <a:latin typeface="Microsoft Sans Serif"/>
                <a:cs typeface="Microsoft Sans Serif"/>
              </a:rPr>
              <a:t>each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specified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0" dirty="0">
                <a:latin typeface="Microsoft Sans Serif"/>
                <a:cs typeface="Microsoft Sans Serif"/>
              </a:rPr>
              <a:t>relationship,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only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one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level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parent-to-child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specified</a:t>
            </a:r>
            <a:r>
              <a:rPr sz="1046" spc="14" dirty="0">
                <a:latin typeface="Microsoft Sans Serif"/>
                <a:cs typeface="Microsoft Sans Serif"/>
              </a:rPr>
              <a:t> in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query.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-20" dirty="0">
                <a:latin typeface="Microsoft Sans Serif"/>
                <a:cs typeface="Microsoft Sans Serif"/>
              </a:rPr>
              <a:t>For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example,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" dirty="0">
                <a:latin typeface="Microsoft Sans Serif"/>
                <a:cs typeface="Microsoft Sans Serif"/>
              </a:rPr>
              <a:t>if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-16" dirty="0">
                <a:latin typeface="Microsoft Sans Serif"/>
                <a:cs typeface="Microsoft Sans Serif"/>
              </a:rPr>
              <a:t>FROM </a:t>
            </a:r>
            <a:r>
              <a:rPr sz="1046" spc="48" dirty="0">
                <a:latin typeface="Microsoft Sans Serif"/>
                <a:cs typeface="Microsoft Sans Serif"/>
              </a:rPr>
              <a:t>clause </a:t>
            </a:r>
            <a:r>
              <a:rPr sz="1046" spc="25" dirty="0">
                <a:latin typeface="Microsoft Sans Serif"/>
                <a:cs typeface="Microsoft Sans Serif"/>
              </a:rPr>
              <a:t>specifies </a:t>
            </a:r>
            <a:r>
              <a:rPr sz="1046" spc="82" dirty="0">
                <a:latin typeface="Microsoft Sans Serif"/>
                <a:cs typeface="Microsoft Sans Serif"/>
              </a:rPr>
              <a:t>Account,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-109" dirty="0">
                <a:latin typeface="Microsoft Sans Serif"/>
                <a:cs typeface="Microsoft Sans Serif"/>
              </a:rPr>
              <a:t>SELECT </a:t>
            </a:r>
            <a:r>
              <a:rPr sz="1046" spc="48" dirty="0">
                <a:latin typeface="Microsoft Sans Serif"/>
                <a:cs typeface="Microsoft Sans Serif"/>
              </a:rPr>
              <a:t>clause </a:t>
            </a:r>
            <a:r>
              <a:rPr sz="1046" spc="114" dirty="0">
                <a:latin typeface="Microsoft Sans Serif"/>
                <a:cs typeface="Microsoft Sans Serif"/>
              </a:rPr>
              <a:t>can </a:t>
            </a:r>
            <a:r>
              <a:rPr sz="1046" spc="43" dirty="0">
                <a:latin typeface="Microsoft Sans Serif"/>
                <a:cs typeface="Microsoft Sans Serif"/>
              </a:rPr>
              <a:t>specify </a:t>
            </a:r>
            <a:r>
              <a:rPr sz="1046" spc="41" dirty="0">
                <a:latin typeface="Microsoft Sans Serif"/>
                <a:cs typeface="Microsoft Sans Serif"/>
              </a:rPr>
              <a:t>only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96" dirty="0">
                <a:latin typeface="Microsoft Sans Serif"/>
                <a:cs typeface="Microsoft Sans Serif"/>
              </a:rPr>
              <a:t>Contact </a:t>
            </a:r>
            <a:r>
              <a:rPr sz="1046" spc="34" dirty="0">
                <a:latin typeface="Microsoft Sans Serif"/>
                <a:cs typeface="Microsoft Sans Serif"/>
              </a:rPr>
              <a:t>or </a:t>
            </a:r>
            <a:r>
              <a:rPr sz="1046" spc="57" dirty="0">
                <a:latin typeface="Microsoft Sans Serif"/>
                <a:cs typeface="Microsoft Sans Serif"/>
              </a:rPr>
              <a:t>other objects </a:t>
            </a:r>
            <a:r>
              <a:rPr sz="1046" spc="98" dirty="0">
                <a:latin typeface="Microsoft Sans Serif"/>
                <a:cs typeface="Microsoft Sans Serif"/>
              </a:rPr>
              <a:t>at </a:t>
            </a:r>
            <a:r>
              <a:rPr sz="1046" spc="77" dirty="0">
                <a:latin typeface="Microsoft Sans Serif"/>
                <a:cs typeface="Microsoft Sans Serif"/>
              </a:rPr>
              <a:t>that </a:t>
            </a:r>
            <a:r>
              <a:rPr sz="1046" spc="32" dirty="0">
                <a:latin typeface="Microsoft Sans Serif"/>
                <a:cs typeface="Microsoft Sans Serif"/>
              </a:rPr>
              <a:t>level. </a:t>
            </a:r>
            <a:r>
              <a:rPr sz="1046" spc="2" dirty="0">
                <a:latin typeface="Microsoft Sans Serif"/>
                <a:cs typeface="Microsoft Sans Serif"/>
              </a:rPr>
              <a:t>It 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could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not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specify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child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Contact.</a:t>
            </a:r>
            <a:endParaRPr sz="1046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92357" y="1994583"/>
            <a:ext cx="0" cy="2312283"/>
          </a:xfrm>
          <a:custGeom>
            <a:avLst/>
            <a:gdLst/>
            <a:ahLst/>
            <a:cxnLst/>
            <a:rect l="l" t="t" r="r" b="b"/>
            <a:pathLst>
              <a:path h="5083809">
                <a:moveTo>
                  <a:pt x="0" y="0"/>
                </a:moveTo>
                <a:lnTo>
                  <a:pt x="0" y="5083479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1617458"/>
            <a:ext cx="9173460" cy="4137905"/>
            <a:chOff x="-31432" y="1671795"/>
            <a:chExt cx="20168870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64201"/>
              <a:ext cx="20106005" cy="0"/>
            </a:xfrm>
            <a:custGeom>
              <a:avLst/>
              <a:gdLst/>
              <a:ahLst/>
              <a:cxnLst/>
              <a:rect l="l" t="t" r="r" b="b"/>
              <a:pathLst>
                <a:path w="20106005">
                  <a:moveTo>
                    <a:pt x="0" y="0"/>
                  </a:moveTo>
                  <a:lnTo>
                    <a:pt x="20105411" y="0"/>
                  </a:lnTo>
                </a:path>
              </a:pathLst>
            </a:custGeom>
            <a:ln w="62825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33046"/>
              <a:ext cx="6676087" cy="8794047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69695" y="662429"/>
            <a:ext cx="7692836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4" dirty="0"/>
              <a:t>Salesforce</a:t>
            </a:r>
            <a:r>
              <a:rPr spc="2" dirty="0"/>
              <a:t> </a:t>
            </a:r>
            <a:r>
              <a:rPr spc="80" dirty="0"/>
              <a:t>Object</a:t>
            </a:r>
            <a:r>
              <a:rPr spc="2" dirty="0"/>
              <a:t> </a:t>
            </a:r>
            <a:r>
              <a:rPr spc="14" dirty="0"/>
              <a:t>Search</a:t>
            </a:r>
            <a:r>
              <a:rPr spc="5" dirty="0"/>
              <a:t> </a:t>
            </a:r>
            <a:r>
              <a:rPr spc="-23" dirty="0"/>
              <a:t>Language(SOSL)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18104" y="2349169"/>
            <a:ext cx="5732762" cy="2720387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77033" marR="251254" indent="-151619">
              <a:lnSpc>
                <a:spcPct val="100400"/>
              </a:lnSpc>
              <a:spcBef>
                <a:spcPts val="43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25" dirty="0">
                <a:latin typeface="Microsoft Sans Serif"/>
                <a:cs typeface="Microsoft Sans Serif"/>
              </a:rPr>
              <a:t>Salesforce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Search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Language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48" dirty="0">
                <a:latin typeface="Microsoft Sans Serif"/>
                <a:cs typeface="Microsoft Sans Serif"/>
              </a:rPr>
              <a:t>(SOSL)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Salesforce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language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used </a:t>
            </a:r>
            <a:r>
              <a:rPr sz="1046" spc="84" dirty="0">
                <a:latin typeface="Microsoft Sans Serif"/>
                <a:cs typeface="Microsoft Sans Serif"/>
              </a:rPr>
              <a:t>to </a:t>
            </a:r>
            <a:r>
              <a:rPr sz="1046" spc="59" dirty="0">
                <a:latin typeface="Microsoft Sans Serif"/>
                <a:cs typeface="Microsoft Sans Serif"/>
              </a:rPr>
              <a:t>perform </a:t>
            </a:r>
            <a:r>
              <a:rPr sz="1046" spc="50" dirty="0">
                <a:latin typeface="Microsoft Sans Serif"/>
                <a:cs typeface="Microsoft Sans Serif"/>
              </a:rPr>
              <a:t>text </a:t>
            </a:r>
            <a:r>
              <a:rPr sz="1046" spc="32" dirty="0">
                <a:latin typeface="Microsoft Sans Serif"/>
                <a:cs typeface="Microsoft Sans Serif"/>
              </a:rPr>
              <a:t>searches </a:t>
            </a:r>
            <a:r>
              <a:rPr sz="1046" spc="14" dirty="0">
                <a:latin typeface="Microsoft Sans Serif"/>
                <a:cs typeface="Microsoft Sans Serif"/>
              </a:rPr>
              <a:t>in </a:t>
            </a:r>
            <a:r>
              <a:rPr sz="1046" spc="36" dirty="0">
                <a:latin typeface="Microsoft Sans Serif"/>
                <a:cs typeface="Microsoft Sans Serif"/>
              </a:rPr>
              <a:t>records. </a:t>
            </a:r>
            <a:r>
              <a:rPr sz="1046" spc="-30" dirty="0">
                <a:latin typeface="Microsoft Sans Serif"/>
                <a:cs typeface="Microsoft Sans Serif"/>
              </a:rPr>
              <a:t>Use </a:t>
            </a:r>
            <a:r>
              <a:rPr sz="1046" spc="-89" dirty="0">
                <a:latin typeface="Microsoft Sans Serif"/>
                <a:cs typeface="Microsoft Sans Serif"/>
              </a:rPr>
              <a:t>SOSL </a:t>
            </a:r>
            <a:r>
              <a:rPr sz="1046" spc="84" dirty="0">
                <a:latin typeface="Microsoft Sans Serif"/>
                <a:cs typeface="Microsoft Sans Serif"/>
              </a:rPr>
              <a:t>to </a:t>
            </a:r>
            <a:r>
              <a:rPr sz="1046" spc="48" dirty="0">
                <a:latin typeface="Microsoft Sans Serif"/>
                <a:cs typeface="Microsoft Sans Serif"/>
              </a:rPr>
              <a:t>search </a:t>
            </a:r>
            <a:r>
              <a:rPr sz="1046" spc="14" dirty="0">
                <a:latin typeface="Microsoft Sans Serif"/>
                <a:cs typeface="Microsoft Sans Serif"/>
              </a:rPr>
              <a:t>fields </a:t>
            </a:r>
            <a:r>
              <a:rPr sz="1046" spc="18" dirty="0">
                <a:latin typeface="Microsoft Sans Serif"/>
                <a:cs typeface="Microsoft Sans Serif"/>
              </a:rPr>
              <a:t>across </a:t>
            </a:r>
            <a:r>
              <a:rPr sz="1046" spc="45" dirty="0">
                <a:latin typeface="Microsoft Sans Serif"/>
                <a:cs typeface="Microsoft Sans Serif"/>
              </a:rPr>
              <a:t>multiple </a:t>
            </a:r>
            <a:r>
              <a:rPr sz="1046" spc="48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standard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custom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Salesforce.</a:t>
            </a:r>
            <a:endParaRPr sz="1046" dirty="0">
              <a:latin typeface="Microsoft Sans Serif"/>
              <a:cs typeface="Microsoft Sans Serif"/>
            </a:endParaRPr>
          </a:p>
          <a:p>
            <a:pPr marL="177033" indent="-151619">
              <a:spcBef>
                <a:spcPts val="11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-89" dirty="0">
                <a:latin typeface="Microsoft Sans Serif"/>
                <a:cs typeface="Microsoft Sans Serif"/>
              </a:rPr>
              <a:t>SOSL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language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 </a:t>
            </a:r>
            <a:r>
              <a:rPr sz="1046" spc="32" dirty="0">
                <a:latin typeface="Microsoft Sans Serif"/>
                <a:cs typeface="Microsoft Sans Serif"/>
              </a:rPr>
              <a:t>salesforce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important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feature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Unlike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18" dirty="0">
                <a:latin typeface="Microsoft Sans Serif"/>
                <a:cs typeface="Microsoft Sans Serif"/>
              </a:rPr>
              <a:t>SOQL.</a:t>
            </a:r>
            <a:endParaRPr sz="1046" dirty="0">
              <a:latin typeface="Microsoft Sans Serif"/>
              <a:cs typeface="Microsoft Sans Serif"/>
            </a:endParaRPr>
          </a:p>
          <a:p>
            <a:pPr marL="177033" marR="2310" indent="-151619">
              <a:spcBef>
                <a:spcPts val="384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dirty="0">
                <a:latin typeface="Microsoft Sans Serif"/>
                <a:cs typeface="Microsoft Sans Serif"/>
              </a:rPr>
              <a:t>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18" dirty="0">
                <a:latin typeface="Microsoft Sans Serif"/>
                <a:cs typeface="Microsoft Sans Serif"/>
              </a:rPr>
              <a:t>SOQL,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we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query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only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one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8" dirty="0">
                <a:latin typeface="Microsoft Sans Serif"/>
                <a:cs typeface="Microsoft Sans Serif"/>
              </a:rPr>
              <a:t>at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time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but</a:t>
            </a:r>
            <a:r>
              <a:rPr sz="1046" spc="14" dirty="0">
                <a:latin typeface="Microsoft Sans Serif"/>
                <a:cs typeface="Microsoft Sans Serif"/>
              </a:rPr>
              <a:t> 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3" dirty="0">
                <a:latin typeface="Microsoft Sans Serif"/>
                <a:cs typeface="Microsoft Sans Serif"/>
              </a:rPr>
              <a:t>SOSL,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We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some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specified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" dirty="0">
                <a:latin typeface="Microsoft Sans Serif"/>
                <a:cs typeface="Microsoft Sans Serif"/>
              </a:rPr>
              <a:t>string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" dirty="0">
                <a:latin typeface="Microsoft Sans Serif"/>
                <a:cs typeface="Microsoft Sans Serif"/>
              </a:rPr>
              <a:t>like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‘</a:t>
            </a:r>
            <a:r>
              <a:rPr lang="en-US" sz="1046" spc="64" dirty="0">
                <a:latin typeface="Microsoft Sans Serif"/>
                <a:cs typeface="Microsoft Sans Serif"/>
              </a:rPr>
              <a:t>Training Institute</a:t>
            </a:r>
            <a:r>
              <a:rPr sz="1046" spc="64" dirty="0">
                <a:latin typeface="Microsoft Sans Serif"/>
                <a:cs typeface="Microsoft Sans Serif"/>
              </a:rPr>
              <a:t>’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multiple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objects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98" dirty="0">
                <a:latin typeface="Microsoft Sans Serif"/>
                <a:cs typeface="Microsoft Sans Serif"/>
              </a:rPr>
              <a:t>at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same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time.</a:t>
            </a:r>
            <a:endParaRPr sz="1046" dirty="0">
              <a:latin typeface="Microsoft Sans Serif"/>
              <a:cs typeface="Microsoft Sans Serif"/>
            </a:endParaRPr>
          </a:p>
          <a:p>
            <a:pPr marL="177033" indent="-151619">
              <a:spcBef>
                <a:spcPts val="387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25" dirty="0">
                <a:latin typeface="Microsoft Sans Serif"/>
                <a:cs typeface="Microsoft Sans Serif"/>
              </a:rPr>
              <a:t>You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text,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email,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phone</a:t>
            </a:r>
            <a:r>
              <a:rPr sz="1046" spc="14" dirty="0">
                <a:latin typeface="Microsoft Sans Serif"/>
                <a:cs typeface="Microsoft Sans Serif"/>
              </a:rPr>
              <a:t> fields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multiple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objects.</a:t>
            </a:r>
            <a:endParaRPr sz="1046" dirty="0">
              <a:latin typeface="Microsoft Sans Serif"/>
              <a:cs typeface="Microsoft Sans Serif"/>
            </a:endParaRPr>
          </a:p>
          <a:p>
            <a:pPr marL="177033" indent="-151619">
              <a:spcBef>
                <a:spcPts val="375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-14" dirty="0">
                <a:latin typeface="Microsoft Sans Serif"/>
                <a:cs typeface="Microsoft Sans Serif"/>
              </a:rPr>
              <a:t>Th</a:t>
            </a:r>
            <a:r>
              <a:rPr sz="1046" spc="-11" dirty="0">
                <a:latin typeface="Microsoft Sans Serif"/>
                <a:cs typeface="Microsoft Sans Serif"/>
              </a:rPr>
              <a:t>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96" dirty="0">
                <a:latin typeface="Microsoft Sans Serif"/>
                <a:cs typeface="Microsoft Sans Serif"/>
              </a:rPr>
              <a:t>SOS</a:t>
            </a:r>
            <a:r>
              <a:rPr sz="1046" spc="-73" dirty="0">
                <a:latin typeface="Microsoft Sans Serif"/>
                <a:cs typeface="Microsoft Sans Serif"/>
              </a:rPr>
              <a:t>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quer</a:t>
            </a:r>
            <a:r>
              <a:rPr sz="1046" spc="59" dirty="0">
                <a:latin typeface="Microsoft Sans Serif"/>
                <a:cs typeface="Microsoft Sans Serif"/>
              </a:rPr>
              <a:t>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star</a:t>
            </a:r>
            <a:r>
              <a:rPr sz="1046" spc="16" dirty="0">
                <a:latin typeface="Microsoft Sans Serif"/>
                <a:cs typeface="Microsoft Sans Serif"/>
              </a:rPr>
              <a:t>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wit</a:t>
            </a:r>
            <a:r>
              <a:rPr sz="1046" spc="66" dirty="0">
                <a:latin typeface="Microsoft Sans Serif"/>
                <a:cs typeface="Microsoft Sans Serif"/>
              </a:rPr>
              <a:t>h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th</a:t>
            </a:r>
            <a:r>
              <a:rPr sz="1046" spc="89" dirty="0">
                <a:latin typeface="Microsoft Sans Serif"/>
                <a:cs typeface="Microsoft Sans Serif"/>
              </a:rPr>
              <a:t>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keywor</a:t>
            </a:r>
            <a:r>
              <a:rPr sz="1046" spc="70" dirty="0">
                <a:latin typeface="Microsoft Sans Serif"/>
                <a:cs typeface="Microsoft Sans Serif"/>
              </a:rPr>
              <a:t>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‘FIND’.</a:t>
            </a:r>
            <a:endParaRPr sz="1046" dirty="0">
              <a:latin typeface="Microsoft Sans Serif"/>
              <a:cs typeface="Microsoft Sans Serif"/>
            </a:endParaRPr>
          </a:p>
          <a:p>
            <a:pPr marL="177033" indent="-151619">
              <a:spcBef>
                <a:spcPts val="377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-14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result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89" dirty="0">
                <a:latin typeface="Microsoft Sans Serif"/>
                <a:cs typeface="Microsoft Sans Serif"/>
              </a:rPr>
              <a:t>SOSL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list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48" dirty="0">
                <a:latin typeface="Microsoft Sans Serif"/>
                <a:cs typeface="Microsoft Sans Serif"/>
              </a:rPr>
              <a:t>lists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sObjects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“List&lt;List&lt;sObject&gt;&gt;”.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375"/>
              </a:spcBef>
            </a:pPr>
            <a:r>
              <a:rPr sz="1046" b="1" spc="-11" dirty="0">
                <a:latin typeface="Arial"/>
                <a:cs typeface="Arial"/>
              </a:rPr>
              <a:t>Syntax</a:t>
            </a:r>
            <a:endParaRPr sz="1046" dirty="0">
              <a:latin typeface="Arial"/>
              <a:cs typeface="Arial"/>
            </a:endParaRPr>
          </a:p>
          <a:p>
            <a:pPr marL="177033" marR="444749" indent="-151619">
              <a:spcBef>
                <a:spcPts val="375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lang="en-US" sz="1046" spc="-41" dirty="0">
                <a:latin typeface="Microsoft Sans Serif"/>
                <a:cs typeface="Microsoft Sans Serif"/>
              </a:rPr>
              <a:t>List&lt;List&lt;</a:t>
            </a:r>
            <a:r>
              <a:rPr lang="en-US" sz="1046" spc="-41" dirty="0" err="1">
                <a:latin typeface="Microsoft Sans Serif"/>
                <a:cs typeface="Microsoft Sans Serif"/>
              </a:rPr>
              <a:t>Sobject</a:t>
            </a:r>
            <a:r>
              <a:rPr lang="en-US" sz="1046" spc="-41" dirty="0">
                <a:latin typeface="Microsoft Sans Serif"/>
                <a:cs typeface="Microsoft Sans Serif"/>
              </a:rPr>
              <a:t>&gt;&gt; </a:t>
            </a:r>
            <a:r>
              <a:rPr lang="en-US" sz="1046" spc="-41" dirty="0" err="1">
                <a:latin typeface="Microsoft Sans Serif"/>
                <a:cs typeface="Microsoft Sans Serif"/>
              </a:rPr>
              <a:t>searchlist</a:t>
            </a:r>
            <a:r>
              <a:rPr lang="en-US" sz="1046" spc="-41" dirty="0">
                <a:latin typeface="Microsoft Sans Serif"/>
                <a:cs typeface="Microsoft Sans Serif"/>
              </a:rPr>
              <a:t>=[Find 'Text*' IN ALL FIELDS RETURNING Account,  Contact ];</a:t>
            </a:r>
          </a:p>
          <a:p>
            <a:pPr marL="177033" marR="444749" indent="-151619">
              <a:spcBef>
                <a:spcPts val="375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lang="en-US" sz="1046" spc="-41" dirty="0" err="1">
                <a:latin typeface="Microsoft Sans Serif"/>
                <a:cs typeface="Microsoft Sans Serif"/>
              </a:rPr>
              <a:t>System.Debug</a:t>
            </a:r>
            <a:r>
              <a:rPr lang="en-US" sz="1046" spc="-41" dirty="0">
                <a:latin typeface="Microsoft Sans Serif"/>
                <a:cs typeface="Microsoft Sans Serif"/>
              </a:rPr>
              <a:t>(</a:t>
            </a:r>
            <a:r>
              <a:rPr lang="en-US" sz="1046" spc="-41" dirty="0" err="1">
                <a:latin typeface="Microsoft Sans Serif"/>
                <a:cs typeface="Microsoft Sans Serif"/>
              </a:rPr>
              <a:t>Searchlist</a:t>
            </a:r>
            <a:r>
              <a:rPr lang="en-US" sz="1046" spc="-41" dirty="0">
                <a:latin typeface="Microsoft Sans Serif"/>
                <a:cs typeface="Microsoft Sans Serif"/>
              </a:rPr>
              <a:t>);</a:t>
            </a:r>
          </a:p>
          <a:p>
            <a:pPr marL="177033" marR="444749" indent="-151619">
              <a:spcBef>
                <a:spcPts val="375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lang="en-IN" sz="1046" dirty="0">
                <a:latin typeface="Microsoft Sans Serif"/>
                <a:cs typeface="Microsoft Sans Serif"/>
              </a:rPr>
              <a:t>find {test}</a:t>
            </a:r>
          </a:p>
          <a:p>
            <a:pPr marL="177033" marR="444749" indent="-151619">
              <a:spcBef>
                <a:spcPts val="375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lang="en-US" sz="1046" dirty="0">
                <a:latin typeface="Microsoft Sans Serif"/>
                <a:cs typeface="Microsoft Sans Serif"/>
              </a:rPr>
              <a:t>Find {</a:t>
            </a:r>
            <a:r>
              <a:rPr lang="en-US" sz="1046" dirty="0" err="1">
                <a:latin typeface="Microsoft Sans Serif"/>
                <a:cs typeface="Microsoft Sans Serif"/>
              </a:rPr>
              <a:t>Upsert</a:t>
            </a:r>
            <a:r>
              <a:rPr lang="en-US" sz="1046" dirty="0">
                <a:latin typeface="Microsoft Sans Serif"/>
                <a:cs typeface="Microsoft Sans Serif"/>
              </a:rPr>
              <a:t>} RETURNING Account(</a:t>
            </a:r>
            <a:r>
              <a:rPr lang="en-US" sz="1046" dirty="0" err="1">
                <a:latin typeface="Microsoft Sans Serif"/>
                <a:cs typeface="Microsoft Sans Serif"/>
              </a:rPr>
              <a:t>Name,Phone</a:t>
            </a:r>
            <a:r>
              <a:rPr lang="en-US" sz="1046" dirty="0">
                <a:latin typeface="Microsoft Sans Serif"/>
                <a:cs typeface="Microsoft Sans Serif"/>
              </a:rPr>
              <a:t>), Contact(</a:t>
            </a:r>
            <a:r>
              <a:rPr lang="en-US" sz="1046" dirty="0" err="1">
                <a:latin typeface="Microsoft Sans Serif"/>
                <a:cs typeface="Microsoft Sans Serif"/>
              </a:rPr>
              <a:t>LastName</a:t>
            </a:r>
            <a:r>
              <a:rPr lang="en-US" sz="1046" dirty="0">
                <a:latin typeface="Microsoft Sans Serif"/>
                <a:cs typeface="Microsoft Sans Serif"/>
              </a:rPr>
              <a:t>)</a:t>
            </a:r>
            <a:endParaRPr sz="1046" dirty="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1" y="3023326"/>
            <a:ext cx="1939505" cy="1334764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662429"/>
            <a:ext cx="2487884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5" dirty="0"/>
              <a:t>Whe</a:t>
            </a:r>
            <a:r>
              <a:rPr spc="7" dirty="0"/>
              <a:t>n</a:t>
            </a:r>
            <a:r>
              <a:rPr spc="-2" dirty="0"/>
              <a:t> </a:t>
            </a:r>
            <a:r>
              <a:rPr spc="-189" dirty="0"/>
              <a:t>T</a:t>
            </a:r>
            <a:r>
              <a:rPr spc="-184" dirty="0"/>
              <a:t>o</a:t>
            </a:r>
            <a:r>
              <a:rPr spc="-2" dirty="0"/>
              <a:t> </a:t>
            </a:r>
            <a:r>
              <a:rPr spc="-93" dirty="0"/>
              <a:t>Us</a:t>
            </a:r>
            <a:r>
              <a:rPr spc="-80" dirty="0"/>
              <a:t>e</a:t>
            </a:r>
            <a:r>
              <a:rPr dirty="0"/>
              <a:t> </a:t>
            </a:r>
            <a:r>
              <a:rPr spc="-231" dirty="0"/>
              <a:t>SOSL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9847" y="1828991"/>
            <a:ext cx="5740849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41" dirty="0">
                <a:latin typeface="Arial"/>
                <a:cs typeface="Arial"/>
              </a:rPr>
              <a:t>Use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-107" dirty="0">
                <a:latin typeface="Arial"/>
                <a:cs typeface="Arial"/>
              </a:rPr>
              <a:t>SOSL</a:t>
            </a:r>
            <a:r>
              <a:rPr sz="1046" b="1" spc="5" dirty="0">
                <a:latin typeface="Arial"/>
                <a:cs typeface="Arial"/>
              </a:rPr>
              <a:t> </a:t>
            </a:r>
            <a:r>
              <a:rPr sz="1046" b="1" spc="23" dirty="0">
                <a:latin typeface="Arial"/>
                <a:cs typeface="Arial"/>
              </a:rPr>
              <a:t>when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14" dirty="0">
                <a:latin typeface="Arial"/>
                <a:cs typeface="Arial"/>
              </a:rPr>
              <a:t>you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7" dirty="0">
                <a:latin typeface="Arial"/>
                <a:cs typeface="Arial"/>
              </a:rPr>
              <a:t>don’t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16" dirty="0">
                <a:latin typeface="Arial"/>
                <a:cs typeface="Arial"/>
              </a:rPr>
              <a:t>know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9" dirty="0">
                <a:latin typeface="Arial"/>
                <a:cs typeface="Arial"/>
              </a:rPr>
              <a:t>which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34" dirty="0">
                <a:latin typeface="Arial"/>
                <a:cs typeface="Arial"/>
              </a:rPr>
              <a:t>object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-20" dirty="0">
                <a:latin typeface="Arial"/>
                <a:cs typeface="Arial"/>
              </a:rPr>
              <a:t>or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dirty="0">
                <a:latin typeface="Arial"/>
                <a:cs typeface="Arial"/>
              </a:rPr>
              <a:t>field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14" dirty="0">
                <a:latin typeface="Arial"/>
                <a:cs typeface="Arial"/>
              </a:rPr>
              <a:t>the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59" dirty="0">
                <a:latin typeface="Arial"/>
                <a:cs typeface="Arial"/>
              </a:rPr>
              <a:t>data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-20" dirty="0">
                <a:latin typeface="Arial"/>
                <a:cs typeface="Arial"/>
              </a:rPr>
              <a:t>resides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-18" dirty="0">
                <a:latin typeface="Arial"/>
                <a:cs typeface="Arial"/>
              </a:rPr>
              <a:t>in,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50" dirty="0">
                <a:latin typeface="Arial"/>
                <a:cs typeface="Arial"/>
              </a:rPr>
              <a:t>and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14" dirty="0">
                <a:latin typeface="Arial"/>
                <a:cs typeface="Arial"/>
              </a:rPr>
              <a:t>you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20" dirty="0">
                <a:latin typeface="Arial"/>
                <a:cs typeface="Arial"/>
              </a:rPr>
              <a:t>want</a:t>
            </a:r>
            <a:r>
              <a:rPr sz="1046" b="1" spc="2" dirty="0">
                <a:latin typeface="Arial"/>
                <a:cs typeface="Arial"/>
              </a:rPr>
              <a:t> </a:t>
            </a:r>
            <a:r>
              <a:rPr sz="1046" b="1" spc="-23" dirty="0">
                <a:latin typeface="Arial"/>
                <a:cs typeface="Arial"/>
              </a:rPr>
              <a:t>to:</a:t>
            </a:r>
            <a:endParaRPr sz="104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60995" y="3955343"/>
            <a:ext cx="3039817" cy="1600633"/>
            <a:chOff x="1840224" y="6811896"/>
            <a:chExt cx="6683375" cy="3519170"/>
          </a:xfrm>
        </p:grpSpPr>
        <p:sp>
          <p:nvSpPr>
            <p:cNvPr id="5" name="object 5"/>
            <p:cNvSpPr/>
            <p:nvPr/>
          </p:nvSpPr>
          <p:spPr>
            <a:xfrm>
              <a:off x="1866577" y="6838249"/>
              <a:ext cx="6377305" cy="3047365"/>
            </a:xfrm>
            <a:custGeom>
              <a:avLst/>
              <a:gdLst/>
              <a:ahLst/>
              <a:cxnLst/>
              <a:rect l="l" t="t" r="r" b="b"/>
              <a:pathLst>
                <a:path w="6377305" h="3047365">
                  <a:moveTo>
                    <a:pt x="0" y="3046995"/>
                  </a:moveTo>
                  <a:lnTo>
                    <a:pt x="761748" y="0"/>
                  </a:lnTo>
                  <a:lnTo>
                    <a:pt x="6376764" y="0"/>
                  </a:lnTo>
                  <a:lnTo>
                    <a:pt x="5615015" y="3046995"/>
                  </a:lnTo>
                  <a:lnTo>
                    <a:pt x="0" y="3046995"/>
                  </a:lnTo>
                  <a:close/>
                </a:path>
              </a:pathLst>
            </a:custGeom>
            <a:ln w="52354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6" name="object 6"/>
            <p:cNvSpPr/>
            <p:nvPr/>
          </p:nvSpPr>
          <p:spPr>
            <a:xfrm>
              <a:off x="2090979" y="7874935"/>
              <a:ext cx="6432550" cy="2456180"/>
            </a:xfrm>
            <a:custGeom>
              <a:avLst/>
              <a:gdLst/>
              <a:ahLst/>
              <a:cxnLst/>
              <a:rect l="l" t="t" r="r" b="b"/>
              <a:pathLst>
                <a:path w="6432550" h="2456179">
                  <a:moveTo>
                    <a:pt x="5839031" y="2455798"/>
                  </a:moveTo>
                  <a:lnTo>
                    <a:pt x="0" y="2455798"/>
                  </a:lnTo>
                  <a:lnTo>
                    <a:pt x="72105" y="2183619"/>
                  </a:lnTo>
                  <a:lnTo>
                    <a:pt x="5610661" y="2199087"/>
                  </a:lnTo>
                  <a:lnTo>
                    <a:pt x="5623699" y="2149436"/>
                  </a:lnTo>
                  <a:lnTo>
                    <a:pt x="5636525" y="2099739"/>
                  </a:lnTo>
                  <a:lnTo>
                    <a:pt x="5649150" y="2049998"/>
                  </a:lnTo>
                  <a:lnTo>
                    <a:pt x="5661584" y="2000216"/>
                  </a:lnTo>
                  <a:lnTo>
                    <a:pt x="5673836" y="1950395"/>
                  </a:lnTo>
                  <a:lnTo>
                    <a:pt x="5685917" y="1900536"/>
                  </a:lnTo>
                  <a:lnTo>
                    <a:pt x="5697837" y="1850643"/>
                  </a:lnTo>
                  <a:lnTo>
                    <a:pt x="5709606" y="1800717"/>
                  </a:lnTo>
                  <a:lnTo>
                    <a:pt x="5721234" y="1750761"/>
                  </a:lnTo>
                  <a:lnTo>
                    <a:pt x="5732731" y="1700776"/>
                  </a:lnTo>
                  <a:lnTo>
                    <a:pt x="5744106" y="1650765"/>
                  </a:lnTo>
                  <a:lnTo>
                    <a:pt x="5755372" y="1600731"/>
                  </a:lnTo>
                  <a:lnTo>
                    <a:pt x="5766536" y="1550674"/>
                  </a:lnTo>
                  <a:lnTo>
                    <a:pt x="5777610" y="1500598"/>
                  </a:lnTo>
                  <a:lnTo>
                    <a:pt x="5788603" y="1450504"/>
                  </a:lnTo>
                  <a:lnTo>
                    <a:pt x="5799525" y="1400395"/>
                  </a:lnTo>
                  <a:lnTo>
                    <a:pt x="5810387" y="1350273"/>
                  </a:lnTo>
                  <a:lnTo>
                    <a:pt x="5821199" y="1300140"/>
                  </a:lnTo>
                  <a:lnTo>
                    <a:pt x="5831971" y="1249999"/>
                  </a:lnTo>
                  <a:lnTo>
                    <a:pt x="5842712" y="1199851"/>
                  </a:lnTo>
                  <a:lnTo>
                    <a:pt x="5853433" y="1149698"/>
                  </a:lnTo>
                  <a:lnTo>
                    <a:pt x="5874855" y="1049389"/>
                  </a:lnTo>
                  <a:lnTo>
                    <a:pt x="5885576" y="999236"/>
                  </a:lnTo>
                  <a:lnTo>
                    <a:pt x="5896317" y="949088"/>
                  </a:lnTo>
                  <a:lnTo>
                    <a:pt x="5907089" y="898947"/>
                  </a:lnTo>
                  <a:lnTo>
                    <a:pt x="5917900" y="848814"/>
                  </a:lnTo>
                  <a:lnTo>
                    <a:pt x="5928762" y="798692"/>
                  </a:lnTo>
                  <a:lnTo>
                    <a:pt x="5939685" y="748583"/>
                  </a:lnTo>
                  <a:lnTo>
                    <a:pt x="5950678" y="698489"/>
                  </a:lnTo>
                  <a:lnTo>
                    <a:pt x="5961752" y="648413"/>
                  </a:lnTo>
                  <a:lnTo>
                    <a:pt x="5972916" y="598356"/>
                  </a:lnTo>
                  <a:lnTo>
                    <a:pt x="5984181" y="548322"/>
                  </a:lnTo>
                  <a:lnTo>
                    <a:pt x="5995557" y="498311"/>
                  </a:lnTo>
                  <a:lnTo>
                    <a:pt x="6007054" y="448326"/>
                  </a:lnTo>
                  <a:lnTo>
                    <a:pt x="6018682" y="398370"/>
                  </a:lnTo>
                  <a:lnTo>
                    <a:pt x="6030450" y="348444"/>
                  </a:lnTo>
                  <a:lnTo>
                    <a:pt x="6042370" y="298550"/>
                  </a:lnTo>
                  <a:lnTo>
                    <a:pt x="6054451" y="248692"/>
                  </a:lnTo>
                  <a:lnTo>
                    <a:pt x="6066704" y="198871"/>
                  </a:lnTo>
                  <a:lnTo>
                    <a:pt x="6079137" y="149089"/>
                  </a:lnTo>
                  <a:lnTo>
                    <a:pt x="6091762" y="99348"/>
                  </a:lnTo>
                  <a:lnTo>
                    <a:pt x="6104589" y="49651"/>
                  </a:lnTo>
                  <a:lnTo>
                    <a:pt x="6117627" y="0"/>
                  </a:lnTo>
                  <a:lnTo>
                    <a:pt x="6432400" y="0"/>
                  </a:lnTo>
                  <a:lnTo>
                    <a:pt x="5839031" y="2455798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28602" y="4252185"/>
            <a:ext cx="1880787" cy="481820"/>
          </a:xfrm>
          <a:prstGeom prst="rect">
            <a:avLst/>
          </a:prstGeom>
        </p:spPr>
        <p:txBody>
          <a:bodyPr vert="horz" wrap="square" lIns="0" tIns="4910" rIns="0" bIns="0" rtlCol="0">
            <a:spAutoFit/>
          </a:bodyPr>
          <a:lstStyle/>
          <a:p>
            <a:pPr marL="5776" marR="2310">
              <a:lnSpc>
                <a:spcPct val="100800"/>
              </a:lnSpc>
              <a:spcBef>
                <a:spcPts val="39"/>
              </a:spcBef>
            </a:pPr>
            <a:r>
              <a:rPr sz="1046" spc="27" dirty="0">
                <a:latin typeface="Microsoft Sans Serif"/>
                <a:cs typeface="Microsoft Sans Serif"/>
              </a:rPr>
              <a:t>Retrieve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data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particular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division </a:t>
            </a:r>
            <a:r>
              <a:rPr sz="1046" spc="14" dirty="0">
                <a:latin typeface="Microsoft Sans Serif"/>
                <a:cs typeface="Microsoft Sans Serif"/>
              </a:rPr>
              <a:t>in </a:t>
            </a:r>
            <a:r>
              <a:rPr sz="1046" spc="96" dirty="0">
                <a:latin typeface="Microsoft Sans Serif"/>
                <a:cs typeface="Microsoft Sans Serif"/>
              </a:rPr>
              <a:t>an </a:t>
            </a:r>
            <a:r>
              <a:rPr sz="1046" spc="48" dirty="0">
                <a:latin typeface="Microsoft Sans Serif"/>
                <a:cs typeface="Microsoft Sans Serif"/>
              </a:rPr>
              <a:t>organization </a:t>
            </a:r>
            <a:r>
              <a:rPr sz="1046" spc="50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using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2" dirty="0">
                <a:latin typeface="Microsoft Sans Serif"/>
                <a:cs typeface="Microsoft Sans Serif"/>
              </a:rPr>
              <a:t>divisions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feature.</a:t>
            </a:r>
            <a:endParaRPr sz="1046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36467" y="4334257"/>
            <a:ext cx="530560" cy="530560"/>
            <a:chOff x="1566438" y="7644982"/>
            <a:chExt cx="1166495" cy="1166495"/>
          </a:xfrm>
        </p:grpSpPr>
        <p:sp>
          <p:nvSpPr>
            <p:cNvPr id="9" name="object 9"/>
            <p:cNvSpPr/>
            <p:nvPr/>
          </p:nvSpPr>
          <p:spPr>
            <a:xfrm>
              <a:off x="1592615" y="7671159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557033" y="1114066"/>
                  </a:moveTo>
                  <a:lnTo>
                    <a:pt x="508970" y="1112021"/>
                  </a:lnTo>
                  <a:lnTo>
                    <a:pt x="462042" y="1105998"/>
                  </a:lnTo>
                  <a:lnTo>
                    <a:pt x="416417" y="1096165"/>
                  </a:lnTo>
                  <a:lnTo>
                    <a:pt x="372262" y="1082689"/>
                  </a:lnTo>
                  <a:lnTo>
                    <a:pt x="329743" y="1065736"/>
                  </a:lnTo>
                  <a:lnTo>
                    <a:pt x="289029" y="1045475"/>
                  </a:lnTo>
                  <a:lnTo>
                    <a:pt x="250286" y="1022071"/>
                  </a:lnTo>
                  <a:lnTo>
                    <a:pt x="213682" y="995693"/>
                  </a:lnTo>
                  <a:lnTo>
                    <a:pt x="179383" y="966508"/>
                  </a:lnTo>
                  <a:lnTo>
                    <a:pt x="147557" y="934682"/>
                  </a:lnTo>
                  <a:lnTo>
                    <a:pt x="118372" y="900383"/>
                  </a:lnTo>
                  <a:lnTo>
                    <a:pt x="91994" y="863779"/>
                  </a:lnTo>
                  <a:lnTo>
                    <a:pt x="68591" y="825036"/>
                  </a:lnTo>
                  <a:lnTo>
                    <a:pt x="48329" y="784322"/>
                  </a:lnTo>
                  <a:lnTo>
                    <a:pt x="31376" y="741804"/>
                  </a:lnTo>
                  <a:lnTo>
                    <a:pt x="17900" y="697648"/>
                  </a:lnTo>
                  <a:lnTo>
                    <a:pt x="8067" y="652023"/>
                  </a:lnTo>
                  <a:lnTo>
                    <a:pt x="2044" y="605095"/>
                  </a:lnTo>
                  <a:lnTo>
                    <a:pt x="0" y="557033"/>
                  </a:lnTo>
                  <a:lnTo>
                    <a:pt x="2044" y="508970"/>
                  </a:lnTo>
                  <a:lnTo>
                    <a:pt x="8067" y="462042"/>
                  </a:lnTo>
                  <a:lnTo>
                    <a:pt x="17900" y="416417"/>
                  </a:lnTo>
                  <a:lnTo>
                    <a:pt x="31376" y="372261"/>
                  </a:lnTo>
                  <a:lnTo>
                    <a:pt x="48329" y="329743"/>
                  </a:lnTo>
                  <a:lnTo>
                    <a:pt x="68591" y="289029"/>
                  </a:lnTo>
                  <a:lnTo>
                    <a:pt x="91994" y="250286"/>
                  </a:lnTo>
                  <a:lnTo>
                    <a:pt x="118372" y="213681"/>
                  </a:lnTo>
                  <a:lnTo>
                    <a:pt x="147557" y="179383"/>
                  </a:lnTo>
                  <a:lnTo>
                    <a:pt x="179383" y="147557"/>
                  </a:lnTo>
                  <a:lnTo>
                    <a:pt x="213682" y="118372"/>
                  </a:lnTo>
                  <a:lnTo>
                    <a:pt x="250286" y="91994"/>
                  </a:lnTo>
                  <a:lnTo>
                    <a:pt x="289029" y="68590"/>
                  </a:lnTo>
                  <a:lnTo>
                    <a:pt x="329743" y="48329"/>
                  </a:lnTo>
                  <a:lnTo>
                    <a:pt x="372262" y="31376"/>
                  </a:lnTo>
                  <a:lnTo>
                    <a:pt x="416417" y="17900"/>
                  </a:lnTo>
                  <a:lnTo>
                    <a:pt x="462042" y="8067"/>
                  </a:lnTo>
                  <a:lnTo>
                    <a:pt x="508970" y="2044"/>
                  </a:lnTo>
                  <a:lnTo>
                    <a:pt x="557033" y="0"/>
                  </a:lnTo>
                  <a:lnTo>
                    <a:pt x="606011" y="2155"/>
                  </a:lnTo>
                  <a:lnTo>
                    <a:pt x="654284" y="8552"/>
                  </a:lnTo>
                  <a:lnTo>
                    <a:pt x="701596" y="19084"/>
                  </a:lnTo>
                  <a:lnTo>
                    <a:pt x="747690" y="33644"/>
                  </a:lnTo>
                  <a:lnTo>
                    <a:pt x="792310" y="52126"/>
                  </a:lnTo>
                  <a:lnTo>
                    <a:pt x="835198" y="74424"/>
                  </a:lnTo>
                  <a:lnTo>
                    <a:pt x="876100" y="100431"/>
                  </a:lnTo>
                  <a:lnTo>
                    <a:pt x="914757" y="130042"/>
                  </a:lnTo>
                  <a:lnTo>
                    <a:pt x="950915" y="163150"/>
                  </a:lnTo>
                  <a:lnTo>
                    <a:pt x="984023" y="199307"/>
                  </a:lnTo>
                  <a:lnTo>
                    <a:pt x="1013634" y="237965"/>
                  </a:lnTo>
                  <a:lnTo>
                    <a:pt x="1039641" y="278866"/>
                  </a:lnTo>
                  <a:lnTo>
                    <a:pt x="1061939" y="321755"/>
                  </a:lnTo>
                  <a:lnTo>
                    <a:pt x="1080422" y="366375"/>
                  </a:lnTo>
                  <a:lnTo>
                    <a:pt x="1094982" y="412469"/>
                  </a:lnTo>
                  <a:lnTo>
                    <a:pt x="1105513" y="459781"/>
                  </a:lnTo>
                  <a:lnTo>
                    <a:pt x="1111910" y="508055"/>
                  </a:lnTo>
                  <a:lnTo>
                    <a:pt x="1114066" y="557033"/>
                  </a:lnTo>
                  <a:lnTo>
                    <a:pt x="1112021" y="605095"/>
                  </a:lnTo>
                  <a:lnTo>
                    <a:pt x="1105999" y="652023"/>
                  </a:lnTo>
                  <a:lnTo>
                    <a:pt x="1096166" y="697648"/>
                  </a:lnTo>
                  <a:lnTo>
                    <a:pt x="1082689" y="741804"/>
                  </a:lnTo>
                  <a:lnTo>
                    <a:pt x="1065736" y="784322"/>
                  </a:lnTo>
                  <a:lnTo>
                    <a:pt x="1045475" y="825036"/>
                  </a:lnTo>
                  <a:lnTo>
                    <a:pt x="1022071" y="863779"/>
                  </a:lnTo>
                  <a:lnTo>
                    <a:pt x="995693" y="900383"/>
                  </a:lnTo>
                  <a:lnTo>
                    <a:pt x="966508" y="934682"/>
                  </a:lnTo>
                  <a:lnTo>
                    <a:pt x="934682" y="966508"/>
                  </a:lnTo>
                  <a:lnTo>
                    <a:pt x="900384" y="995693"/>
                  </a:lnTo>
                  <a:lnTo>
                    <a:pt x="863779" y="1022071"/>
                  </a:lnTo>
                  <a:lnTo>
                    <a:pt x="825036" y="1045475"/>
                  </a:lnTo>
                  <a:lnTo>
                    <a:pt x="784322" y="1065736"/>
                  </a:lnTo>
                  <a:lnTo>
                    <a:pt x="741804" y="1082689"/>
                  </a:lnTo>
                  <a:lnTo>
                    <a:pt x="697648" y="1096165"/>
                  </a:lnTo>
                  <a:lnTo>
                    <a:pt x="652023" y="1105998"/>
                  </a:lnTo>
                  <a:lnTo>
                    <a:pt x="605096" y="1112021"/>
                  </a:lnTo>
                  <a:lnTo>
                    <a:pt x="557033" y="1114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2615" y="7671159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0" y="557033"/>
                  </a:moveTo>
                  <a:lnTo>
                    <a:pt x="2044" y="508970"/>
                  </a:lnTo>
                  <a:lnTo>
                    <a:pt x="8067" y="462042"/>
                  </a:lnTo>
                  <a:lnTo>
                    <a:pt x="17900" y="416417"/>
                  </a:lnTo>
                  <a:lnTo>
                    <a:pt x="31376" y="372261"/>
                  </a:lnTo>
                  <a:lnTo>
                    <a:pt x="48329" y="329743"/>
                  </a:lnTo>
                  <a:lnTo>
                    <a:pt x="68591" y="289029"/>
                  </a:lnTo>
                  <a:lnTo>
                    <a:pt x="91994" y="250286"/>
                  </a:lnTo>
                  <a:lnTo>
                    <a:pt x="118372" y="213681"/>
                  </a:lnTo>
                  <a:lnTo>
                    <a:pt x="147557" y="179383"/>
                  </a:lnTo>
                  <a:lnTo>
                    <a:pt x="179383" y="147557"/>
                  </a:lnTo>
                  <a:lnTo>
                    <a:pt x="213682" y="118372"/>
                  </a:lnTo>
                  <a:lnTo>
                    <a:pt x="250286" y="91994"/>
                  </a:lnTo>
                  <a:lnTo>
                    <a:pt x="289029" y="68590"/>
                  </a:lnTo>
                  <a:lnTo>
                    <a:pt x="329743" y="48329"/>
                  </a:lnTo>
                  <a:lnTo>
                    <a:pt x="372262" y="31376"/>
                  </a:lnTo>
                  <a:lnTo>
                    <a:pt x="416417" y="17900"/>
                  </a:lnTo>
                  <a:lnTo>
                    <a:pt x="462042" y="8067"/>
                  </a:lnTo>
                  <a:lnTo>
                    <a:pt x="508970" y="2044"/>
                  </a:lnTo>
                  <a:lnTo>
                    <a:pt x="557033" y="0"/>
                  </a:lnTo>
                  <a:lnTo>
                    <a:pt x="606011" y="2155"/>
                  </a:lnTo>
                  <a:lnTo>
                    <a:pt x="654284" y="8552"/>
                  </a:lnTo>
                  <a:lnTo>
                    <a:pt x="701596" y="19084"/>
                  </a:lnTo>
                  <a:lnTo>
                    <a:pt x="747690" y="33644"/>
                  </a:lnTo>
                  <a:lnTo>
                    <a:pt x="792310" y="52126"/>
                  </a:lnTo>
                  <a:lnTo>
                    <a:pt x="835198" y="74424"/>
                  </a:lnTo>
                  <a:lnTo>
                    <a:pt x="876100" y="100431"/>
                  </a:lnTo>
                  <a:lnTo>
                    <a:pt x="914757" y="130042"/>
                  </a:lnTo>
                  <a:lnTo>
                    <a:pt x="950914" y="163150"/>
                  </a:lnTo>
                  <a:lnTo>
                    <a:pt x="984023" y="199307"/>
                  </a:lnTo>
                  <a:lnTo>
                    <a:pt x="1013634" y="237965"/>
                  </a:lnTo>
                  <a:lnTo>
                    <a:pt x="1039641" y="278866"/>
                  </a:lnTo>
                  <a:lnTo>
                    <a:pt x="1061939" y="321755"/>
                  </a:lnTo>
                  <a:lnTo>
                    <a:pt x="1080422" y="366375"/>
                  </a:lnTo>
                  <a:lnTo>
                    <a:pt x="1094981" y="412469"/>
                  </a:lnTo>
                  <a:lnTo>
                    <a:pt x="1105513" y="459781"/>
                  </a:lnTo>
                  <a:lnTo>
                    <a:pt x="1111910" y="508055"/>
                  </a:lnTo>
                  <a:lnTo>
                    <a:pt x="1114066" y="557033"/>
                  </a:lnTo>
                  <a:lnTo>
                    <a:pt x="1112021" y="605095"/>
                  </a:lnTo>
                  <a:lnTo>
                    <a:pt x="1105999" y="652023"/>
                  </a:lnTo>
                  <a:lnTo>
                    <a:pt x="1096166" y="697648"/>
                  </a:lnTo>
                  <a:lnTo>
                    <a:pt x="1082689" y="741803"/>
                  </a:lnTo>
                  <a:lnTo>
                    <a:pt x="1065736" y="784322"/>
                  </a:lnTo>
                  <a:lnTo>
                    <a:pt x="1045475" y="825036"/>
                  </a:lnTo>
                  <a:lnTo>
                    <a:pt x="1022071" y="863779"/>
                  </a:lnTo>
                  <a:lnTo>
                    <a:pt x="995693" y="900383"/>
                  </a:lnTo>
                  <a:lnTo>
                    <a:pt x="966508" y="934682"/>
                  </a:lnTo>
                  <a:lnTo>
                    <a:pt x="934682" y="966508"/>
                  </a:lnTo>
                  <a:lnTo>
                    <a:pt x="900384" y="995693"/>
                  </a:lnTo>
                  <a:lnTo>
                    <a:pt x="863779" y="1022071"/>
                  </a:lnTo>
                  <a:lnTo>
                    <a:pt x="825036" y="1045474"/>
                  </a:lnTo>
                  <a:lnTo>
                    <a:pt x="784322" y="1065736"/>
                  </a:lnTo>
                  <a:lnTo>
                    <a:pt x="741804" y="1082689"/>
                  </a:lnTo>
                  <a:lnTo>
                    <a:pt x="697648" y="1096165"/>
                  </a:lnTo>
                  <a:lnTo>
                    <a:pt x="652023" y="1105998"/>
                  </a:lnTo>
                  <a:lnTo>
                    <a:pt x="605096" y="1112021"/>
                  </a:lnTo>
                  <a:lnTo>
                    <a:pt x="557033" y="1114066"/>
                  </a:lnTo>
                  <a:lnTo>
                    <a:pt x="508970" y="1112021"/>
                  </a:lnTo>
                  <a:lnTo>
                    <a:pt x="462042" y="1105998"/>
                  </a:lnTo>
                  <a:lnTo>
                    <a:pt x="416417" y="1096165"/>
                  </a:lnTo>
                  <a:lnTo>
                    <a:pt x="372262" y="1082689"/>
                  </a:lnTo>
                  <a:lnTo>
                    <a:pt x="329743" y="1065736"/>
                  </a:lnTo>
                  <a:lnTo>
                    <a:pt x="289029" y="1045474"/>
                  </a:lnTo>
                  <a:lnTo>
                    <a:pt x="250286" y="1022071"/>
                  </a:lnTo>
                  <a:lnTo>
                    <a:pt x="213682" y="995693"/>
                  </a:lnTo>
                  <a:lnTo>
                    <a:pt x="179383" y="966508"/>
                  </a:lnTo>
                  <a:lnTo>
                    <a:pt x="147557" y="934682"/>
                  </a:lnTo>
                  <a:lnTo>
                    <a:pt x="118372" y="900383"/>
                  </a:lnTo>
                  <a:lnTo>
                    <a:pt x="91994" y="863779"/>
                  </a:lnTo>
                  <a:lnTo>
                    <a:pt x="68591" y="825036"/>
                  </a:lnTo>
                  <a:lnTo>
                    <a:pt x="48329" y="784322"/>
                  </a:lnTo>
                  <a:lnTo>
                    <a:pt x="31376" y="741803"/>
                  </a:lnTo>
                  <a:lnTo>
                    <a:pt x="17900" y="697648"/>
                  </a:lnTo>
                  <a:lnTo>
                    <a:pt x="8067" y="652023"/>
                  </a:lnTo>
                  <a:lnTo>
                    <a:pt x="2044" y="605095"/>
                  </a:lnTo>
                  <a:lnTo>
                    <a:pt x="0" y="557033"/>
                  </a:lnTo>
                  <a:close/>
                </a:path>
              </a:pathLst>
            </a:custGeom>
            <a:ln w="52354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23932" y="7802474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5" h="851534">
                  <a:moveTo>
                    <a:pt x="425675" y="851351"/>
                  </a:moveTo>
                  <a:lnTo>
                    <a:pt x="379293" y="848853"/>
                  </a:lnTo>
                  <a:lnTo>
                    <a:pt x="334358" y="841533"/>
                  </a:lnTo>
                  <a:lnTo>
                    <a:pt x="291129" y="829650"/>
                  </a:lnTo>
                  <a:lnTo>
                    <a:pt x="249866" y="813463"/>
                  </a:lnTo>
                  <a:lnTo>
                    <a:pt x="210829" y="793234"/>
                  </a:lnTo>
                  <a:lnTo>
                    <a:pt x="174277" y="769220"/>
                  </a:lnTo>
                  <a:lnTo>
                    <a:pt x="140470" y="741683"/>
                  </a:lnTo>
                  <a:lnTo>
                    <a:pt x="109668" y="710880"/>
                  </a:lnTo>
                  <a:lnTo>
                    <a:pt x="82130" y="677074"/>
                  </a:lnTo>
                  <a:lnTo>
                    <a:pt x="58117" y="640522"/>
                  </a:lnTo>
                  <a:lnTo>
                    <a:pt x="37887" y="601484"/>
                  </a:lnTo>
                  <a:lnTo>
                    <a:pt x="21701" y="560221"/>
                  </a:lnTo>
                  <a:lnTo>
                    <a:pt x="9818" y="516992"/>
                  </a:lnTo>
                  <a:lnTo>
                    <a:pt x="2497" y="472057"/>
                  </a:lnTo>
                  <a:lnTo>
                    <a:pt x="0" y="425675"/>
                  </a:lnTo>
                  <a:lnTo>
                    <a:pt x="2497" y="379293"/>
                  </a:lnTo>
                  <a:lnTo>
                    <a:pt x="9818" y="334358"/>
                  </a:lnTo>
                  <a:lnTo>
                    <a:pt x="21701" y="291129"/>
                  </a:lnTo>
                  <a:lnTo>
                    <a:pt x="37887" y="249866"/>
                  </a:lnTo>
                  <a:lnTo>
                    <a:pt x="58117" y="210828"/>
                  </a:lnTo>
                  <a:lnTo>
                    <a:pt x="82130" y="174277"/>
                  </a:lnTo>
                  <a:lnTo>
                    <a:pt x="109668" y="140470"/>
                  </a:lnTo>
                  <a:lnTo>
                    <a:pt x="140470" y="109668"/>
                  </a:lnTo>
                  <a:lnTo>
                    <a:pt x="174277" y="82130"/>
                  </a:lnTo>
                  <a:lnTo>
                    <a:pt x="210829" y="58117"/>
                  </a:lnTo>
                  <a:lnTo>
                    <a:pt x="249866" y="37887"/>
                  </a:lnTo>
                  <a:lnTo>
                    <a:pt x="291129" y="21701"/>
                  </a:lnTo>
                  <a:lnTo>
                    <a:pt x="334358" y="9818"/>
                  </a:lnTo>
                  <a:lnTo>
                    <a:pt x="379293" y="2497"/>
                  </a:lnTo>
                  <a:lnTo>
                    <a:pt x="425675" y="0"/>
                  </a:lnTo>
                  <a:lnTo>
                    <a:pt x="473707" y="2717"/>
                  </a:lnTo>
                  <a:lnTo>
                    <a:pt x="520755" y="10753"/>
                  </a:lnTo>
                  <a:lnTo>
                    <a:pt x="566405" y="23935"/>
                  </a:lnTo>
                  <a:lnTo>
                    <a:pt x="610238" y="42091"/>
                  </a:lnTo>
                  <a:lnTo>
                    <a:pt x="651838" y="65049"/>
                  </a:lnTo>
                  <a:lnTo>
                    <a:pt x="690789" y="92635"/>
                  </a:lnTo>
                  <a:lnTo>
                    <a:pt x="726673" y="124677"/>
                  </a:lnTo>
                  <a:lnTo>
                    <a:pt x="758716" y="160561"/>
                  </a:lnTo>
                  <a:lnTo>
                    <a:pt x="786302" y="199512"/>
                  </a:lnTo>
                  <a:lnTo>
                    <a:pt x="809259" y="241112"/>
                  </a:lnTo>
                  <a:lnTo>
                    <a:pt x="827415" y="284945"/>
                  </a:lnTo>
                  <a:lnTo>
                    <a:pt x="840598" y="330595"/>
                  </a:lnTo>
                  <a:lnTo>
                    <a:pt x="848634" y="377643"/>
                  </a:lnTo>
                  <a:lnTo>
                    <a:pt x="851351" y="425675"/>
                  </a:lnTo>
                  <a:lnTo>
                    <a:pt x="848853" y="472057"/>
                  </a:lnTo>
                  <a:lnTo>
                    <a:pt x="841533" y="516992"/>
                  </a:lnTo>
                  <a:lnTo>
                    <a:pt x="829650" y="560221"/>
                  </a:lnTo>
                  <a:lnTo>
                    <a:pt x="813463" y="601484"/>
                  </a:lnTo>
                  <a:lnTo>
                    <a:pt x="793234" y="640522"/>
                  </a:lnTo>
                  <a:lnTo>
                    <a:pt x="769220" y="677074"/>
                  </a:lnTo>
                  <a:lnTo>
                    <a:pt x="741683" y="710880"/>
                  </a:lnTo>
                  <a:lnTo>
                    <a:pt x="710881" y="741683"/>
                  </a:lnTo>
                  <a:lnTo>
                    <a:pt x="677074" y="769220"/>
                  </a:lnTo>
                  <a:lnTo>
                    <a:pt x="640522" y="793234"/>
                  </a:lnTo>
                  <a:lnTo>
                    <a:pt x="601485" y="813463"/>
                  </a:lnTo>
                  <a:lnTo>
                    <a:pt x="560222" y="829650"/>
                  </a:lnTo>
                  <a:lnTo>
                    <a:pt x="516993" y="841533"/>
                  </a:lnTo>
                  <a:lnTo>
                    <a:pt x="472057" y="848853"/>
                  </a:lnTo>
                  <a:lnTo>
                    <a:pt x="425675" y="851351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90488" y="4508829"/>
            <a:ext cx="182245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82" b="1" spc="11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31771" y="2185148"/>
            <a:ext cx="3042416" cy="1602944"/>
            <a:chOff x="2435558" y="2919929"/>
            <a:chExt cx="6689090" cy="3524250"/>
          </a:xfrm>
        </p:grpSpPr>
        <p:sp>
          <p:nvSpPr>
            <p:cNvPr id="14" name="object 14"/>
            <p:cNvSpPr/>
            <p:nvPr/>
          </p:nvSpPr>
          <p:spPr>
            <a:xfrm>
              <a:off x="2461910" y="2946282"/>
              <a:ext cx="6377305" cy="3047365"/>
            </a:xfrm>
            <a:custGeom>
              <a:avLst/>
              <a:gdLst/>
              <a:ahLst/>
              <a:cxnLst/>
              <a:rect l="l" t="t" r="r" b="b"/>
              <a:pathLst>
                <a:path w="6377305" h="3047365">
                  <a:moveTo>
                    <a:pt x="0" y="3046995"/>
                  </a:moveTo>
                  <a:lnTo>
                    <a:pt x="761748" y="0"/>
                  </a:lnTo>
                  <a:lnTo>
                    <a:pt x="6376764" y="0"/>
                  </a:lnTo>
                  <a:lnTo>
                    <a:pt x="5615016" y="3046995"/>
                  </a:lnTo>
                  <a:lnTo>
                    <a:pt x="0" y="3046995"/>
                  </a:lnTo>
                  <a:close/>
                </a:path>
              </a:pathLst>
            </a:custGeom>
            <a:ln w="52354">
              <a:solidFill>
                <a:srgbClr val="F6981C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5" name="object 15"/>
            <p:cNvSpPr/>
            <p:nvPr/>
          </p:nvSpPr>
          <p:spPr>
            <a:xfrm>
              <a:off x="2686312" y="3982968"/>
              <a:ext cx="6432550" cy="2456180"/>
            </a:xfrm>
            <a:custGeom>
              <a:avLst/>
              <a:gdLst/>
              <a:ahLst/>
              <a:cxnLst/>
              <a:rect l="l" t="t" r="r" b="b"/>
              <a:pathLst>
                <a:path w="6432550" h="2456179">
                  <a:moveTo>
                    <a:pt x="5839030" y="2455798"/>
                  </a:moveTo>
                  <a:lnTo>
                    <a:pt x="0" y="2455798"/>
                  </a:lnTo>
                  <a:lnTo>
                    <a:pt x="72105" y="2183619"/>
                  </a:lnTo>
                  <a:lnTo>
                    <a:pt x="5610661" y="2199087"/>
                  </a:lnTo>
                  <a:lnTo>
                    <a:pt x="5623699" y="2149436"/>
                  </a:lnTo>
                  <a:lnTo>
                    <a:pt x="5636525" y="2099739"/>
                  </a:lnTo>
                  <a:lnTo>
                    <a:pt x="5649150" y="2049998"/>
                  </a:lnTo>
                  <a:lnTo>
                    <a:pt x="5661584" y="2000216"/>
                  </a:lnTo>
                  <a:lnTo>
                    <a:pt x="5673836" y="1950395"/>
                  </a:lnTo>
                  <a:lnTo>
                    <a:pt x="5685918" y="1900536"/>
                  </a:lnTo>
                  <a:lnTo>
                    <a:pt x="5697837" y="1850643"/>
                  </a:lnTo>
                  <a:lnTo>
                    <a:pt x="5709606" y="1800717"/>
                  </a:lnTo>
                  <a:lnTo>
                    <a:pt x="5721234" y="1750761"/>
                  </a:lnTo>
                  <a:lnTo>
                    <a:pt x="5732731" y="1700776"/>
                  </a:lnTo>
                  <a:lnTo>
                    <a:pt x="5744107" y="1650765"/>
                  </a:lnTo>
                  <a:lnTo>
                    <a:pt x="5755372" y="1600731"/>
                  </a:lnTo>
                  <a:lnTo>
                    <a:pt x="5766536" y="1550674"/>
                  </a:lnTo>
                  <a:lnTo>
                    <a:pt x="5777610" y="1500598"/>
                  </a:lnTo>
                  <a:lnTo>
                    <a:pt x="5788603" y="1450504"/>
                  </a:lnTo>
                  <a:lnTo>
                    <a:pt x="5799525" y="1400395"/>
                  </a:lnTo>
                  <a:lnTo>
                    <a:pt x="5810387" y="1350273"/>
                  </a:lnTo>
                  <a:lnTo>
                    <a:pt x="5821199" y="1300140"/>
                  </a:lnTo>
                  <a:lnTo>
                    <a:pt x="5831971" y="1249999"/>
                  </a:lnTo>
                  <a:lnTo>
                    <a:pt x="5842712" y="1199851"/>
                  </a:lnTo>
                  <a:lnTo>
                    <a:pt x="5853433" y="1149698"/>
                  </a:lnTo>
                  <a:lnTo>
                    <a:pt x="5874855" y="1049389"/>
                  </a:lnTo>
                  <a:lnTo>
                    <a:pt x="5885576" y="999236"/>
                  </a:lnTo>
                  <a:lnTo>
                    <a:pt x="5896317" y="949088"/>
                  </a:lnTo>
                  <a:lnTo>
                    <a:pt x="5907089" y="898947"/>
                  </a:lnTo>
                  <a:lnTo>
                    <a:pt x="5917900" y="848814"/>
                  </a:lnTo>
                  <a:lnTo>
                    <a:pt x="5928762" y="798692"/>
                  </a:lnTo>
                  <a:lnTo>
                    <a:pt x="5939685" y="748583"/>
                  </a:lnTo>
                  <a:lnTo>
                    <a:pt x="5950678" y="698489"/>
                  </a:lnTo>
                  <a:lnTo>
                    <a:pt x="5961752" y="648413"/>
                  </a:lnTo>
                  <a:lnTo>
                    <a:pt x="5972916" y="598356"/>
                  </a:lnTo>
                  <a:lnTo>
                    <a:pt x="5984181" y="548322"/>
                  </a:lnTo>
                  <a:lnTo>
                    <a:pt x="5995557" y="498311"/>
                  </a:lnTo>
                  <a:lnTo>
                    <a:pt x="6007053" y="448326"/>
                  </a:lnTo>
                  <a:lnTo>
                    <a:pt x="6018681" y="398370"/>
                  </a:lnTo>
                  <a:lnTo>
                    <a:pt x="6030450" y="348444"/>
                  </a:lnTo>
                  <a:lnTo>
                    <a:pt x="6042370" y="298550"/>
                  </a:lnTo>
                  <a:lnTo>
                    <a:pt x="6054451" y="248692"/>
                  </a:lnTo>
                  <a:lnTo>
                    <a:pt x="6066703" y="198871"/>
                  </a:lnTo>
                  <a:lnTo>
                    <a:pt x="6079137" y="149089"/>
                  </a:lnTo>
                  <a:lnTo>
                    <a:pt x="6091762" y="99348"/>
                  </a:lnTo>
                  <a:lnTo>
                    <a:pt x="6104588" y="49651"/>
                  </a:lnTo>
                  <a:lnTo>
                    <a:pt x="6117626" y="0"/>
                  </a:lnTo>
                  <a:lnTo>
                    <a:pt x="6432400" y="0"/>
                  </a:lnTo>
                  <a:lnTo>
                    <a:pt x="5839030" y="2455798"/>
                  </a:lnTo>
                  <a:close/>
                </a:path>
              </a:pathLst>
            </a:custGeom>
            <a:solidFill>
              <a:srgbClr val="F6981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86312" y="3982968"/>
              <a:ext cx="6432550" cy="2456180"/>
            </a:xfrm>
            <a:custGeom>
              <a:avLst/>
              <a:gdLst/>
              <a:ahLst/>
              <a:cxnLst/>
              <a:rect l="l" t="t" r="r" b="b"/>
              <a:pathLst>
                <a:path w="6432550" h="2456179">
                  <a:moveTo>
                    <a:pt x="6117626" y="0"/>
                  </a:moveTo>
                  <a:lnTo>
                    <a:pt x="6432400" y="0"/>
                  </a:lnTo>
                  <a:lnTo>
                    <a:pt x="5839030" y="2455798"/>
                  </a:lnTo>
                  <a:lnTo>
                    <a:pt x="0" y="2455798"/>
                  </a:lnTo>
                  <a:lnTo>
                    <a:pt x="72105" y="2183619"/>
                  </a:lnTo>
                  <a:lnTo>
                    <a:pt x="5610661" y="2199087"/>
                  </a:lnTo>
                  <a:lnTo>
                    <a:pt x="5623699" y="2149436"/>
                  </a:lnTo>
                  <a:lnTo>
                    <a:pt x="5636525" y="2099739"/>
                  </a:lnTo>
                  <a:lnTo>
                    <a:pt x="5649150" y="2049998"/>
                  </a:lnTo>
                  <a:lnTo>
                    <a:pt x="5661584" y="2000216"/>
                  </a:lnTo>
                  <a:lnTo>
                    <a:pt x="5673836" y="1950395"/>
                  </a:lnTo>
                  <a:lnTo>
                    <a:pt x="5685918" y="1900536"/>
                  </a:lnTo>
                  <a:lnTo>
                    <a:pt x="5697837" y="1850643"/>
                  </a:lnTo>
                  <a:lnTo>
                    <a:pt x="5709606" y="1800717"/>
                  </a:lnTo>
                  <a:lnTo>
                    <a:pt x="5721234" y="1750761"/>
                  </a:lnTo>
                  <a:lnTo>
                    <a:pt x="5732731" y="1700776"/>
                  </a:lnTo>
                  <a:lnTo>
                    <a:pt x="5744107" y="1650765"/>
                  </a:lnTo>
                  <a:lnTo>
                    <a:pt x="5755372" y="1600731"/>
                  </a:lnTo>
                  <a:lnTo>
                    <a:pt x="5766536" y="1550674"/>
                  </a:lnTo>
                  <a:lnTo>
                    <a:pt x="5777610" y="1500598"/>
                  </a:lnTo>
                  <a:lnTo>
                    <a:pt x="5788603" y="1450504"/>
                  </a:lnTo>
                  <a:lnTo>
                    <a:pt x="5799525" y="1400395"/>
                  </a:lnTo>
                  <a:lnTo>
                    <a:pt x="5810387" y="1350273"/>
                  </a:lnTo>
                  <a:lnTo>
                    <a:pt x="5821199" y="1300140"/>
                  </a:lnTo>
                  <a:lnTo>
                    <a:pt x="5831971" y="1249999"/>
                  </a:lnTo>
                  <a:lnTo>
                    <a:pt x="5842712" y="1199851"/>
                  </a:lnTo>
                  <a:lnTo>
                    <a:pt x="5853433" y="1149698"/>
                  </a:lnTo>
                  <a:lnTo>
                    <a:pt x="5864144" y="1099544"/>
                  </a:lnTo>
                  <a:lnTo>
                    <a:pt x="5874855" y="1049389"/>
                  </a:lnTo>
                  <a:lnTo>
                    <a:pt x="5885576" y="999236"/>
                  </a:lnTo>
                  <a:lnTo>
                    <a:pt x="5896317" y="949088"/>
                  </a:lnTo>
                  <a:lnTo>
                    <a:pt x="5907089" y="898947"/>
                  </a:lnTo>
                  <a:lnTo>
                    <a:pt x="5917900" y="848814"/>
                  </a:lnTo>
                  <a:lnTo>
                    <a:pt x="5928762" y="798692"/>
                  </a:lnTo>
                  <a:lnTo>
                    <a:pt x="5939685" y="748583"/>
                  </a:lnTo>
                  <a:lnTo>
                    <a:pt x="5950678" y="698489"/>
                  </a:lnTo>
                  <a:lnTo>
                    <a:pt x="5961752" y="648413"/>
                  </a:lnTo>
                  <a:lnTo>
                    <a:pt x="5972916" y="598356"/>
                  </a:lnTo>
                  <a:lnTo>
                    <a:pt x="5984181" y="548322"/>
                  </a:lnTo>
                  <a:lnTo>
                    <a:pt x="5995557" y="498311"/>
                  </a:lnTo>
                  <a:lnTo>
                    <a:pt x="6007053" y="448326"/>
                  </a:lnTo>
                  <a:lnTo>
                    <a:pt x="6018681" y="398370"/>
                  </a:lnTo>
                  <a:lnTo>
                    <a:pt x="6030450" y="348444"/>
                  </a:lnTo>
                  <a:lnTo>
                    <a:pt x="6042370" y="298550"/>
                  </a:lnTo>
                  <a:lnTo>
                    <a:pt x="6054451" y="248692"/>
                  </a:lnTo>
                  <a:lnTo>
                    <a:pt x="6066703" y="198871"/>
                  </a:lnTo>
                  <a:lnTo>
                    <a:pt x="6079137" y="149089"/>
                  </a:lnTo>
                  <a:lnTo>
                    <a:pt x="6091762" y="99348"/>
                  </a:lnTo>
                  <a:lnTo>
                    <a:pt x="6104588" y="49651"/>
                  </a:lnTo>
                  <a:lnTo>
                    <a:pt x="6117626" y="0"/>
                  </a:lnTo>
                  <a:close/>
                </a:path>
              </a:pathLst>
            </a:custGeom>
            <a:ln w="10470">
              <a:solidFill>
                <a:srgbClr val="F6981C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76848" y="2264359"/>
            <a:ext cx="1828800" cy="1294542"/>
          </a:xfrm>
          <a:prstGeom prst="rect">
            <a:avLst/>
          </a:prstGeom>
        </p:spPr>
        <p:txBody>
          <a:bodyPr vert="horz" wrap="square" lIns="0" tIns="4910" rIns="0" bIns="0" rtlCol="0">
            <a:spAutoFit/>
          </a:bodyPr>
          <a:lstStyle/>
          <a:p>
            <a:pPr marL="5776" marR="2310">
              <a:lnSpc>
                <a:spcPct val="100800"/>
              </a:lnSpc>
              <a:spcBef>
                <a:spcPts val="39"/>
              </a:spcBef>
            </a:pPr>
            <a:r>
              <a:rPr sz="1046" spc="27" dirty="0">
                <a:latin typeface="Microsoft Sans Serif"/>
                <a:cs typeface="Microsoft Sans Serif"/>
              </a:rPr>
              <a:t>Retrieve </a:t>
            </a:r>
            <a:r>
              <a:rPr sz="1046" spc="116" dirty="0">
                <a:latin typeface="Microsoft Sans Serif"/>
                <a:cs typeface="Microsoft Sans Serif"/>
              </a:rPr>
              <a:t>data </a:t>
            </a:r>
            <a:r>
              <a:rPr sz="1046" spc="34" dirty="0">
                <a:latin typeface="Microsoft Sans Serif"/>
                <a:cs typeface="Microsoft Sans Serif"/>
              </a:rPr>
              <a:t>for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48" dirty="0">
                <a:latin typeface="Microsoft Sans Serif"/>
                <a:cs typeface="Microsoft Sans Serif"/>
              </a:rPr>
              <a:t>specific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term </a:t>
            </a:r>
            <a:r>
              <a:rPr sz="1046" spc="77" dirty="0">
                <a:latin typeface="Microsoft Sans Serif"/>
                <a:cs typeface="Microsoft Sans Serif"/>
              </a:rPr>
              <a:t>that </a:t>
            </a:r>
            <a:r>
              <a:rPr sz="1046" spc="64" dirty="0">
                <a:latin typeface="Microsoft Sans Serif"/>
                <a:cs typeface="Microsoft Sans Serif"/>
              </a:rPr>
              <a:t>you </a:t>
            </a:r>
            <a:r>
              <a:rPr sz="1046" spc="68" dirty="0">
                <a:latin typeface="Microsoft Sans Serif"/>
                <a:cs typeface="Microsoft Sans Serif"/>
              </a:rPr>
              <a:t>know </a:t>
            </a:r>
            <a:r>
              <a:rPr sz="1046" spc="-23" dirty="0">
                <a:latin typeface="Microsoft Sans Serif"/>
                <a:cs typeface="Microsoft Sans Serif"/>
              </a:rPr>
              <a:t>exists </a:t>
            </a:r>
            <a:r>
              <a:rPr sz="1046" spc="-20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within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34" dirty="0">
                <a:latin typeface="Microsoft Sans Serif"/>
                <a:cs typeface="Microsoft Sans Serif"/>
              </a:rPr>
              <a:t>field. </a:t>
            </a:r>
            <a:r>
              <a:rPr sz="1046" spc="45" dirty="0">
                <a:latin typeface="Microsoft Sans Serif"/>
                <a:cs typeface="Microsoft Sans Serif"/>
              </a:rPr>
              <a:t>Because </a:t>
            </a:r>
            <a:r>
              <a:rPr sz="1046" spc="-91" dirty="0">
                <a:latin typeface="Microsoft Sans Serif"/>
                <a:cs typeface="Microsoft Sans Serif"/>
              </a:rPr>
              <a:t>SOSL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 </a:t>
            </a:r>
            <a:r>
              <a:rPr sz="1046" spc="39" dirty="0">
                <a:latin typeface="Microsoft Sans Serif"/>
                <a:cs typeface="Microsoft Sans Serif"/>
              </a:rPr>
              <a:t>tokenize </a:t>
            </a:r>
            <a:r>
              <a:rPr sz="1046" spc="45" dirty="0">
                <a:latin typeface="Microsoft Sans Serif"/>
                <a:cs typeface="Microsoft Sans Serif"/>
              </a:rPr>
              <a:t>multiple </a:t>
            </a:r>
            <a:r>
              <a:rPr sz="1046" spc="23" dirty="0">
                <a:latin typeface="Microsoft Sans Serif"/>
                <a:cs typeface="Microsoft Sans Serif"/>
              </a:rPr>
              <a:t>terms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within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41" dirty="0">
                <a:latin typeface="Microsoft Sans Serif"/>
                <a:cs typeface="Microsoft Sans Serif"/>
              </a:rPr>
              <a:t>field </a:t>
            </a:r>
            <a:r>
              <a:rPr sz="1046" spc="107" dirty="0">
                <a:latin typeface="Microsoft Sans Serif"/>
                <a:cs typeface="Microsoft Sans Serif"/>
              </a:rPr>
              <a:t>and </a:t>
            </a:r>
            <a:r>
              <a:rPr sz="1046" spc="52" dirty="0">
                <a:latin typeface="Microsoft Sans Serif"/>
                <a:cs typeface="Microsoft Sans Serif"/>
              </a:rPr>
              <a:t>build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 index </a:t>
            </a:r>
            <a:r>
              <a:rPr sz="1046" spc="55" dirty="0">
                <a:latin typeface="Microsoft Sans Serif"/>
                <a:cs typeface="Microsoft Sans Serif"/>
              </a:rPr>
              <a:t>from </a:t>
            </a:r>
            <a:r>
              <a:rPr sz="1046" spc="-7" dirty="0">
                <a:latin typeface="Microsoft Sans Serif"/>
                <a:cs typeface="Microsoft Sans Serif"/>
              </a:rPr>
              <a:t>this, </a:t>
            </a:r>
            <a:r>
              <a:rPr sz="1046" spc="-91" dirty="0">
                <a:latin typeface="Microsoft Sans Serif"/>
                <a:cs typeface="Microsoft Sans Serif"/>
              </a:rPr>
              <a:t>SOSL </a:t>
            </a:r>
            <a:r>
              <a:rPr sz="1046" spc="-89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searches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are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30" dirty="0">
                <a:latin typeface="Microsoft Sans Serif"/>
                <a:cs typeface="Microsoft Sans Serif"/>
              </a:rPr>
              <a:t>faster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return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more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relevant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-11" dirty="0">
                <a:latin typeface="Microsoft Sans Serif"/>
                <a:cs typeface="Microsoft Sans Serif"/>
              </a:rPr>
              <a:t>results.</a:t>
            </a:r>
            <a:endParaRPr sz="1046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507245" y="2564063"/>
            <a:ext cx="530560" cy="530560"/>
            <a:chOff x="2161772" y="3753015"/>
            <a:chExt cx="1166495" cy="1166495"/>
          </a:xfrm>
        </p:grpSpPr>
        <p:sp>
          <p:nvSpPr>
            <p:cNvPr id="19" name="object 19"/>
            <p:cNvSpPr/>
            <p:nvPr/>
          </p:nvSpPr>
          <p:spPr>
            <a:xfrm>
              <a:off x="2187949" y="3779192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557033" y="1114066"/>
                  </a:moveTo>
                  <a:lnTo>
                    <a:pt x="508970" y="1112021"/>
                  </a:lnTo>
                  <a:lnTo>
                    <a:pt x="462042" y="1105999"/>
                  </a:lnTo>
                  <a:lnTo>
                    <a:pt x="416417" y="1096166"/>
                  </a:lnTo>
                  <a:lnTo>
                    <a:pt x="372262" y="1082689"/>
                  </a:lnTo>
                  <a:lnTo>
                    <a:pt x="329743" y="1065736"/>
                  </a:lnTo>
                  <a:lnTo>
                    <a:pt x="289029" y="1045475"/>
                  </a:lnTo>
                  <a:lnTo>
                    <a:pt x="250286" y="1022071"/>
                  </a:lnTo>
                  <a:lnTo>
                    <a:pt x="213682" y="995693"/>
                  </a:lnTo>
                  <a:lnTo>
                    <a:pt x="179383" y="966508"/>
                  </a:lnTo>
                  <a:lnTo>
                    <a:pt x="147557" y="934682"/>
                  </a:lnTo>
                  <a:lnTo>
                    <a:pt x="118372" y="900383"/>
                  </a:lnTo>
                  <a:lnTo>
                    <a:pt x="91994" y="863779"/>
                  </a:lnTo>
                  <a:lnTo>
                    <a:pt x="68591" y="825036"/>
                  </a:lnTo>
                  <a:lnTo>
                    <a:pt x="48329" y="784322"/>
                  </a:lnTo>
                  <a:lnTo>
                    <a:pt x="31376" y="741804"/>
                  </a:lnTo>
                  <a:lnTo>
                    <a:pt x="17900" y="697648"/>
                  </a:lnTo>
                  <a:lnTo>
                    <a:pt x="8067" y="652023"/>
                  </a:lnTo>
                  <a:lnTo>
                    <a:pt x="2044" y="605095"/>
                  </a:lnTo>
                  <a:lnTo>
                    <a:pt x="0" y="557033"/>
                  </a:lnTo>
                  <a:lnTo>
                    <a:pt x="2044" y="508970"/>
                  </a:lnTo>
                  <a:lnTo>
                    <a:pt x="8067" y="462042"/>
                  </a:lnTo>
                  <a:lnTo>
                    <a:pt x="17900" y="416417"/>
                  </a:lnTo>
                  <a:lnTo>
                    <a:pt x="31376" y="372261"/>
                  </a:lnTo>
                  <a:lnTo>
                    <a:pt x="48329" y="329743"/>
                  </a:lnTo>
                  <a:lnTo>
                    <a:pt x="68591" y="289029"/>
                  </a:lnTo>
                  <a:lnTo>
                    <a:pt x="91994" y="250286"/>
                  </a:lnTo>
                  <a:lnTo>
                    <a:pt x="118372" y="213682"/>
                  </a:lnTo>
                  <a:lnTo>
                    <a:pt x="147557" y="179383"/>
                  </a:lnTo>
                  <a:lnTo>
                    <a:pt x="179383" y="147557"/>
                  </a:lnTo>
                  <a:lnTo>
                    <a:pt x="213682" y="118372"/>
                  </a:lnTo>
                  <a:lnTo>
                    <a:pt x="250286" y="91994"/>
                  </a:lnTo>
                  <a:lnTo>
                    <a:pt x="289029" y="68590"/>
                  </a:lnTo>
                  <a:lnTo>
                    <a:pt x="329743" y="48329"/>
                  </a:lnTo>
                  <a:lnTo>
                    <a:pt x="372262" y="31376"/>
                  </a:lnTo>
                  <a:lnTo>
                    <a:pt x="416417" y="17900"/>
                  </a:lnTo>
                  <a:lnTo>
                    <a:pt x="462042" y="8067"/>
                  </a:lnTo>
                  <a:lnTo>
                    <a:pt x="508970" y="2044"/>
                  </a:lnTo>
                  <a:lnTo>
                    <a:pt x="557033" y="0"/>
                  </a:lnTo>
                  <a:lnTo>
                    <a:pt x="606011" y="2155"/>
                  </a:lnTo>
                  <a:lnTo>
                    <a:pt x="654284" y="8552"/>
                  </a:lnTo>
                  <a:lnTo>
                    <a:pt x="701596" y="19084"/>
                  </a:lnTo>
                  <a:lnTo>
                    <a:pt x="747690" y="33644"/>
                  </a:lnTo>
                  <a:lnTo>
                    <a:pt x="792310" y="52126"/>
                  </a:lnTo>
                  <a:lnTo>
                    <a:pt x="835198" y="74424"/>
                  </a:lnTo>
                  <a:lnTo>
                    <a:pt x="876100" y="100431"/>
                  </a:lnTo>
                  <a:lnTo>
                    <a:pt x="914757" y="130043"/>
                  </a:lnTo>
                  <a:lnTo>
                    <a:pt x="950914" y="163151"/>
                  </a:lnTo>
                  <a:lnTo>
                    <a:pt x="984023" y="199308"/>
                  </a:lnTo>
                  <a:lnTo>
                    <a:pt x="1013634" y="237965"/>
                  </a:lnTo>
                  <a:lnTo>
                    <a:pt x="1039641" y="278867"/>
                  </a:lnTo>
                  <a:lnTo>
                    <a:pt x="1061939" y="321756"/>
                  </a:lnTo>
                  <a:lnTo>
                    <a:pt x="1080421" y="366375"/>
                  </a:lnTo>
                  <a:lnTo>
                    <a:pt x="1094981" y="412470"/>
                  </a:lnTo>
                  <a:lnTo>
                    <a:pt x="1105513" y="459781"/>
                  </a:lnTo>
                  <a:lnTo>
                    <a:pt x="1111910" y="508055"/>
                  </a:lnTo>
                  <a:lnTo>
                    <a:pt x="1114066" y="557033"/>
                  </a:lnTo>
                  <a:lnTo>
                    <a:pt x="1112021" y="605095"/>
                  </a:lnTo>
                  <a:lnTo>
                    <a:pt x="1105998" y="652023"/>
                  </a:lnTo>
                  <a:lnTo>
                    <a:pt x="1096165" y="697648"/>
                  </a:lnTo>
                  <a:lnTo>
                    <a:pt x="1082689" y="741804"/>
                  </a:lnTo>
                  <a:lnTo>
                    <a:pt x="1065736" y="784322"/>
                  </a:lnTo>
                  <a:lnTo>
                    <a:pt x="1045475" y="825036"/>
                  </a:lnTo>
                  <a:lnTo>
                    <a:pt x="1022071" y="863779"/>
                  </a:lnTo>
                  <a:lnTo>
                    <a:pt x="995693" y="900383"/>
                  </a:lnTo>
                  <a:lnTo>
                    <a:pt x="966508" y="934682"/>
                  </a:lnTo>
                  <a:lnTo>
                    <a:pt x="934682" y="966508"/>
                  </a:lnTo>
                  <a:lnTo>
                    <a:pt x="900383" y="995693"/>
                  </a:lnTo>
                  <a:lnTo>
                    <a:pt x="863779" y="1022071"/>
                  </a:lnTo>
                  <a:lnTo>
                    <a:pt x="825036" y="1045475"/>
                  </a:lnTo>
                  <a:lnTo>
                    <a:pt x="784322" y="1065736"/>
                  </a:lnTo>
                  <a:lnTo>
                    <a:pt x="741804" y="1082689"/>
                  </a:lnTo>
                  <a:lnTo>
                    <a:pt x="697648" y="1096166"/>
                  </a:lnTo>
                  <a:lnTo>
                    <a:pt x="652023" y="1105999"/>
                  </a:lnTo>
                  <a:lnTo>
                    <a:pt x="605095" y="1112021"/>
                  </a:lnTo>
                  <a:lnTo>
                    <a:pt x="557033" y="1114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187949" y="3779192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0" y="557033"/>
                  </a:moveTo>
                  <a:lnTo>
                    <a:pt x="2044" y="508970"/>
                  </a:lnTo>
                  <a:lnTo>
                    <a:pt x="8067" y="462042"/>
                  </a:lnTo>
                  <a:lnTo>
                    <a:pt x="17900" y="416417"/>
                  </a:lnTo>
                  <a:lnTo>
                    <a:pt x="31376" y="372261"/>
                  </a:lnTo>
                  <a:lnTo>
                    <a:pt x="48329" y="329743"/>
                  </a:lnTo>
                  <a:lnTo>
                    <a:pt x="68591" y="289029"/>
                  </a:lnTo>
                  <a:lnTo>
                    <a:pt x="91994" y="250286"/>
                  </a:lnTo>
                  <a:lnTo>
                    <a:pt x="118372" y="213682"/>
                  </a:lnTo>
                  <a:lnTo>
                    <a:pt x="147557" y="179383"/>
                  </a:lnTo>
                  <a:lnTo>
                    <a:pt x="179383" y="147557"/>
                  </a:lnTo>
                  <a:lnTo>
                    <a:pt x="213682" y="118372"/>
                  </a:lnTo>
                  <a:lnTo>
                    <a:pt x="250286" y="91994"/>
                  </a:lnTo>
                  <a:lnTo>
                    <a:pt x="289029" y="68590"/>
                  </a:lnTo>
                  <a:lnTo>
                    <a:pt x="329743" y="48329"/>
                  </a:lnTo>
                  <a:lnTo>
                    <a:pt x="372262" y="31376"/>
                  </a:lnTo>
                  <a:lnTo>
                    <a:pt x="416417" y="17900"/>
                  </a:lnTo>
                  <a:lnTo>
                    <a:pt x="462042" y="8067"/>
                  </a:lnTo>
                  <a:lnTo>
                    <a:pt x="508970" y="2044"/>
                  </a:lnTo>
                  <a:lnTo>
                    <a:pt x="557033" y="0"/>
                  </a:lnTo>
                  <a:lnTo>
                    <a:pt x="606010" y="2155"/>
                  </a:lnTo>
                  <a:lnTo>
                    <a:pt x="654284" y="8552"/>
                  </a:lnTo>
                  <a:lnTo>
                    <a:pt x="701596" y="19084"/>
                  </a:lnTo>
                  <a:lnTo>
                    <a:pt x="747690" y="33644"/>
                  </a:lnTo>
                  <a:lnTo>
                    <a:pt x="792310" y="52126"/>
                  </a:lnTo>
                  <a:lnTo>
                    <a:pt x="835198" y="74424"/>
                  </a:lnTo>
                  <a:lnTo>
                    <a:pt x="876100" y="100431"/>
                  </a:lnTo>
                  <a:lnTo>
                    <a:pt x="914757" y="130043"/>
                  </a:lnTo>
                  <a:lnTo>
                    <a:pt x="950914" y="163151"/>
                  </a:lnTo>
                  <a:lnTo>
                    <a:pt x="984022" y="199308"/>
                  </a:lnTo>
                  <a:lnTo>
                    <a:pt x="1013634" y="237965"/>
                  </a:lnTo>
                  <a:lnTo>
                    <a:pt x="1039641" y="278867"/>
                  </a:lnTo>
                  <a:lnTo>
                    <a:pt x="1061939" y="321756"/>
                  </a:lnTo>
                  <a:lnTo>
                    <a:pt x="1080421" y="366375"/>
                  </a:lnTo>
                  <a:lnTo>
                    <a:pt x="1094981" y="412470"/>
                  </a:lnTo>
                  <a:lnTo>
                    <a:pt x="1105513" y="459781"/>
                  </a:lnTo>
                  <a:lnTo>
                    <a:pt x="1111910" y="508055"/>
                  </a:lnTo>
                  <a:lnTo>
                    <a:pt x="1114066" y="557033"/>
                  </a:lnTo>
                  <a:lnTo>
                    <a:pt x="1112021" y="605095"/>
                  </a:lnTo>
                  <a:lnTo>
                    <a:pt x="1105998" y="652023"/>
                  </a:lnTo>
                  <a:lnTo>
                    <a:pt x="1096165" y="697648"/>
                  </a:lnTo>
                  <a:lnTo>
                    <a:pt x="1082689" y="741803"/>
                  </a:lnTo>
                  <a:lnTo>
                    <a:pt x="1065736" y="784322"/>
                  </a:lnTo>
                  <a:lnTo>
                    <a:pt x="1045475" y="825036"/>
                  </a:lnTo>
                  <a:lnTo>
                    <a:pt x="1022071" y="863779"/>
                  </a:lnTo>
                  <a:lnTo>
                    <a:pt x="995693" y="900383"/>
                  </a:lnTo>
                  <a:lnTo>
                    <a:pt x="966508" y="934682"/>
                  </a:lnTo>
                  <a:lnTo>
                    <a:pt x="934682" y="966508"/>
                  </a:lnTo>
                  <a:lnTo>
                    <a:pt x="900383" y="995693"/>
                  </a:lnTo>
                  <a:lnTo>
                    <a:pt x="863779" y="1022071"/>
                  </a:lnTo>
                  <a:lnTo>
                    <a:pt x="825036" y="1045475"/>
                  </a:lnTo>
                  <a:lnTo>
                    <a:pt x="784322" y="1065736"/>
                  </a:lnTo>
                  <a:lnTo>
                    <a:pt x="741804" y="1082689"/>
                  </a:lnTo>
                  <a:lnTo>
                    <a:pt x="697648" y="1096166"/>
                  </a:lnTo>
                  <a:lnTo>
                    <a:pt x="652023" y="1105999"/>
                  </a:lnTo>
                  <a:lnTo>
                    <a:pt x="605095" y="1112021"/>
                  </a:lnTo>
                  <a:lnTo>
                    <a:pt x="557033" y="1114066"/>
                  </a:lnTo>
                  <a:lnTo>
                    <a:pt x="508970" y="1112021"/>
                  </a:lnTo>
                  <a:lnTo>
                    <a:pt x="462042" y="1105999"/>
                  </a:lnTo>
                  <a:lnTo>
                    <a:pt x="416417" y="1096166"/>
                  </a:lnTo>
                  <a:lnTo>
                    <a:pt x="372262" y="1082689"/>
                  </a:lnTo>
                  <a:lnTo>
                    <a:pt x="329743" y="1065736"/>
                  </a:lnTo>
                  <a:lnTo>
                    <a:pt x="289029" y="1045475"/>
                  </a:lnTo>
                  <a:lnTo>
                    <a:pt x="250286" y="1022071"/>
                  </a:lnTo>
                  <a:lnTo>
                    <a:pt x="213682" y="995693"/>
                  </a:lnTo>
                  <a:lnTo>
                    <a:pt x="179383" y="966508"/>
                  </a:lnTo>
                  <a:lnTo>
                    <a:pt x="147557" y="934682"/>
                  </a:lnTo>
                  <a:lnTo>
                    <a:pt x="118372" y="900383"/>
                  </a:lnTo>
                  <a:lnTo>
                    <a:pt x="91994" y="863779"/>
                  </a:lnTo>
                  <a:lnTo>
                    <a:pt x="68591" y="825036"/>
                  </a:lnTo>
                  <a:lnTo>
                    <a:pt x="48329" y="784322"/>
                  </a:lnTo>
                  <a:lnTo>
                    <a:pt x="31376" y="741803"/>
                  </a:lnTo>
                  <a:lnTo>
                    <a:pt x="17900" y="697648"/>
                  </a:lnTo>
                  <a:lnTo>
                    <a:pt x="8067" y="652023"/>
                  </a:lnTo>
                  <a:lnTo>
                    <a:pt x="2044" y="605095"/>
                  </a:lnTo>
                  <a:lnTo>
                    <a:pt x="0" y="557033"/>
                  </a:lnTo>
                  <a:close/>
                </a:path>
              </a:pathLst>
            </a:custGeom>
            <a:ln w="52354">
              <a:solidFill>
                <a:srgbClr val="F6981C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19266" y="3910506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5" h="851535">
                  <a:moveTo>
                    <a:pt x="425675" y="851351"/>
                  </a:moveTo>
                  <a:lnTo>
                    <a:pt x="379293" y="848853"/>
                  </a:lnTo>
                  <a:lnTo>
                    <a:pt x="334358" y="841532"/>
                  </a:lnTo>
                  <a:lnTo>
                    <a:pt x="291129" y="829649"/>
                  </a:lnTo>
                  <a:lnTo>
                    <a:pt x="249866" y="813463"/>
                  </a:lnTo>
                  <a:lnTo>
                    <a:pt x="210828" y="793233"/>
                  </a:lnTo>
                  <a:lnTo>
                    <a:pt x="174277" y="769220"/>
                  </a:lnTo>
                  <a:lnTo>
                    <a:pt x="140470" y="741682"/>
                  </a:lnTo>
                  <a:lnTo>
                    <a:pt x="109668" y="710880"/>
                  </a:lnTo>
                  <a:lnTo>
                    <a:pt x="82130" y="677074"/>
                  </a:lnTo>
                  <a:lnTo>
                    <a:pt x="58117" y="640522"/>
                  </a:lnTo>
                  <a:lnTo>
                    <a:pt x="37887" y="601485"/>
                  </a:lnTo>
                  <a:lnTo>
                    <a:pt x="21701" y="560222"/>
                  </a:lnTo>
                  <a:lnTo>
                    <a:pt x="9818" y="516993"/>
                  </a:lnTo>
                  <a:lnTo>
                    <a:pt x="2497" y="472057"/>
                  </a:lnTo>
                  <a:lnTo>
                    <a:pt x="0" y="425675"/>
                  </a:lnTo>
                  <a:lnTo>
                    <a:pt x="2497" y="379293"/>
                  </a:lnTo>
                  <a:lnTo>
                    <a:pt x="9818" y="334358"/>
                  </a:lnTo>
                  <a:lnTo>
                    <a:pt x="21701" y="291129"/>
                  </a:lnTo>
                  <a:lnTo>
                    <a:pt x="37887" y="249866"/>
                  </a:lnTo>
                  <a:lnTo>
                    <a:pt x="58117" y="210828"/>
                  </a:lnTo>
                  <a:lnTo>
                    <a:pt x="82130" y="174277"/>
                  </a:lnTo>
                  <a:lnTo>
                    <a:pt x="109668" y="140470"/>
                  </a:lnTo>
                  <a:lnTo>
                    <a:pt x="140470" y="109668"/>
                  </a:lnTo>
                  <a:lnTo>
                    <a:pt x="174277" y="82130"/>
                  </a:lnTo>
                  <a:lnTo>
                    <a:pt x="210828" y="58117"/>
                  </a:lnTo>
                  <a:lnTo>
                    <a:pt x="249866" y="37887"/>
                  </a:lnTo>
                  <a:lnTo>
                    <a:pt x="291129" y="21701"/>
                  </a:lnTo>
                  <a:lnTo>
                    <a:pt x="334358" y="9818"/>
                  </a:lnTo>
                  <a:lnTo>
                    <a:pt x="379293" y="2497"/>
                  </a:lnTo>
                  <a:lnTo>
                    <a:pt x="425675" y="0"/>
                  </a:lnTo>
                  <a:lnTo>
                    <a:pt x="473707" y="2717"/>
                  </a:lnTo>
                  <a:lnTo>
                    <a:pt x="520755" y="10753"/>
                  </a:lnTo>
                  <a:lnTo>
                    <a:pt x="566405" y="23935"/>
                  </a:lnTo>
                  <a:lnTo>
                    <a:pt x="610238" y="42091"/>
                  </a:lnTo>
                  <a:lnTo>
                    <a:pt x="651838" y="65049"/>
                  </a:lnTo>
                  <a:lnTo>
                    <a:pt x="690788" y="92635"/>
                  </a:lnTo>
                  <a:lnTo>
                    <a:pt x="726673" y="124677"/>
                  </a:lnTo>
                  <a:lnTo>
                    <a:pt x="758715" y="160562"/>
                  </a:lnTo>
                  <a:lnTo>
                    <a:pt x="786302" y="199512"/>
                  </a:lnTo>
                  <a:lnTo>
                    <a:pt x="809259" y="241113"/>
                  </a:lnTo>
                  <a:lnTo>
                    <a:pt x="827415" y="284946"/>
                  </a:lnTo>
                  <a:lnTo>
                    <a:pt x="840598" y="330595"/>
                  </a:lnTo>
                  <a:lnTo>
                    <a:pt x="848634" y="377644"/>
                  </a:lnTo>
                  <a:lnTo>
                    <a:pt x="851351" y="425675"/>
                  </a:lnTo>
                  <a:lnTo>
                    <a:pt x="848853" y="472057"/>
                  </a:lnTo>
                  <a:lnTo>
                    <a:pt x="841533" y="516993"/>
                  </a:lnTo>
                  <a:lnTo>
                    <a:pt x="829650" y="560222"/>
                  </a:lnTo>
                  <a:lnTo>
                    <a:pt x="813463" y="601485"/>
                  </a:lnTo>
                  <a:lnTo>
                    <a:pt x="793234" y="640522"/>
                  </a:lnTo>
                  <a:lnTo>
                    <a:pt x="769220" y="677074"/>
                  </a:lnTo>
                  <a:lnTo>
                    <a:pt x="741682" y="710880"/>
                  </a:lnTo>
                  <a:lnTo>
                    <a:pt x="710880" y="741682"/>
                  </a:lnTo>
                  <a:lnTo>
                    <a:pt x="677074" y="769220"/>
                  </a:lnTo>
                  <a:lnTo>
                    <a:pt x="640522" y="793233"/>
                  </a:lnTo>
                  <a:lnTo>
                    <a:pt x="601485" y="813463"/>
                  </a:lnTo>
                  <a:lnTo>
                    <a:pt x="560222" y="829649"/>
                  </a:lnTo>
                  <a:lnTo>
                    <a:pt x="516993" y="841532"/>
                  </a:lnTo>
                  <a:lnTo>
                    <a:pt x="472057" y="848853"/>
                  </a:lnTo>
                  <a:lnTo>
                    <a:pt x="425675" y="851351"/>
                  </a:lnTo>
                  <a:close/>
                </a:path>
              </a:pathLst>
            </a:custGeom>
            <a:solidFill>
              <a:srgbClr val="F6981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661265" y="2716059"/>
            <a:ext cx="182245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82" b="1" spc="11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58586" y="2185132"/>
            <a:ext cx="3042416" cy="1602944"/>
            <a:chOff x="11948540" y="2919894"/>
            <a:chExt cx="6689090" cy="3524250"/>
          </a:xfrm>
        </p:grpSpPr>
        <p:sp>
          <p:nvSpPr>
            <p:cNvPr id="24" name="object 24"/>
            <p:cNvSpPr/>
            <p:nvPr/>
          </p:nvSpPr>
          <p:spPr>
            <a:xfrm>
              <a:off x="11974892" y="2946246"/>
              <a:ext cx="6377305" cy="3047365"/>
            </a:xfrm>
            <a:custGeom>
              <a:avLst/>
              <a:gdLst/>
              <a:ahLst/>
              <a:cxnLst/>
              <a:rect l="l" t="t" r="r" b="b"/>
              <a:pathLst>
                <a:path w="6377305" h="3047365">
                  <a:moveTo>
                    <a:pt x="0" y="3046995"/>
                  </a:moveTo>
                  <a:lnTo>
                    <a:pt x="761749" y="0"/>
                  </a:lnTo>
                  <a:lnTo>
                    <a:pt x="6376765" y="0"/>
                  </a:lnTo>
                  <a:lnTo>
                    <a:pt x="5615015" y="3046995"/>
                  </a:lnTo>
                  <a:lnTo>
                    <a:pt x="0" y="3046995"/>
                  </a:lnTo>
                  <a:close/>
                </a:path>
              </a:pathLst>
            </a:custGeom>
            <a:ln w="52354">
              <a:solidFill>
                <a:srgbClr val="954F72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99294" y="3982933"/>
              <a:ext cx="6432550" cy="2456180"/>
            </a:xfrm>
            <a:custGeom>
              <a:avLst/>
              <a:gdLst/>
              <a:ahLst/>
              <a:cxnLst/>
              <a:rect l="l" t="t" r="r" b="b"/>
              <a:pathLst>
                <a:path w="6432550" h="2456179">
                  <a:moveTo>
                    <a:pt x="5839031" y="2455799"/>
                  </a:moveTo>
                  <a:lnTo>
                    <a:pt x="0" y="2455799"/>
                  </a:lnTo>
                  <a:lnTo>
                    <a:pt x="72105" y="2183619"/>
                  </a:lnTo>
                  <a:lnTo>
                    <a:pt x="5610662" y="2199088"/>
                  </a:lnTo>
                  <a:lnTo>
                    <a:pt x="5623700" y="2149436"/>
                  </a:lnTo>
                  <a:lnTo>
                    <a:pt x="5636526" y="2099739"/>
                  </a:lnTo>
                  <a:lnTo>
                    <a:pt x="5649151" y="2049998"/>
                  </a:lnTo>
                  <a:lnTo>
                    <a:pt x="5661585" y="2000216"/>
                  </a:lnTo>
                  <a:lnTo>
                    <a:pt x="5673837" y="1950395"/>
                  </a:lnTo>
                  <a:lnTo>
                    <a:pt x="5685918" y="1900537"/>
                  </a:lnTo>
                  <a:lnTo>
                    <a:pt x="5697838" y="1850643"/>
                  </a:lnTo>
                  <a:lnTo>
                    <a:pt x="5709607" y="1800718"/>
                  </a:lnTo>
                  <a:lnTo>
                    <a:pt x="5721234" y="1750761"/>
                  </a:lnTo>
                  <a:lnTo>
                    <a:pt x="5732731" y="1700776"/>
                  </a:lnTo>
                  <a:lnTo>
                    <a:pt x="5744107" y="1650766"/>
                  </a:lnTo>
                  <a:lnTo>
                    <a:pt x="5755372" y="1600731"/>
                  </a:lnTo>
                  <a:lnTo>
                    <a:pt x="5766536" y="1550674"/>
                  </a:lnTo>
                  <a:lnTo>
                    <a:pt x="5777610" y="1500598"/>
                  </a:lnTo>
                  <a:lnTo>
                    <a:pt x="5788603" y="1450504"/>
                  </a:lnTo>
                  <a:lnTo>
                    <a:pt x="5799526" y="1400395"/>
                  </a:lnTo>
                  <a:lnTo>
                    <a:pt x="5810388" y="1350273"/>
                  </a:lnTo>
                  <a:lnTo>
                    <a:pt x="5821199" y="1300140"/>
                  </a:lnTo>
                  <a:lnTo>
                    <a:pt x="5831971" y="1249999"/>
                  </a:lnTo>
                  <a:lnTo>
                    <a:pt x="5842712" y="1199851"/>
                  </a:lnTo>
                  <a:lnTo>
                    <a:pt x="5853433" y="1149698"/>
                  </a:lnTo>
                  <a:lnTo>
                    <a:pt x="5874855" y="1049389"/>
                  </a:lnTo>
                  <a:lnTo>
                    <a:pt x="5885576" y="999236"/>
                  </a:lnTo>
                  <a:lnTo>
                    <a:pt x="5896317" y="949088"/>
                  </a:lnTo>
                  <a:lnTo>
                    <a:pt x="5907089" y="898947"/>
                  </a:lnTo>
                  <a:lnTo>
                    <a:pt x="5917901" y="848814"/>
                  </a:lnTo>
                  <a:lnTo>
                    <a:pt x="5928763" y="798692"/>
                  </a:lnTo>
                  <a:lnTo>
                    <a:pt x="5939685" y="748583"/>
                  </a:lnTo>
                  <a:lnTo>
                    <a:pt x="5950678" y="698489"/>
                  </a:lnTo>
                  <a:lnTo>
                    <a:pt x="5961752" y="648413"/>
                  </a:lnTo>
                  <a:lnTo>
                    <a:pt x="5972916" y="598356"/>
                  </a:lnTo>
                  <a:lnTo>
                    <a:pt x="5984182" y="548322"/>
                  </a:lnTo>
                  <a:lnTo>
                    <a:pt x="5995557" y="498311"/>
                  </a:lnTo>
                  <a:lnTo>
                    <a:pt x="6007054" y="448326"/>
                  </a:lnTo>
                  <a:lnTo>
                    <a:pt x="6018682" y="398370"/>
                  </a:lnTo>
                  <a:lnTo>
                    <a:pt x="6030451" y="348444"/>
                  </a:lnTo>
                  <a:lnTo>
                    <a:pt x="6042371" y="298550"/>
                  </a:lnTo>
                  <a:lnTo>
                    <a:pt x="6054452" y="248692"/>
                  </a:lnTo>
                  <a:lnTo>
                    <a:pt x="6066704" y="198871"/>
                  </a:lnTo>
                  <a:lnTo>
                    <a:pt x="6079138" y="149089"/>
                  </a:lnTo>
                  <a:lnTo>
                    <a:pt x="6091763" y="99348"/>
                  </a:lnTo>
                  <a:lnTo>
                    <a:pt x="6104590" y="49651"/>
                  </a:lnTo>
                  <a:lnTo>
                    <a:pt x="6117628" y="0"/>
                  </a:lnTo>
                  <a:lnTo>
                    <a:pt x="6432401" y="0"/>
                  </a:lnTo>
                  <a:lnTo>
                    <a:pt x="5839031" y="2455799"/>
                  </a:lnTo>
                  <a:close/>
                </a:path>
              </a:pathLst>
            </a:custGeom>
            <a:solidFill>
              <a:srgbClr val="954F72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2199294" y="3982933"/>
              <a:ext cx="6432550" cy="2456180"/>
            </a:xfrm>
            <a:custGeom>
              <a:avLst/>
              <a:gdLst/>
              <a:ahLst/>
              <a:cxnLst/>
              <a:rect l="l" t="t" r="r" b="b"/>
              <a:pathLst>
                <a:path w="6432550" h="2456179">
                  <a:moveTo>
                    <a:pt x="6117628" y="0"/>
                  </a:moveTo>
                  <a:lnTo>
                    <a:pt x="6432401" y="0"/>
                  </a:lnTo>
                  <a:lnTo>
                    <a:pt x="5839031" y="2455799"/>
                  </a:lnTo>
                  <a:lnTo>
                    <a:pt x="0" y="2455799"/>
                  </a:lnTo>
                  <a:lnTo>
                    <a:pt x="72105" y="2183619"/>
                  </a:lnTo>
                  <a:lnTo>
                    <a:pt x="5610662" y="2199088"/>
                  </a:lnTo>
                  <a:lnTo>
                    <a:pt x="5623700" y="2149436"/>
                  </a:lnTo>
                  <a:lnTo>
                    <a:pt x="5636526" y="2099739"/>
                  </a:lnTo>
                  <a:lnTo>
                    <a:pt x="5649151" y="2049998"/>
                  </a:lnTo>
                  <a:lnTo>
                    <a:pt x="5661585" y="2000216"/>
                  </a:lnTo>
                  <a:lnTo>
                    <a:pt x="5673837" y="1950395"/>
                  </a:lnTo>
                  <a:lnTo>
                    <a:pt x="5685918" y="1900537"/>
                  </a:lnTo>
                  <a:lnTo>
                    <a:pt x="5697838" y="1850643"/>
                  </a:lnTo>
                  <a:lnTo>
                    <a:pt x="5709607" y="1800718"/>
                  </a:lnTo>
                  <a:lnTo>
                    <a:pt x="5721234" y="1750761"/>
                  </a:lnTo>
                  <a:lnTo>
                    <a:pt x="5732731" y="1700776"/>
                  </a:lnTo>
                  <a:lnTo>
                    <a:pt x="5744107" y="1650766"/>
                  </a:lnTo>
                  <a:lnTo>
                    <a:pt x="5755372" y="1600731"/>
                  </a:lnTo>
                  <a:lnTo>
                    <a:pt x="5766536" y="1550674"/>
                  </a:lnTo>
                  <a:lnTo>
                    <a:pt x="5777610" y="1500598"/>
                  </a:lnTo>
                  <a:lnTo>
                    <a:pt x="5788603" y="1450504"/>
                  </a:lnTo>
                  <a:lnTo>
                    <a:pt x="5799526" y="1400395"/>
                  </a:lnTo>
                  <a:lnTo>
                    <a:pt x="5810388" y="1350273"/>
                  </a:lnTo>
                  <a:lnTo>
                    <a:pt x="5821199" y="1300140"/>
                  </a:lnTo>
                  <a:lnTo>
                    <a:pt x="5831971" y="1249999"/>
                  </a:lnTo>
                  <a:lnTo>
                    <a:pt x="5842712" y="1199851"/>
                  </a:lnTo>
                  <a:lnTo>
                    <a:pt x="5853433" y="1149698"/>
                  </a:lnTo>
                  <a:lnTo>
                    <a:pt x="5864144" y="1099544"/>
                  </a:lnTo>
                  <a:lnTo>
                    <a:pt x="5874855" y="1049389"/>
                  </a:lnTo>
                  <a:lnTo>
                    <a:pt x="5885576" y="999236"/>
                  </a:lnTo>
                  <a:lnTo>
                    <a:pt x="5896317" y="949088"/>
                  </a:lnTo>
                  <a:lnTo>
                    <a:pt x="5907089" y="898947"/>
                  </a:lnTo>
                  <a:lnTo>
                    <a:pt x="5917901" y="848814"/>
                  </a:lnTo>
                  <a:lnTo>
                    <a:pt x="5928763" y="798692"/>
                  </a:lnTo>
                  <a:lnTo>
                    <a:pt x="5939685" y="748583"/>
                  </a:lnTo>
                  <a:lnTo>
                    <a:pt x="5950678" y="698489"/>
                  </a:lnTo>
                  <a:lnTo>
                    <a:pt x="5961752" y="648413"/>
                  </a:lnTo>
                  <a:lnTo>
                    <a:pt x="5972916" y="598356"/>
                  </a:lnTo>
                  <a:lnTo>
                    <a:pt x="5984182" y="548322"/>
                  </a:lnTo>
                  <a:lnTo>
                    <a:pt x="5995557" y="498311"/>
                  </a:lnTo>
                  <a:lnTo>
                    <a:pt x="6007054" y="448326"/>
                  </a:lnTo>
                  <a:lnTo>
                    <a:pt x="6018682" y="398370"/>
                  </a:lnTo>
                  <a:lnTo>
                    <a:pt x="6030451" y="348444"/>
                  </a:lnTo>
                  <a:lnTo>
                    <a:pt x="6042371" y="298550"/>
                  </a:lnTo>
                  <a:lnTo>
                    <a:pt x="6054452" y="248692"/>
                  </a:lnTo>
                  <a:lnTo>
                    <a:pt x="6066704" y="198871"/>
                  </a:lnTo>
                  <a:lnTo>
                    <a:pt x="6079138" y="149089"/>
                  </a:lnTo>
                  <a:lnTo>
                    <a:pt x="6091763" y="99348"/>
                  </a:lnTo>
                  <a:lnTo>
                    <a:pt x="6104590" y="49651"/>
                  </a:lnTo>
                  <a:lnTo>
                    <a:pt x="6117628" y="0"/>
                  </a:lnTo>
                  <a:close/>
                </a:path>
              </a:pathLst>
            </a:custGeom>
            <a:ln w="10470">
              <a:solidFill>
                <a:srgbClr val="954F72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503663" y="2481975"/>
            <a:ext cx="1920644" cy="644364"/>
          </a:xfrm>
          <a:prstGeom prst="rect">
            <a:avLst/>
          </a:prstGeom>
        </p:spPr>
        <p:txBody>
          <a:bodyPr vert="horz" wrap="square" lIns="0" tIns="4910" rIns="0" bIns="0" rtlCol="0">
            <a:spAutoFit/>
          </a:bodyPr>
          <a:lstStyle/>
          <a:p>
            <a:pPr marL="5776" marR="2310">
              <a:lnSpc>
                <a:spcPct val="100800"/>
              </a:lnSpc>
              <a:spcBef>
                <a:spcPts val="39"/>
              </a:spcBef>
            </a:pPr>
            <a:r>
              <a:rPr sz="1046" spc="27" dirty="0">
                <a:latin typeface="Microsoft Sans Serif"/>
                <a:cs typeface="Microsoft Sans Serif"/>
              </a:rPr>
              <a:t>Retrieve </a:t>
            </a:r>
            <a:r>
              <a:rPr sz="1046" spc="45" dirty="0">
                <a:latin typeface="Microsoft Sans Serif"/>
                <a:cs typeface="Microsoft Sans Serif"/>
              </a:rPr>
              <a:t>multiple </a:t>
            </a:r>
            <a:r>
              <a:rPr sz="1046" spc="57" dirty="0">
                <a:latin typeface="Microsoft Sans Serif"/>
                <a:cs typeface="Microsoft Sans Serif"/>
              </a:rPr>
              <a:t>objects </a:t>
            </a:r>
            <a:r>
              <a:rPr sz="1046" spc="107" dirty="0">
                <a:latin typeface="Microsoft Sans Serif"/>
                <a:cs typeface="Microsoft Sans Serif"/>
              </a:rPr>
              <a:t>and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fields </a:t>
            </a:r>
            <a:r>
              <a:rPr sz="1046" spc="43" dirty="0">
                <a:latin typeface="Microsoft Sans Serif"/>
                <a:cs typeface="Microsoft Sans Serif"/>
              </a:rPr>
              <a:t>efficiently </a:t>
            </a:r>
            <a:r>
              <a:rPr sz="1046" spc="66" dirty="0">
                <a:latin typeface="Microsoft Sans Serif"/>
                <a:cs typeface="Microsoft Sans Serif"/>
              </a:rPr>
              <a:t>where </a:t>
            </a:r>
            <a:r>
              <a:rPr sz="1046" spc="70" dirty="0">
                <a:latin typeface="Microsoft Sans Serif"/>
                <a:cs typeface="Microsoft Sans Serif"/>
              </a:rPr>
              <a:t>the </a:t>
            </a:r>
            <a:r>
              <a:rPr sz="1046" spc="73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objects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might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might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not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be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related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one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another.</a:t>
            </a:r>
            <a:endParaRPr sz="1046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34059" y="2564047"/>
            <a:ext cx="530560" cy="530560"/>
            <a:chOff x="11674755" y="3752979"/>
            <a:chExt cx="1166495" cy="1166495"/>
          </a:xfrm>
        </p:grpSpPr>
        <p:sp>
          <p:nvSpPr>
            <p:cNvPr id="29" name="object 29"/>
            <p:cNvSpPr/>
            <p:nvPr/>
          </p:nvSpPr>
          <p:spPr>
            <a:xfrm>
              <a:off x="11700933" y="3779157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557032" y="1114065"/>
                  </a:moveTo>
                  <a:lnTo>
                    <a:pt x="508969" y="1112021"/>
                  </a:lnTo>
                  <a:lnTo>
                    <a:pt x="462042" y="1105998"/>
                  </a:lnTo>
                  <a:lnTo>
                    <a:pt x="416417" y="1096165"/>
                  </a:lnTo>
                  <a:lnTo>
                    <a:pt x="372262" y="1082689"/>
                  </a:lnTo>
                  <a:lnTo>
                    <a:pt x="329743" y="1065736"/>
                  </a:lnTo>
                  <a:lnTo>
                    <a:pt x="289029" y="1045474"/>
                  </a:lnTo>
                  <a:lnTo>
                    <a:pt x="250286" y="1022071"/>
                  </a:lnTo>
                  <a:lnTo>
                    <a:pt x="213682" y="995693"/>
                  </a:lnTo>
                  <a:lnTo>
                    <a:pt x="179383" y="966507"/>
                  </a:lnTo>
                  <a:lnTo>
                    <a:pt x="147558" y="934682"/>
                  </a:lnTo>
                  <a:lnTo>
                    <a:pt x="118372" y="900383"/>
                  </a:lnTo>
                  <a:lnTo>
                    <a:pt x="91994" y="863779"/>
                  </a:lnTo>
                  <a:lnTo>
                    <a:pt x="68591" y="825036"/>
                  </a:lnTo>
                  <a:lnTo>
                    <a:pt x="48329" y="784322"/>
                  </a:lnTo>
                  <a:lnTo>
                    <a:pt x="31376" y="741803"/>
                  </a:lnTo>
                  <a:lnTo>
                    <a:pt x="17900" y="697648"/>
                  </a:lnTo>
                  <a:lnTo>
                    <a:pt x="8067" y="652023"/>
                  </a:lnTo>
                  <a:lnTo>
                    <a:pt x="2044" y="605095"/>
                  </a:lnTo>
                  <a:lnTo>
                    <a:pt x="0" y="557032"/>
                  </a:lnTo>
                  <a:lnTo>
                    <a:pt x="2044" y="508969"/>
                  </a:lnTo>
                  <a:lnTo>
                    <a:pt x="8067" y="462042"/>
                  </a:lnTo>
                  <a:lnTo>
                    <a:pt x="17900" y="416417"/>
                  </a:lnTo>
                  <a:lnTo>
                    <a:pt x="31376" y="372261"/>
                  </a:lnTo>
                  <a:lnTo>
                    <a:pt x="48329" y="329743"/>
                  </a:lnTo>
                  <a:lnTo>
                    <a:pt x="68591" y="289029"/>
                  </a:lnTo>
                  <a:lnTo>
                    <a:pt x="91994" y="250286"/>
                  </a:lnTo>
                  <a:lnTo>
                    <a:pt x="118372" y="213682"/>
                  </a:lnTo>
                  <a:lnTo>
                    <a:pt x="147558" y="179383"/>
                  </a:lnTo>
                  <a:lnTo>
                    <a:pt x="179383" y="147557"/>
                  </a:lnTo>
                  <a:lnTo>
                    <a:pt x="213682" y="118372"/>
                  </a:lnTo>
                  <a:lnTo>
                    <a:pt x="250286" y="91994"/>
                  </a:lnTo>
                  <a:lnTo>
                    <a:pt x="289029" y="68590"/>
                  </a:lnTo>
                  <a:lnTo>
                    <a:pt x="329743" y="48329"/>
                  </a:lnTo>
                  <a:lnTo>
                    <a:pt x="372262" y="31376"/>
                  </a:lnTo>
                  <a:lnTo>
                    <a:pt x="416417" y="17900"/>
                  </a:lnTo>
                  <a:lnTo>
                    <a:pt x="462042" y="8067"/>
                  </a:lnTo>
                  <a:lnTo>
                    <a:pt x="508969" y="2044"/>
                  </a:lnTo>
                  <a:lnTo>
                    <a:pt x="557032" y="0"/>
                  </a:lnTo>
                  <a:lnTo>
                    <a:pt x="606010" y="2155"/>
                  </a:lnTo>
                  <a:lnTo>
                    <a:pt x="654284" y="8552"/>
                  </a:lnTo>
                  <a:lnTo>
                    <a:pt x="701596" y="19084"/>
                  </a:lnTo>
                  <a:lnTo>
                    <a:pt x="747690" y="33644"/>
                  </a:lnTo>
                  <a:lnTo>
                    <a:pt x="792309" y="52126"/>
                  </a:lnTo>
                  <a:lnTo>
                    <a:pt x="835198" y="74424"/>
                  </a:lnTo>
                  <a:lnTo>
                    <a:pt x="876100" y="100431"/>
                  </a:lnTo>
                  <a:lnTo>
                    <a:pt x="914757" y="130042"/>
                  </a:lnTo>
                  <a:lnTo>
                    <a:pt x="950915" y="163151"/>
                  </a:lnTo>
                  <a:lnTo>
                    <a:pt x="984023" y="199308"/>
                  </a:lnTo>
                  <a:lnTo>
                    <a:pt x="1013634" y="237965"/>
                  </a:lnTo>
                  <a:lnTo>
                    <a:pt x="1039641" y="278867"/>
                  </a:lnTo>
                  <a:lnTo>
                    <a:pt x="1061939" y="321755"/>
                  </a:lnTo>
                  <a:lnTo>
                    <a:pt x="1080422" y="366375"/>
                  </a:lnTo>
                  <a:lnTo>
                    <a:pt x="1094981" y="412469"/>
                  </a:lnTo>
                  <a:lnTo>
                    <a:pt x="1105513" y="459781"/>
                  </a:lnTo>
                  <a:lnTo>
                    <a:pt x="1111910" y="508054"/>
                  </a:lnTo>
                  <a:lnTo>
                    <a:pt x="1114066" y="557032"/>
                  </a:lnTo>
                  <a:lnTo>
                    <a:pt x="1112021" y="605095"/>
                  </a:lnTo>
                  <a:lnTo>
                    <a:pt x="1105999" y="652023"/>
                  </a:lnTo>
                  <a:lnTo>
                    <a:pt x="1096166" y="697648"/>
                  </a:lnTo>
                  <a:lnTo>
                    <a:pt x="1082689" y="741803"/>
                  </a:lnTo>
                  <a:lnTo>
                    <a:pt x="1065737" y="784322"/>
                  </a:lnTo>
                  <a:lnTo>
                    <a:pt x="1045475" y="825036"/>
                  </a:lnTo>
                  <a:lnTo>
                    <a:pt x="1022071" y="863779"/>
                  </a:lnTo>
                  <a:lnTo>
                    <a:pt x="995693" y="900383"/>
                  </a:lnTo>
                  <a:lnTo>
                    <a:pt x="966508" y="934682"/>
                  </a:lnTo>
                  <a:lnTo>
                    <a:pt x="934682" y="966507"/>
                  </a:lnTo>
                  <a:lnTo>
                    <a:pt x="900384" y="995693"/>
                  </a:lnTo>
                  <a:lnTo>
                    <a:pt x="863779" y="1022071"/>
                  </a:lnTo>
                  <a:lnTo>
                    <a:pt x="825036" y="1045474"/>
                  </a:lnTo>
                  <a:lnTo>
                    <a:pt x="784322" y="1065736"/>
                  </a:lnTo>
                  <a:lnTo>
                    <a:pt x="741804" y="1082689"/>
                  </a:lnTo>
                  <a:lnTo>
                    <a:pt x="697648" y="1096165"/>
                  </a:lnTo>
                  <a:lnTo>
                    <a:pt x="652023" y="1105998"/>
                  </a:lnTo>
                  <a:lnTo>
                    <a:pt x="605095" y="1112021"/>
                  </a:lnTo>
                  <a:lnTo>
                    <a:pt x="557032" y="1114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1700932" y="3779157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0" y="557032"/>
                  </a:moveTo>
                  <a:lnTo>
                    <a:pt x="2044" y="508969"/>
                  </a:lnTo>
                  <a:lnTo>
                    <a:pt x="8067" y="462042"/>
                  </a:lnTo>
                  <a:lnTo>
                    <a:pt x="17900" y="416417"/>
                  </a:lnTo>
                  <a:lnTo>
                    <a:pt x="31376" y="372261"/>
                  </a:lnTo>
                  <a:lnTo>
                    <a:pt x="48329" y="329743"/>
                  </a:lnTo>
                  <a:lnTo>
                    <a:pt x="68591" y="289029"/>
                  </a:lnTo>
                  <a:lnTo>
                    <a:pt x="91994" y="250286"/>
                  </a:lnTo>
                  <a:lnTo>
                    <a:pt x="118372" y="213682"/>
                  </a:lnTo>
                  <a:lnTo>
                    <a:pt x="147558" y="179383"/>
                  </a:lnTo>
                  <a:lnTo>
                    <a:pt x="179383" y="147557"/>
                  </a:lnTo>
                  <a:lnTo>
                    <a:pt x="213682" y="118372"/>
                  </a:lnTo>
                  <a:lnTo>
                    <a:pt x="250286" y="91994"/>
                  </a:lnTo>
                  <a:lnTo>
                    <a:pt x="289029" y="68590"/>
                  </a:lnTo>
                  <a:lnTo>
                    <a:pt x="329743" y="48329"/>
                  </a:lnTo>
                  <a:lnTo>
                    <a:pt x="372261" y="31376"/>
                  </a:lnTo>
                  <a:lnTo>
                    <a:pt x="416417" y="17900"/>
                  </a:lnTo>
                  <a:lnTo>
                    <a:pt x="462042" y="8067"/>
                  </a:lnTo>
                  <a:lnTo>
                    <a:pt x="508969" y="2044"/>
                  </a:lnTo>
                  <a:lnTo>
                    <a:pt x="557032" y="0"/>
                  </a:lnTo>
                  <a:lnTo>
                    <a:pt x="606010" y="2155"/>
                  </a:lnTo>
                  <a:lnTo>
                    <a:pt x="654284" y="8552"/>
                  </a:lnTo>
                  <a:lnTo>
                    <a:pt x="701595" y="19084"/>
                  </a:lnTo>
                  <a:lnTo>
                    <a:pt x="747690" y="33644"/>
                  </a:lnTo>
                  <a:lnTo>
                    <a:pt x="792309" y="52126"/>
                  </a:lnTo>
                  <a:lnTo>
                    <a:pt x="835198" y="74424"/>
                  </a:lnTo>
                  <a:lnTo>
                    <a:pt x="876100" y="100431"/>
                  </a:lnTo>
                  <a:lnTo>
                    <a:pt x="914757" y="130042"/>
                  </a:lnTo>
                  <a:lnTo>
                    <a:pt x="950915" y="163151"/>
                  </a:lnTo>
                  <a:lnTo>
                    <a:pt x="984023" y="199308"/>
                  </a:lnTo>
                  <a:lnTo>
                    <a:pt x="1013634" y="237965"/>
                  </a:lnTo>
                  <a:lnTo>
                    <a:pt x="1039641" y="278866"/>
                  </a:lnTo>
                  <a:lnTo>
                    <a:pt x="1061939" y="321755"/>
                  </a:lnTo>
                  <a:lnTo>
                    <a:pt x="1080421" y="366375"/>
                  </a:lnTo>
                  <a:lnTo>
                    <a:pt x="1094981" y="412469"/>
                  </a:lnTo>
                  <a:lnTo>
                    <a:pt x="1105513" y="459781"/>
                  </a:lnTo>
                  <a:lnTo>
                    <a:pt x="1111910" y="508054"/>
                  </a:lnTo>
                  <a:lnTo>
                    <a:pt x="1114066" y="557032"/>
                  </a:lnTo>
                  <a:lnTo>
                    <a:pt x="1112021" y="605095"/>
                  </a:lnTo>
                  <a:lnTo>
                    <a:pt x="1105999" y="652023"/>
                  </a:lnTo>
                  <a:lnTo>
                    <a:pt x="1096166" y="697648"/>
                  </a:lnTo>
                  <a:lnTo>
                    <a:pt x="1082689" y="741803"/>
                  </a:lnTo>
                  <a:lnTo>
                    <a:pt x="1065736" y="784322"/>
                  </a:lnTo>
                  <a:lnTo>
                    <a:pt x="1045475" y="825036"/>
                  </a:lnTo>
                  <a:lnTo>
                    <a:pt x="1022071" y="863779"/>
                  </a:lnTo>
                  <a:lnTo>
                    <a:pt x="995693" y="900383"/>
                  </a:lnTo>
                  <a:lnTo>
                    <a:pt x="966508" y="934682"/>
                  </a:lnTo>
                  <a:lnTo>
                    <a:pt x="934682" y="966507"/>
                  </a:lnTo>
                  <a:lnTo>
                    <a:pt x="900384" y="995693"/>
                  </a:lnTo>
                  <a:lnTo>
                    <a:pt x="863779" y="1022071"/>
                  </a:lnTo>
                  <a:lnTo>
                    <a:pt x="825036" y="1045474"/>
                  </a:lnTo>
                  <a:lnTo>
                    <a:pt x="784322" y="1065736"/>
                  </a:lnTo>
                  <a:lnTo>
                    <a:pt x="741804" y="1082689"/>
                  </a:lnTo>
                  <a:lnTo>
                    <a:pt x="697648" y="1096165"/>
                  </a:lnTo>
                  <a:lnTo>
                    <a:pt x="652023" y="1105998"/>
                  </a:lnTo>
                  <a:lnTo>
                    <a:pt x="605095" y="1112021"/>
                  </a:lnTo>
                  <a:lnTo>
                    <a:pt x="557032" y="1114065"/>
                  </a:lnTo>
                  <a:lnTo>
                    <a:pt x="508969" y="1112021"/>
                  </a:lnTo>
                  <a:lnTo>
                    <a:pt x="462042" y="1105998"/>
                  </a:lnTo>
                  <a:lnTo>
                    <a:pt x="416417" y="1096165"/>
                  </a:lnTo>
                  <a:lnTo>
                    <a:pt x="372261" y="1082689"/>
                  </a:lnTo>
                  <a:lnTo>
                    <a:pt x="329743" y="1065736"/>
                  </a:lnTo>
                  <a:lnTo>
                    <a:pt x="289029" y="1045474"/>
                  </a:lnTo>
                  <a:lnTo>
                    <a:pt x="250286" y="1022071"/>
                  </a:lnTo>
                  <a:lnTo>
                    <a:pt x="213682" y="995693"/>
                  </a:lnTo>
                  <a:lnTo>
                    <a:pt x="179383" y="966507"/>
                  </a:lnTo>
                  <a:lnTo>
                    <a:pt x="147558" y="934682"/>
                  </a:lnTo>
                  <a:lnTo>
                    <a:pt x="118372" y="900383"/>
                  </a:lnTo>
                  <a:lnTo>
                    <a:pt x="91994" y="863779"/>
                  </a:lnTo>
                  <a:lnTo>
                    <a:pt x="68591" y="825036"/>
                  </a:lnTo>
                  <a:lnTo>
                    <a:pt x="48329" y="784322"/>
                  </a:lnTo>
                  <a:lnTo>
                    <a:pt x="31376" y="741803"/>
                  </a:lnTo>
                  <a:lnTo>
                    <a:pt x="17900" y="697648"/>
                  </a:lnTo>
                  <a:lnTo>
                    <a:pt x="8067" y="652023"/>
                  </a:lnTo>
                  <a:lnTo>
                    <a:pt x="2044" y="605095"/>
                  </a:lnTo>
                  <a:lnTo>
                    <a:pt x="0" y="557032"/>
                  </a:lnTo>
                  <a:close/>
                </a:path>
              </a:pathLst>
            </a:custGeom>
            <a:ln w="52354">
              <a:solidFill>
                <a:srgbClr val="954F72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832250" y="3910471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4" h="851535">
                  <a:moveTo>
                    <a:pt x="425675" y="851351"/>
                  </a:moveTo>
                  <a:lnTo>
                    <a:pt x="379293" y="848853"/>
                  </a:lnTo>
                  <a:lnTo>
                    <a:pt x="334358" y="841532"/>
                  </a:lnTo>
                  <a:lnTo>
                    <a:pt x="291129" y="829649"/>
                  </a:lnTo>
                  <a:lnTo>
                    <a:pt x="249866" y="813463"/>
                  </a:lnTo>
                  <a:lnTo>
                    <a:pt x="210829" y="793233"/>
                  </a:lnTo>
                  <a:lnTo>
                    <a:pt x="174277" y="769220"/>
                  </a:lnTo>
                  <a:lnTo>
                    <a:pt x="140470" y="741682"/>
                  </a:lnTo>
                  <a:lnTo>
                    <a:pt x="109668" y="710880"/>
                  </a:lnTo>
                  <a:lnTo>
                    <a:pt x="82131" y="677073"/>
                  </a:lnTo>
                  <a:lnTo>
                    <a:pt x="58117" y="640521"/>
                  </a:lnTo>
                  <a:lnTo>
                    <a:pt x="37887" y="601484"/>
                  </a:lnTo>
                  <a:lnTo>
                    <a:pt x="21701" y="560221"/>
                  </a:lnTo>
                  <a:lnTo>
                    <a:pt x="9818" y="516992"/>
                  </a:lnTo>
                  <a:lnTo>
                    <a:pt x="2497" y="472057"/>
                  </a:lnTo>
                  <a:lnTo>
                    <a:pt x="0" y="425675"/>
                  </a:lnTo>
                  <a:lnTo>
                    <a:pt x="2497" y="379293"/>
                  </a:lnTo>
                  <a:lnTo>
                    <a:pt x="9818" y="334357"/>
                  </a:lnTo>
                  <a:lnTo>
                    <a:pt x="21701" y="291128"/>
                  </a:lnTo>
                  <a:lnTo>
                    <a:pt x="37887" y="249866"/>
                  </a:lnTo>
                  <a:lnTo>
                    <a:pt x="58117" y="210828"/>
                  </a:lnTo>
                  <a:lnTo>
                    <a:pt x="82131" y="174276"/>
                  </a:lnTo>
                  <a:lnTo>
                    <a:pt x="109668" y="140470"/>
                  </a:lnTo>
                  <a:lnTo>
                    <a:pt x="140470" y="109668"/>
                  </a:lnTo>
                  <a:lnTo>
                    <a:pt x="174277" y="82130"/>
                  </a:lnTo>
                  <a:lnTo>
                    <a:pt x="210829" y="58117"/>
                  </a:lnTo>
                  <a:lnTo>
                    <a:pt x="249866" y="37887"/>
                  </a:lnTo>
                  <a:lnTo>
                    <a:pt x="291129" y="21701"/>
                  </a:lnTo>
                  <a:lnTo>
                    <a:pt x="334358" y="9818"/>
                  </a:lnTo>
                  <a:lnTo>
                    <a:pt x="379293" y="2497"/>
                  </a:lnTo>
                  <a:lnTo>
                    <a:pt x="425675" y="0"/>
                  </a:lnTo>
                  <a:lnTo>
                    <a:pt x="473707" y="2717"/>
                  </a:lnTo>
                  <a:lnTo>
                    <a:pt x="520756" y="10753"/>
                  </a:lnTo>
                  <a:lnTo>
                    <a:pt x="566405" y="23935"/>
                  </a:lnTo>
                  <a:lnTo>
                    <a:pt x="610238" y="42091"/>
                  </a:lnTo>
                  <a:lnTo>
                    <a:pt x="651838" y="65049"/>
                  </a:lnTo>
                  <a:lnTo>
                    <a:pt x="690789" y="92635"/>
                  </a:lnTo>
                  <a:lnTo>
                    <a:pt x="726673" y="124677"/>
                  </a:lnTo>
                  <a:lnTo>
                    <a:pt x="758715" y="160561"/>
                  </a:lnTo>
                  <a:lnTo>
                    <a:pt x="786302" y="199512"/>
                  </a:lnTo>
                  <a:lnTo>
                    <a:pt x="809259" y="241112"/>
                  </a:lnTo>
                  <a:lnTo>
                    <a:pt x="827416" y="284945"/>
                  </a:lnTo>
                  <a:lnTo>
                    <a:pt x="840598" y="330595"/>
                  </a:lnTo>
                  <a:lnTo>
                    <a:pt x="848634" y="377643"/>
                  </a:lnTo>
                  <a:lnTo>
                    <a:pt x="851351" y="425675"/>
                  </a:lnTo>
                  <a:lnTo>
                    <a:pt x="848854" y="472057"/>
                  </a:lnTo>
                  <a:lnTo>
                    <a:pt x="841533" y="516992"/>
                  </a:lnTo>
                  <a:lnTo>
                    <a:pt x="829650" y="560221"/>
                  </a:lnTo>
                  <a:lnTo>
                    <a:pt x="813464" y="601484"/>
                  </a:lnTo>
                  <a:lnTo>
                    <a:pt x="793234" y="640521"/>
                  </a:lnTo>
                  <a:lnTo>
                    <a:pt x="769220" y="677073"/>
                  </a:lnTo>
                  <a:lnTo>
                    <a:pt x="741683" y="710880"/>
                  </a:lnTo>
                  <a:lnTo>
                    <a:pt x="710881" y="741682"/>
                  </a:lnTo>
                  <a:lnTo>
                    <a:pt x="677074" y="769220"/>
                  </a:lnTo>
                  <a:lnTo>
                    <a:pt x="640522" y="793233"/>
                  </a:lnTo>
                  <a:lnTo>
                    <a:pt x="601485" y="813463"/>
                  </a:lnTo>
                  <a:lnTo>
                    <a:pt x="560222" y="829649"/>
                  </a:lnTo>
                  <a:lnTo>
                    <a:pt x="516993" y="841532"/>
                  </a:lnTo>
                  <a:lnTo>
                    <a:pt x="472057" y="848853"/>
                  </a:lnTo>
                  <a:lnTo>
                    <a:pt x="425675" y="851351"/>
                  </a:lnTo>
                  <a:close/>
                </a:path>
              </a:pathLst>
            </a:custGeom>
            <a:solidFill>
              <a:srgbClr val="954F72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1832249" y="3910471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4" h="851535">
                  <a:moveTo>
                    <a:pt x="0" y="425675"/>
                  </a:moveTo>
                  <a:lnTo>
                    <a:pt x="2497" y="379293"/>
                  </a:lnTo>
                  <a:lnTo>
                    <a:pt x="9818" y="334357"/>
                  </a:lnTo>
                  <a:lnTo>
                    <a:pt x="21701" y="291128"/>
                  </a:lnTo>
                  <a:lnTo>
                    <a:pt x="37887" y="249866"/>
                  </a:lnTo>
                  <a:lnTo>
                    <a:pt x="58117" y="210828"/>
                  </a:lnTo>
                  <a:lnTo>
                    <a:pt x="82131" y="174276"/>
                  </a:lnTo>
                  <a:lnTo>
                    <a:pt x="109668" y="140470"/>
                  </a:lnTo>
                  <a:lnTo>
                    <a:pt x="140470" y="109668"/>
                  </a:lnTo>
                  <a:lnTo>
                    <a:pt x="174277" y="82130"/>
                  </a:lnTo>
                  <a:lnTo>
                    <a:pt x="210829" y="58117"/>
                  </a:lnTo>
                  <a:lnTo>
                    <a:pt x="249866" y="37887"/>
                  </a:lnTo>
                  <a:lnTo>
                    <a:pt x="291129" y="21701"/>
                  </a:lnTo>
                  <a:lnTo>
                    <a:pt x="334358" y="9818"/>
                  </a:lnTo>
                  <a:lnTo>
                    <a:pt x="379293" y="2497"/>
                  </a:lnTo>
                  <a:lnTo>
                    <a:pt x="425675" y="0"/>
                  </a:lnTo>
                  <a:lnTo>
                    <a:pt x="473707" y="2717"/>
                  </a:lnTo>
                  <a:lnTo>
                    <a:pt x="520756" y="10753"/>
                  </a:lnTo>
                  <a:lnTo>
                    <a:pt x="566405" y="23935"/>
                  </a:lnTo>
                  <a:lnTo>
                    <a:pt x="610238" y="42091"/>
                  </a:lnTo>
                  <a:lnTo>
                    <a:pt x="651838" y="65049"/>
                  </a:lnTo>
                  <a:lnTo>
                    <a:pt x="690789" y="92635"/>
                  </a:lnTo>
                  <a:lnTo>
                    <a:pt x="726673" y="124677"/>
                  </a:lnTo>
                  <a:lnTo>
                    <a:pt x="758715" y="160561"/>
                  </a:lnTo>
                  <a:lnTo>
                    <a:pt x="786302" y="199512"/>
                  </a:lnTo>
                  <a:lnTo>
                    <a:pt x="809259" y="241112"/>
                  </a:lnTo>
                  <a:lnTo>
                    <a:pt x="827416" y="284945"/>
                  </a:lnTo>
                  <a:lnTo>
                    <a:pt x="840598" y="330595"/>
                  </a:lnTo>
                  <a:lnTo>
                    <a:pt x="848634" y="377643"/>
                  </a:lnTo>
                  <a:lnTo>
                    <a:pt x="851351" y="425675"/>
                  </a:lnTo>
                  <a:lnTo>
                    <a:pt x="848854" y="472057"/>
                  </a:lnTo>
                  <a:lnTo>
                    <a:pt x="841533" y="516992"/>
                  </a:lnTo>
                  <a:lnTo>
                    <a:pt x="829650" y="560221"/>
                  </a:lnTo>
                  <a:lnTo>
                    <a:pt x="813464" y="601484"/>
                  </a:lnTo>
                  <a:lnTo>
                    <a:pt x="793234" y="640521"/>
                  </a:lnTo>
                  <a:lnTo>
                    <a:pt x="769220" y="677073"/>
                  </a:lnTo>
                  <a:lnTo>
                    <a:pt x="741683" y="710880"/>
                  </a:lnTo>
                  <a:lnTo>
                    <a:pt x="710881" y="741682"/>
                  </a:lnTo>
                  <a:lnTo>
                    <a:pt x="677074" y="769220"/>
                  </a:lnTo>
                  <a:lnTo>
                    <a:pt x="640522" y="793233"/>
                  </a:lnTo>
                  <a:lnTo>
                    <a:pt x="601485" y="813463"/>
                  </a:lnTo>
                  <a:lnTo>
                    <a:pt x="560222" y="829649"/>
                  </a:lnTo>
                  <a:lnTo>
                    <a:pt x="516993" y="841532"/>
                  </a:lnTo>
                  <a:lnTo>
                    <a:pt x="472057" y="848853"/>
                  </a:lnTo>
                  <a:lnTo>
                    <a:pt x="425675" y="851351"/>
                  </a:lnTo>
                  <a:lnTo>
                    <a:pt x="379293" y="848853"/>
                  </a:lnTo>
                  <a:lnTo>
                    <a:pt x="334358" y="841532"/>
                  </a:lnTo>
                  <a:lnTo>
                    <a:pt x="291129" y="829649"/>
                  </a:lnTo>
                  <a:lnTo>
                    <a:pt x="249866" y="813463"/>
                  </a:lnTo>
                  <a:lnTo>
                    <a:pt x="210829" y="793233"/>
                  </a:lnTo>
                  <a:lnTo>
                    <a:pt x="174277" y="769220"/>
                  </a:lnTo>
                  <a:lnTo>
                    <a:pt x="140470" y="741682"/>
                  </a:lnTo>
                  <a:lnTo>
                    <a:pt x="109668" y="710880"/>
                  </a:lnTo>
                  <a:lnTo>
                    <a:pt x="82131" y="677073"/>
                  </a:lnTo>
                  <a:lnTo>
                    <a:pt x="58117" y="640521"/>
                  </a:lnTo>
                  <a:lnTo>
                    <a:pt x="37887" y="601484"/>
                  </a:lnTo>
                  <a:lnTo>
                    <a:pt x="21701" y="560221"/>
                  </a:lnTo>
                  <a:lnTo>
                    <a:pt x="9818" y="516992"/>
                  </a:lnTo>
                  <a:lnTo>
                    <a:pt x="2497" y="472057"/>
                  </a:lnTo>
                  <a:lnTo>
                    <a:pt x="0" y="425675"/>
                  </a:lnTo>
                  <a:close/>
                </a:path>
              </a:pathLst>
            </a:custGeom>
            <a:ln w="10470">
              <a:solidFill>
                <a:srgbClr val="954F72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007344" y="2738618"/>
            <a:ext cx="182245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82" b="1" spc="11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659458" y="4042226"/>
            <a:ext cx="3042416" cy="1602944"/>
            <a:chOff x="11290875" y="7002921"/>
            <a:chExt cx="6689090" cy="3524250"/>
          </a:xfrm>
        </p:grpSpPr>
        <p:sp>
          <p:nvSpPr>
            <p:cNvPr id="35" name="object 35"/>
            <p:cNvSpPr/>
            <p:nvPr/>
          </p:nvSpPr>
          <p:spPr>
            <a:xfrm>
              <a:off x="11317228" y="7029273"/>
              <a:ext cx="6377305" cy="3047365"/>
            </a:xfrm>
            <a:custGeom>
              <a:avLst/>
              <a:gdLst/>
              <a:ahLst/>
              <a:cxnLst/>
              <a:rect l="l" t="t" r="r" b="b"/>
              <a:pathLst>
                <a:path w="6377305" h="3047365">
                  <a:moveTo>
                    <a:pt x="0" y="3046995"/>
                  </a:moveTo>
                  <a:lnTo>
                    <a:pt x="761748" y="0"/>
                  </a:lnTo>
                  <a:lnTo>
                    <a:pt x="6376765" y="0"/>
                  </a:lnTo>
                  <a:lnTo>
                    <a:pt x="5615016" y="3046995"/>
                  </a:lnTo>
                  <a:lnTo>
                    <a:pt x="0" y="3046995"/>
                  </a:lnTo>
                  <a:close/>
                </a:path>
              </a:pathLst>
            </a:custGeom>
            <a:ln w="52354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541631" y="8065960"/>
              <a:ext cx="6432550" cy="2456180"/>
            </a:xfrm>
            <a:custGeom>
              <a:avLst/>
              <a:gdLst/>
              <a:ahLst/>
              <a:cxnLst/>
              <a:rect l="l" t="t" r="r" b="b"/>
              <a:pathLst>
                <a:path w="6432550" h="2456179">
                  <a:moveTo>
                    <a:pt x="5839029" y="2455799"/>
                  </a:moveTo>
                  <a:lnTo>
                    <a:pt x="0" y="2455799"/>
                  </a:lnTo>
                  <a:lnTo>
                    <a:pt x="72105" y="2183619"/>
                  </a:lnTo>
                  <a:lnTo>
                    <a:pt x="5610660" y="2199088"/>
                  </a:lnTo>
                  <a:lnTo>
                    <a:pt x="5623698" y="2149437"/>
                  </a:lnTo>
                  <a:lnTo>
                    <a:pt x="5636525" y="2099739"/>
                  </a:lnTo>
                  <a:lnTo>
                    <a:pt x="5649150" y="2049999"/>
                  </a:lnTo>
                  <a:lnTo>
                    <a:pt x="5661583" y="2000217"/>
                  </a:lnTo>
                  <a:lnTo>
                    <a:pt x="5673836" y="1950395"/>
                  </a:lnTo>
                  <a:lnTo>
                    <a:pt x="5685917" y="1900537"/>
                  </a:lnTo>
                  <a:lnTo>
                    <a:pt x="5697837" y="1850644"/>
                  </a:lnTo>
                  <a:lnTo>
                    <a:pt x="5709605" y="1800718"/>
                  </a:lnTo>
                  <a:lnTo>
                    <a:pt x="5721233" y="1750761"/>
                  </a:lnTo>
                  <a:lnTo>
                    <a:pt x="5732730" y="1700777"/>
                  </a:lnTo>
                  <a:lnTo>
                    <a:pt x="5744106" y="1650766"/>
                  </a:lnTo>
                  <a:lnTo>
                    <a:pt x="5755371" y="1600731"/>
                  </a:lnTo>
                  <a:lnTo>
                    <a:pt x="5766535" y="1550674"/>
                  </a:lnTo>
                  <a:lnTo>
                    <a:pt x="5777609" y="1500598"/>
                  </a:lnTo>
                  <a:lnTo>
                    <a:pt x="5788602" y="1450504"/>
                  </a:lnTo>
                  <a:lnTo>
                    <a:pt x="5799524" y="1400396"/>
                  </a:lnTo>
                  <a:lnTo>
                    <a:pt x="5810387" y="1350274"/>
                  </a:lnTo>
                  <a:lnTo>
                    <a:pt x="5821198" y="1300141"/>
                  </a:lnTo>
                  <a:lnTo>
                    <a:pt x="5831970" y="1249999"/>
                  </a:lnTo>
                  <a:lnTo>
                    <a:pt x="5842711" y="1199851"/>
                  </a:lnTo>
                  <a:lnTo>
                    <a:pt x="5853432" y="1149698"/>
                  </a:lnTo>
                  <a:lnTo>
                    <a:pt x="5874854" y="1049389"/>
                  </a:lnTo>
                  <a:lnTo>
                    <a:pt x="5885575" y="999237"/>
                  </a:lnTo>
                  <a:lnTo>
                    <a:pt x="5896316" y="949088"/>
                  </a:lnTo>
                  <a:lnTo>
                    <a:pt x="5907088" y="898947"/>
                  </a:lnTo>
                  <a:lnTo>
                    <a:pt x="5917899" y="848814"/>
                  </a:lnTo>
                  <a:lnTo>
                    <a:pt x="5928762" y="798692"/>
                  </a:lnTo>
                  <a:lnTo>
                    <a:pt x="5939684" y="748583"/>
                  </a:lnTo>
                  <a:lnTo>
                    <a:pt x="5950677" y="698489"/>
                  </a:lnTo>
                  <a:lnTo>
                    <a:pt x="5961751" y="648413"/>
                  </a:lnTo>
                  <a:lnTo>
                    <a:pt x="5972915" y="598357"/>
                  </a:lnTo>
                  <a:lnTo>
                    <a:pt x="5984180" y="548322"/>
                  </a:lnTo>
                  <a:lnTo>
                    <a:pt x="5995556" y="498311"/>
                  </a:lnTo>
                  <a:lnTo>
                    <a:pt x="6007053" y="448326"/>
                  </a:lnTo>
                  <a:lnTo>
                    <a:pt x="6018681" y="398370"/>
                  </a:lnTo>
                  <a:lnTo>
                    <a:pt x="6030449" y="348444"/>
                  </a:lnTo>
                  <a:lnTo>
                    <a:pt x="6042369" y="298551"/>
                  </a:lnTo>
                  <a:lnTo>
                    <a:pt x="6054450" y="248692"/>
                  </a:lnTo>
                  <a:lnTo>
                    <a:pt x="6066703" y="198871"/>
                  </a:lnTo>
                  <a:lnTo>
                    <a:pt x="6079136" y="149089"/>
                  </a:lnTo>
                  <a:lnTo>
                    <a:pt x="6091761" y="99348"/>
                  </a:lnTo>
                  <a:lnTo>
                    <a:pt x="6104588" y="49651"/>
                  </a:lnTo>
                  <a:lnTo>
                    <a:pt x="6117626" y="0"/>
                  </a:lnTo>
                  <a:lnTo>
                    <a:pt x="6432399" y="0"/>
                  </a:lnTo>
                  <a:lnTo>
                    <a:pt x="5839029" y="2455799"/>
                  </a:lnTo>
                  <a:close/>
                </a:path>
              </a:pathLst>
            </a:custGeom>
            <a:solidFill>
              <a:srgbClr val="5382A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7" name="object 37"/>
            <p:cNvSpPr/>
            <p:nvPr/>
          </p:nvSpPr>
          <p:spPr>
            <a:xfrm>
              <a:off x="11541631" y="8065960"/>
              <a:ext cx="6432550" cy="2456180"/>
            </a:xfrm>
            <a:custGeom>
              <a:avLst/>
              <a:gdLst/>
              <a:ahLst/>
              <a:cxnLst/>
              <a:rect l="l" t="t" r="r" b="b"/>
              <a:pathLst>
                <a:path w="6432550" h="2456179">
                  <a:moveTo>
                    <a:pt x="6117626" y="0"/>
                  </a:moveTo>
                  <a:lnTo>
                    <a:pt x="6432399" y="0"/>
                  </a:lnTo>
                  <a:lnTo>
                    <a:pt x="5839029" y="2455799"/>
                  </a:lnTo>
                  <a:lnTo>
                    <a:pt x="0" y="2455799"/>
                  </a:lnTo>
                  <a:lnTo>
                    <a:pt x="72105" y="2183619"/>
                  </a:lnTo>
                  <a:lnTo>
                    <a:pt x="5610660" y="2199088"/>
                  </a:lnTo>
                  <a:lnTo>
                    <a:pt x="5623698" y="2149437"/>
                  </a:lnTo>
                  <a:lnTo>
                    <a:pt x="5636525" y="2099739"/>
                  </a:lnTo>
                  <a:lnTo>
                    <a:pt x="5649150" y="2049999"/>
                  </a:lnTo>
                  <a:lnTo>
                    <a:pt x="5661583" y="2000217"/>
                  </a:lnTo>
                  <a:lnTo>
                    <a:pt x="5673836" y="1950395"/>
                  </a:lnTo>
                  <a:lnTo>
                    <a:pt x="5685917" y="1900537"/>
                  </a:lnTo>
                  <a:lnTo>
                    <a:pt x="5697837" y="1850644"/>
                  </a:lnTo>
                  <a:lnTo>
                    <a:pt x="5709605" y="1800718"/>
                  </a:lnTo>
                  <a:lnTo>
                    <a:pt x="5721233" y="1750761"/>
                  </a:lnTo>
                  <a:lnTo>
                    <a:pt x="5732730" y="1700777"/>
                  </a:lnTo>
                  <a:lnTo>
                    <a:pt x="5744106" y="1650766"/>
                  </a:lnTo>
                  <a:lnTo>
                    <a:pt x="5755371" y="1600731"/>
                  </a:lnTo>
                  <a:lnTo>
                    <a:pt x="5766535" y="1550674"/>
                  </a:lnTo>
                  <a:lnTo>
                    <a:pt x="5777609" y="1500598"/>
                  </a:lnTo>
                  <a:lnTo>
                    <a:pt x="5788602" y="1450504"/>
                  </a:lnTo>
                  <a:lnTo>
                    <a:pt x="5799524" y="1400396"/>
                  </a:lnTo>
                  <a:lnTo>
                    <a:pt x="5810387" y="1350274"/>
                  </a:lnTo>
                  <a:lnTo>
                    <a:pt x="5821198" y="1300141"/>
                  </a:lnTo>
                  <a:lnTo>
                    <a:pt x="5831970" y="1249999"/>
                  </a:lnTo>
                  <a:lnTo>
                    <a:pt x="5842711" y="1199851"/>
                  </a:lnTo>
                  <a:lnTo>
                    <a:pt x="5853432" y="1149698"/>
                  </a:lnTo>
                  <a:lnTo>
                    <a:pt x="5864143" y="1099544"/>
                  </a:lnTo>
                  <a:lnTo>
                    <a:pt x="5874854" y="1049389"/>
                  </a:lnTo>
                  <a:lnTo>
                    <a:pt x="5885575" y="999237"/>
                  </a:lnTo>
                  <a:lnTo>
                    <a:pt x="5896316" y="949088"/>
                  </a:lnTo>
                  <a:lnTo>
                    <a:pt x="5907088" y="898947"/>
                  </a:lnTo>
                  <a:lnTo>
                    <a:pt x="5917899" y="848814"/>
                  </a:lnTo>
                  <a:lnTo>
                    <a:pt x="5928762" y="798692"/>
                  </a:lnTo>
                  <a:lnTo>
                    <a:pt x="5939684" y="748583"/>
                  </a:lnTo>
                  <a:lnTo>
                    <a:pt x="5950677" y="698489"/>
                  </a:lnTo>
                  <a:lnTo>
                    <a:pt x="5961751" y="648413"/>
                  </a:lnTo>
                  <a:lnTo>
                    <a:pt x="5972915" y="598357"/>
                  </a:lnTo>
                  <a:lnTo>
                    <a:pt x="5984180" y="548322"/>
                  </a:lnTo>
                  <a:lnTo>
                    <a:pt x="5995556" y="498311"/>
                  </a:lnTo>
                  <a:lnTo>
                    <a:pt x="6007053" y="448326"/>
                  </a:lnTo>
                  <a:lnTo>
                    <a:pt x="6018681" y="398370"/>
                  </a:lnTo>
                  <a:lnTo>
                    <a:pt x="6030449" y="348444"/>
                  </a:lnTo>
                  <a:lnTo>
                    <a:pt x="6042369" y="298551"/>
                  </a:lnTo>
                  <a:lnTo>
                    <a:pt x="6054450" y="248692"/>
                  </a:lnTo>
                  <a:lnTo>
                    <a:pt x="6066703" y="198871"/>
                  </a:lnTo>
                  <a:lnTo>
                    <a:pt x="6079136" y="149089"/>
                  </a:lnTo>
                  <a:lnTo>
                    <a:pt x="6091761" y="99348"/>
                  </a:lnTo>
                  <a:lnTo>
                    <a:pt x="6104588" y="49651"/>
                  </a:lnTo>
                  <a:lnTo>
                    <a:pt x="6117626" y="0"/>
                  </a:lnTo>
                  <a:close/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204537" y="4330662"/>
            <a:ext cx="1985917" cy="806909"/>
          </a:xfrm>
          <a:prstGeom prst="rect">
            <a:avLst/>
          </a:prstGeom>
        </p:spPr>
        <p:txBody>
          <a:bodyPr vert="horz" wrap="square" lIns="0" tIns="4910" rIns="0" bIns="0" rtlCol="0">
            <a:spAutoFit/>
          </a:bodyPr>
          <a:lstStyle/>
          <a:p>
            <a:pPr marL="5776" marR="2310">
              <a:lnSpc>
                <a:spcPct val="100800"/>
              </a:lnSpc>
              <a:spcBef>
                <a:spcPts val="39"/>
              </a:spcBef>
            </a:pPr>
            <a:r>
              <a:rPr sz="1046" spc="27" dirty="0">
                <a:latin typeface="Microsoft Sans Serif"/>
                <a:cs typeface="Microsoft Sans Serif"/>
              </a:rPr>
              <a:t>Retrieve </a:t>
            </a:r>
            <a:r>
              <a:rPr sz="1046" spc="116" dirty="0">
                <a:latin typeface="Microsoft Sans Serif"/>
                <a:cs typeface="Microsoft Sans Serif"/>
              </a:rPr>
              <a:t>data </a:t>
            </a:r>
            <a:r>
              <a:rPr sz="1046" spc="55" dirty="0">
                <a:latin typeface="Microsoft Sans Serif"/>
                <a:cs typeface="Microsoft Sans Serif"/>
              </a:rPr>
              <a:t>that’s </a:t>
            </a:r>
            <a:r>
              <a:rPr sz="1046" spc="11" dirty="0">
                <a:latin typeface="Microsoft Sans Serif"/>
                <a:cs typeface="Microsoft Sans Serif"/>
              </a:rPr>
              <a:t>in 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Chinese,</a:t>
            </a:r>
            <a:r>
              <a:rPr sz="1046" spc="-2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Japanese,</a:t>
            </a:r>
            <a:r>
              <a:rPr sz="1046" spc="-2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Korean,</a:t>
            </a:r>
            <a:r>
              <a:rPr sz="1046" spc="-2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Thai.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Morphological </a:t>
            </a:r>
            <a:r>
              <a:rPr sz="1046" spc="68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tokenization </a:t>
            </a:r>
            <a:r>
              <a:rPr sz="1046" spc="34" dirty="0">
                <a:latin typeface="Microsoft Sans Serif"/>
                <a:cs typeface="Microsoft Sans Serif"/>
              </a:rPr>
              <a:t>for </a:t>
            </a:r>
            <a:r>
              <a:rPr sz="1046" spc="-50" dirty="0">
                <a:latin typeface="Microsoft Sans Serif"/>
                <a:cs typeface="Microsoft Sans Serif"/>
              </a:rPr>
              <a:t>CJKT </a:t>
            </a:r>
            <a:r>
              <a:rPr sz="1046" spc="23" dirty="0">
                <a:latin typeface="Microsoft Sans Serif"/>
                <a:cs typeface="Microsoft Sans Serif"/>
              </a:rPr>
              <a:t>terms 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helps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ensure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accurate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14" dirty="0">
                <a:latin typeface="Microsoft Sans Serif"/>
                <a:cs typeface="Microsoft Sans Serif"/>
              </a:rPr>
              <a:t>results</a:t>
            </a:r>
            <a:endParaRPr sz="1046">
              <a:latin typeface="Microsoft Sans Serif"/>
              <a:cs typeface="Microsoft Sans Serif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534931" y="4421141"/>
            <a:ext cx="530560" cy="530560"/>
            <a:chOff x="11017088" y="7836006"/>
            <a:chExt cx="1166495" cy="1166495"/>
          </a:xfrm>
        </p:grpSpPr>
        <p:sp>
          <p:nvSpPr>
            <p:cNvPr id="40" name="object 40"/>
            <p:cNvSpPr/>
            <p:nvPr/>
          </p:nvSpPr>
          <p:spPr>
            <a:xfrm>
              <a:off x="11043266" y="7862184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557033" y="1114065"/>
                  </a:moveTo>
                  <a:lnTo>
                    <a:pt x="508970" y="1112021"/>
                  </a:lnTo>
                  <a:lnTo>
                    <a:pt x="462043" y="1105998"/>
                  </a:lnTo>
                  <a:lnTo>
                    <a:pt x="416418" y="1096165"/>
                  </a:lnTo>
                  <a:lnTo>
                    <a:pt x="372262" y="1082689"/>
                  </a:lnTo>
                  <a:lnTo>
                    <a:pt x="329744" y="1065736"/>
                  </a:lnTo>
                  <a:lnTo>
                    <a:pt x="289029" y="1045474"/>
                  </a:lnTo>
                  <a:lnTo>
                    <a:pt x="250286" y="1022071"/>
                  </a:lnTo>
                  <a:lnTo>
                    <a:pt x="213682" y="995693"/>
                  </a:lnTo>
                  <a:lnTo>
                    <a:pt x="179383" y="966507"/>
                  </a:lnTo>
                  <a:lnTo>
                    <a:pt x="147558" y="934682"/>
                  </a:lnTo>
                  <a:lnTo>
                    <a:pt x="118372" y="900383"/>
                  </a:lnTo>
                  <a:lnTo>
                    <a:pt x="91994" y="863779"/>
                  </a:lnTo>
                  <a:lnTo>
                    <a:pt x="68591" y="825036"/>
                  </a:lnTo>
                  <a:lnTo>
                    <a:pt x="48329" y="784322"/>
                  </a:lnTo>
                  <a:lnTo>
                    <a:pt x="31376" y="741803"/>
                  </a:lnTo>
                  <a:lnTo>
                    <a:pt x="17900" y="697648"/>
                  </a:lnTo>
                  <a:lnTo>
                    <a:pt x="8067" y="652023"/>
                  </a:lnTo>
                  <a:lnTo>
                    <a:pt x="2044" y="605095"/>
                  </a:lnTo>
                  <a:lnTo>
                    <a:pt x="0" y="557032"/>
                  </a:lnTo>
                  <a:lnTo>
                    <a:pt x="2044" y="508969"/>
                  </a:lnTo>
                  <a:lnTo>
                    <a:pt x="8067" y="462042"/>
                  </a:lnTo>
                  <a:lnTo>
                    <a:pt x="17900" y="416417"/>
                  </a:lnTo>
                  <a:lnTo>
                    <a:pt x="31376" y="372261"/>
                  </a:lnTo>
                  <a:lnTo>
                    <a:pt x="48329" y="329743"/>
                  </a:lnTo>
                  <a:lnTo>
                    <a:pt x="68591" y="289029"/>
                  </a:lnTo>
                  <a:lnTo>
                    <a:pt x="91994" y="250286"/>
                  </a:lnTo>
                  <a:lnTo>
                    <a:pt x="118372" y="213681"/>
                  </a:lnTo>
                  <a:lnTo>
                    <a:pt x="147558" y="179383"/>
                  </a:lnTo>
                  <a:lnTo>
                    <a:pt x="179383" y="147557"/>
                  </a:lnTo>
                  <a:lnTo>
                    <a:pt x="213682" y="118372"/>
                  </a:lnTo>
                  <a:lnTo>
                    <a:pt x="250286" y="91994"/>
                  </a:lnTo>
                  <a:lnTo>
                    <a:pt x="289029" y="68590"/>
                  </a:lnTo>
                  <a:lnTo>
                    <a:pt x="329744" y="48329"/>
                  </a:lnTo>
                  <a:lnTo>
                    <a:pt x="372262" y="31376"/>
                  </a:lnTo>
                  <a:lnTo>
                    <a:pt x="416418" y="17900"/>
                  </a:lnTo>
                  <a:lnTo>
                    <a:pt x="462043" y="8067"/>
                  </a:lnTo>
                  <a:lnTo>
                    <a:pt x="508970" y="2044"/>
                  </a:lnTo>
                  <a:lnTo>
                    <a:pt x="557033" y="0"/>
                  </a:lnTo>
                  <a:lnTo>
                    <a:pt x="606011" y="2155"/>
                  </a:lnTo>
                  <a:lnTo>
                    <a:pt x="654284" y="8552"/>
                  </a:lnTo>
                  <a:lnTo>
                    <a:pt x="701596" y="19084"/>
                  </a:lnTo>
                  <a:lnTo>
                    <a:pt x="747690" y="33643"/>
                  </a:lnTo>
                  <a:lnTo>
                    <a:pt x="792310" y="52125"/>
                  </a:lnTo>
                  <a:lnTo>
                    <a:pt x="835199" y="74423"/>
                  </a:lnTo>
                  <a:lnTo>
                    <a:pt x="876101" y="100431"/>
                  </a:lnTo>
                  <a:lnTo>
                    <a:pt x="914758" y="130042"/>
                  </a:lnTo>
                  <a:lnTo>
                    <a:pt x="950916" y="163150"/>
                  </a:lnTo>
                  <a:lnTo>
                    <a:pt x="984024" y="199307"/>
                  </a:lnTo>
                  <a:lnTo>
                    <a:pt x="1013635" y="237965"/>
                  </a:lnTo>
                  <a:lnTo>
                    <a:pt x="1039642" y="278866"/>
                  </a:lnTo>
                  <a:lnTo>
                    <a:pt x="1061940" y="321755"/>
                  </a:lnTo>
                  <a:lnTo>
                    <a:pt x="1080422" y="366375"/>
                  </a:lnTo>
                  <a:lnTo>
                    <a:pt x="1094982" y="412469"/>
                  </a:lnTo>
                  <a:lnTo>
                    <a:pt x="1105513" y="459781"/>
                  </a:lnTo>
                  <a:lnTo>
                    <a:pt x="1111910" y="508054"/>
                  </a:lnTo>
                  <a:lnTo>
                    <a:pt x="1114066" y="557032"/>
                  </a:lnTo>
                  <a:lnTo>
                    <a:pt x="1112021" y="605095"/>
                  </a:lnTo>
                  <a:lnTo>
                    <a:pt x="1105999" y="652023"/>
                  </a:lnTo>
                  <a:lnTo>
                    <a:pt x="1096166" y="697648"/>
                  </a:lnTo>
                  <a:lnTo>
                    <a:pt x="1082689" y="741803"/>
                  </a:lnTo>
                  <a:lnTo>
                    <a:pt x="1065737" y="784322"/>
                  </a:lnTo>
                  <a:lnTo>
                    <a:pt x="1045475" y="825036"/>
                  </a:lnTo>
                  <a:lnTo>
                    <a:pt x="1022071" y="863779"/>
                  </a:lnTo>
                  <a:lnTo>
                    <a:pt x="995693" y="900383"/>
                  </a:lnTo>
                  <a:lnTo>
                    <a:pt x="966508" y="934682"/>
                  </a:lnTo>
                  <a:lnTo>
                    <a:pt x="934683" y="966507"/>
                  </a:lnTo>
                  <a:lnTo>
                    <a:pt x="900384" y="995693"/>
                  </a:lnTo>
                  <a:lnTo>
                    <a:pt x="863780" y="1022071"/>
                  </a:lnTo>
                  <a:lnTo>
                    <a:pt x="825037" y="1045474"/>
                  </a:lnTo>
                  <a:lnTo>
                    <a:pt x="784323" y="1065736"/>
                  </a:lnTo>
                  <a:lnTo>
                    <a:pt x="741804" y="1082689"/>
                  </a:lnTo>
                  <a:lnTo>
                    <a:pt x="697649" y="1096165"/>
                  </a:lnTo>
                  <a:lnTo>
                    <a:pt x="652024" y="1105998"/>
                  </a:lnTo>
                  <a:lnTo>
                    <a:pt x="605096" y="1112021"/>
                  </a:lnTo>
                  <a:lnTo>
                    <a:pt x="557033" y="1114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1" name="object 41"/>
            <p:cNvSpPr/>
            <p:nvPr/>
          </p:nvSpPr>
          <p:spPr>
            <a:xfrm>
              <a:off x="11043265" y="7862184"/>
              <a:ext cx="1114425" cy="1114425"/>
            </a:xfrm>
            <a:custGeom>
              <a:avLst/>
              <a:gdLst/>
              <a:ahLst/>
              <a:cxnLst/>
              <a:rect l="l" t="t" r="r" b="b"/>
              <a:pathLst>
                <a:path w="1114425" h="1114425">
                  <a:moveTo>
                    <a:pt x="0" y="557032"/>
                  </a:moveTo>
                  <a:lnTo>
                    <a:pt x="2044" y="508969"/>
                  </a:lnTo>
                  <a:lnTo>
                    <a:pt x="8067" y="462042"/>
                  </a:lnTo>
                  <a:lnTo>
                    <a:pt x="17900" y="416417"/>
                  </a:lnTo>
                  <a:lnTo>
                    <a:pt x="31376" y="372261"/>
                  </a:lnTo>
                  <a:lnTo>
                    <a:pt x="48329" y="329743"/>
                  </a:lnTo>
                  <a:lnTo>
                    <a:pt x="68591" y="289029"/>
                  </a:lnTo>
                  <a:lnTo>
                    <a:pt x="91994" y="250286"/>
                  </a:lnTo>
                  <a:lnTo>
                    <a:pt x="118372" y="213681"/>
                  </a:lnTo>
                  <a:lnTo>
                    <a:pt x="147558" y="179383"/>
                  </a:lnTo>
                  <a:lnTo>
                    <a:pt x="179383" y="147557"/>
                  </a:lnTo>
                  <a:lnTo>
                    <a:pt x="213682" y="118372"/>
                  </a:lnTo>
                  <a:lnTo>
                    <a:pt x="250286" y="91994"/>
                  </a:lnTo>
                  <a:lnTo>
                    <a:pt x="289029" y="68590"/>
                  </a:lnTo>
                  <a:lnTo>
                    <a:pt x="329744" y="48329"/>
                  </a:lnTo>
                  <a:lnTo>
                    <a:pt x="372262" y="31376"/>
                  </a:lnTo>
                  <a:lnTo>
                    <a:pt x="416418" y="17900"/>
                  </a:lnTo>
                  <a:lnTo>
                    <a:pt x="462043" y="8067"/>
                  </a:lnTo>
                  <a:lnTo>
                    <a:pt x="508970" y="2044"/>
                  </a:lnTo>
                  <a:lnTo>
                    <a:pt x="557033" y="0"/>
                  </a:lnTo>
                  <a:lnTo>
                    <a:pt x="606011" y="2155"/>
                  </a:lnTo>
                  <a:lnTo>
                    <a:pt x="654284" y="8552"/>
                  </a:lnTo>
                  <a:lnTo>
                    <a:pt x="701596" y="19084"/>
                  </a:lnTo>
                  <a:lnTo>
                    <a:pt x="747690" y="33643"/>
                  </a:lnTo>
                  <a:lnTo>
                    <a:pt x="792310" y="52125"/>
                  </a:lnTo>
                  <a:lnTo>
                    <a:pt x="835199" y="74423"/>
                  </a:lnTo>
                  <a:lnTo>
                    <a:pt x="876101" y="100431"/>
                  </a:lnTo>
                  <a:lnTo>
                    <a:pt x="914758" y="130042"/>
                  </a:lnTo>
                  <a:lnTo>
                    <a:pt x="950915" y="163150"/>
                  </a:lnTo>
                  <a:lnTo>
                    <a:pt x="984024" y="199307"/>
                  </a:lnTo>
                  <a:lnTo>
                    <a:pt x="1013635" y="237965"/>
                  </a:lnTo>
                  <a:lnTo>
                    <a:pt x="1039642" y="278866"/>
                  </a:lnTo>
                  <a:lnTo>
                    <a:pt x="1061940" y="321755"/>
                  </a:lnTo>
                  <a:lnTo>
                    <a:pt x="1080422" y="366375"/>
                  </a:lnTo>
                  <a:lnTo>
                    <a:pt x="1094982" y="412469"/>
                  </a:lnTo>
                  <a:lnTo>
                    <a:pt x="1105513" y="459781"/>
                  </a:lnTo>
                  <a:lnTo>
                    <a:pt x="1111910" y="508054"/>
                  </a:lnTo>
                  <a:lnTo>
                    <a:pt x="1114066" y="557032"/>
                  </a:lnTo>
                  <a:lnTo>
                    <a:pt x="1112021" y="605095"/>
                  </a:lnTo>
                  <a:lnTo>
                    <a:pt x="1105999" y="652023"/>
                  </a:lnTo>
                  <a:lnTo>
                    <a:pt x="1096166" y="697648"/>
                  </a:lnTo>
                  <a:lnTo>
                    <a:pt x="1082689" y="741803"/>
                  </a:lnTo>
                  <a:lnTo>
                    <a:pt x="1065736" y="784322"/>
                  </a:lnTo>
                  <a:lnTo>
                    <a:pt x="1045475" y="825036"/>
                  </a:lnTo>
                  <a:lnTo>
                    <a:pt x="1022071" y="863779"/>
                  </a:lnTo>
                  <a:lnTo>
                    <a:pt x="995693" y="900383"/>
                  </a:lnTo>
                  <a:lnTo>
                    <a:pt x="966508" y="934682"/>
                  </a:lnTo>
                  <a:lnTo>
                    <a:pt x="934682" y="966507"/>
                  </a:lnTo>
                  <a:lnTo>
                    <a:pt x="900384" y="995693"/>
                  </a:lnTo>
                  <a:lnTo>
                    <a:pt x="863780" y="1022071"/>
                  </a:lnTo>
                  <a:lnTo>
                    <a:pt x="825037" y="1045474"/>
                  </a:lnTo>
                  <a:lnTo>
                    <a:pt x="784323" y="1065736"/>
                  </a:lnTo>
                  <a:lnTo>
                    <a:pt x="741804" y="1082689"/>
                  </a:lnTo>
                  <a:lnTo>
                    <a:pt x="697649" y="1096165"/>
                  </a:lnTo>
                  <a:lnTo>
                    <a:pt x="652024" y="1105998"/>
                  </a:lnTo>
                  <a:lnTo>
                    <a:pt x="605096" y="1112021"/>
                  </a:lnTo>
                  <a:lnTo>
                    <a:pt x="557033" y="1114065"/>
                  </a:lnTo>
                  <a:lnTo>
                    <a:pt x="508970" y="1112021"/>
                  </a:lnTo>
                  <a:lnTo>
                    <a:pt x="462043" y="1105998"/>
                  </a:lnTo>
                  <a:lnTo>
                    <a:pt x="416418" y="1096165"/>
                  </a:lnTo>
                  <a:lnTo>
                    <a:pt x="372262" y="1082689"/>
                  </a:lnTo>
                  <a:lnTo>
                    <a:pt x="329744" y="1065736"/>
                  </a:lnTo>
                  <a:lnTo>
                    <a:pt x="289029" y="1045474"/>
                  </a:lnTo>
                  <a:lnTo>
                    <a:pt x="250286" y="1022071"/>
                  </a:lnTo>
                  <a:lnTo>
                    <a:pt x="213682" y="995693"/>
                  </a:lnTo>
                  <a:lnTo>
                    <a:pt x="179383" y="966507"/>
                  </a:lnTo>
                  <a:lnTo>
                    <a:pt x="147558" y="934682"/>
                  </a:lnTo>
                  <a:lnTo>
                    <a:pt x="118372" y="900383"/>
                  </a:lnTo>
                  <a:lnTo>
                    <a:pt x="91994" y="863779"/>
                  </a:lnTo>
                  <a:lnTo>
                    <a:pt x="68591" y="825036"/>
                  </a:lnTo>
                  <a:lnTo>
                    <a:pt x="48329" y="784322"/>
                  </a:lnTo>
                  <a:lnTo>
                    <a:pt x="31376" y="741803"/>
                  </a:lnTo>
                  <a:lnTo>
                    <a:pt x="17900" y="697648"/>
                  </a:lnTo>
                  <a:lnTo>
                    <a:pt x="8067" y="652023"/>
                  </a:lnTo>
                  <a:lnTo>
                    <a:pt x="2044" y="605095"/>
                  </a:lnTo>
                  <a:lnTo>
                    <a:pt x="0" y="557032"/>
                  </a:lnTo>
                  <a:close/>
                </a:path>
              </a:pathLst>
            </a:custGeom>
            <a:ln w="52354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2" name="object 42"/>
            <p:cNvSpPr/>
            <p:nvPr/>
          </p:nvSpPr>
          <p:spPr>
            <a:xfrm>
              <a:off x="11174584" y="7993498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4" h="851534">
                  <a:moveTo>
                    <a:pt x="425675" y="851350"/>
                  </a:moveTo>
                  <a:lnTo>
                    <a:pt x="379293" y="848852"/>
                  </a:lnTo>
                  <a:lnTo>
                    <a:pt x="334358" y="841532"/>
                  </a:lnTo>
                  <a:lnTo>
                    <a:pt x="291129" y="829649"/>
                  </a:lnTo>
                  <a:lnTo>
                    <a:pt x="249866" y="813463"/>
                  </a:lnTo>
                  <a:lnTo>
                    <a:pt x="210828" y="793233"/>
                  </a:lnTo>
                  <a:lnTo>
                    <a:pt x="174277" y="769220"/>
                  </a:lnTo>
                  <a:lnTo>
                    <a:pt x="140470" y="741682"/>
                  </a:lnTo>
                  <a:lnTo>
                    <a:pt x="109668" y="710880"/>
                  </a:lnTo>
                  <a:lnTo>
                    <a:pt x="82130" y="677073"/>
                  </a:lnTo>
                  <a:lnTo>
                    <a:pt x="58117" y="640522"/>
                  </a:lnTo>
                  <a:lnTo>
                    <a:pt x="37887" y="601484"/>
                  </a:lnTo>
                  <a:lnTo>
                    <a:pt x="21701" y="560221"/>
                  </a:lnTo>
                  <a:lnTo>
                    <a:pt x="9818" y="516992"/>
                  </a:lnTo>
                  <a:lnTo>
                    <a:pt x="2497" y="472057"/>
                  </a:lnTo>
                  <a:lnTo>
                    <a:pt x="0" y="425675"/>
                  </a:lnTo>
                  <a:lnTo>
                    <a:pt x="2497" y="379293"/>
                  </a:lnTo>
                  <a:lnTo>
                    <a:pt x="9818" y="334358"/>
                  </a:lnTo>
                  <a:lnTo>
                    <a:pt x="21701" y="291129"/>
                  </a:lnTo>
                  <a:lnTo>
                    <a:pt x="37887" y="249866"/>
                  </a:lnTo>
                  <a:lnTo>
                    <a:pt x="58117" y="210828"/>
                  </a:lnTo>
                  <a:lnTo>
                    <a:pt x="82130" y="174277"/>
                  </a:lnTo>
                  <a:lnTo>
                    <a:pt x="109668" y="140470"/>
                  </a:lnTo>
                  <a:lnTo>
                    <a:pt x="140470" y="109668"/>
                  </a:lnTo>
                  <a:lnTo>
                    <a:pt x="174277" y="82130"/>
                  </a:lnTo>
                  <a:lnTo>
                    <a:pt x="210828" y="58117"/>
                  </a:lnTo>
                  <a:lnTo>
                    <a:pt x="249866" y="37887"/>
                  </a:lnTo>
                  <a:lnTo>
                    <a:pt x="291129" y="21701"/>
                  </a:lnTo>
                  <a:lnTo>
                    <a:pt x="334358" y="9818"/>
                  </a:lnTo>
                  <a:lnTo>
                    <a:pt x="379293" y="2497"/>
                  </a:lnTo>
                  <a:lnTo>
                    <a:pt x="425675" y="0"/>
                  </a:lnTo>
                  <a:lnTo>
                    <a:pt x="473707" y="2717"/>
                  </a:lnTo>
                  <a:lnTo>
                    <a:pt x="520755" y="10753"/>
                  </a:lnTo>
                  <a:lnTo>
                    <a:pt x="566404" y="23935"/>
                  </a:lnTo>
                  <a:lnTo>
                    <a:pt x="610238" y="42091"/>
                  </a:lnTo>
                  <a:lnTo>
                    <a:pt x="651838" y="65049"/>
                  </a:lnTo>
                  <a:lnTo>
                    <a:pt x="690789" y="92635"/>
                  </a:lnTo>
                  <a:lnTo>
                    <a:pt x="726674" y="124677"/>
                  </a:lnTo>
                  <a:lnTo>
                    <a:pt x="758716" y="160561"/>
                  </a:lnTo>
                  <a:lnTo>
                    <a:pt x="786301" y="199512"/>
                  </a:lnTo>
                  <a:lnTo>
                    <a:pt x="809259" y="241112"/>
                  </a:lnTo>
                  <a:lnTo>
                    <a:pt x="827415" y="284945"/>
                  </a:lnTo>
                  <a:lnTo>
                    <a:pt x="840597" y="330595"/>
                  </a:lnTo>
                  <a:lnTo>
                    <a:pt x="848633" y="377643"/>
                  </a:lnTo>
                  <a:lnTo>
                    <a:pt x="851350" y="425675"/>
                  </a:lnTo>
                  <a:lnTo>
                    <a:pt x="848853" y="472057"/>
                  </a:lnTo>
                  <a:lnTo>
                    <a:pt x="841532" y="516992"/>
                  </a:lnTo>
                  <a:lnTo>
                    <a:pt x="829649" y="560221"/>
                  </a:lnTo>
                  <a:lnTo>
                    <a:pt x="813463" y="601484"/>
                  </a:lnTo>
                  <a:lnTo>
                    <a:pt x="793233" y="640522"/>
                  </a:lnTo>
                  <a:lnTo>
                    <a:pt x="769220" y="677073"/>
                  </a:lnTo>
                  <a:lnTo>
                    <a:pt x="741682" y="710880"/>
                  </a:lnTo>
                  <a:lnTo>
                    <a:pt x="710880" y="741682"/>
                  </a:lnTo>
                  <a:lnTo>
                    <a:pt x="677073" y="769220"/>
                  </a:lnTo>
                  <a:lnTo>
                    <a:pt x="640522" y="793233"/>
                  </a:lnTo>
                  <a:lnTo>
                    <a:pt x="601484" y="813463"/>
                  </a:lnTo>
                  <a:lnTo>
                    <a:pt x="560221" y="829649"/>
                  </a:lnTo>
                  <a:lnTo>
                    <a:pt x="516992" y="841532"/>
                  </a:lnTo>
                  <a:lnTo>
                    <a:pt x="472057" y="848852"/>
                  </a:lnTo>
                  <a:lnTo>
                    <a:pt x="425675" y="851350"/>
                  </a:lnTo>
                  <a:close/>
                </a:path>
              </a:pathLst>
            </a:custGeom>
            <a:solidFill>
              <a:srgbClr val="5382A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688952" y="4595713"/>
            <a:ext cx="182245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82" b="1" spc="11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118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7" y="662429"/>
            <a:ext cx="2869991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14" dirty="0"/>
              <a:t>Where</a:t>
            </a:r>
            <a:r>
              <a:rPr spc="-11" dirty="0"/>
              <a:t> </a:t>
            </a:r>
            <a:r>
              <a:rPr spc="109" dirty="0"/>
              <a:t>Can</a:t>
            </a:r>
            <a:r>
              <a:rPr spc="-11" dirty="0"/>
              <a:t> </a:t>
            </a:r>
            <a:r>
              <a:rPr spc="-89" dirty="0"/>
              <a:t>Use</a:t>
            </a:r>
            <a:r>
              <a:rPr spc="-9" dirty="0"/>
              <a:t> </a:t>
            </a:r>
            <a:r>
              <a:rPr spc="-231" dirty="0"/>
              <a:t>SOSL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4708" y="2973243"/>
            <a:ext cx="2630561" cy="1266522"/>
          </a:xfrm>
          <a:prstGeom prst="rect">
            <a:avLst/>
          </a:prstGeom>
        </p:spPr>
        <p:txBody>
          <a:bodyPr vert="horz" wrap="square" lIns="0" tIns="4910" rIns="0" bIns="0" rtlCol="0">
            <a:spAutoFit/>
          </a:bodyPr>
          <a:lstStyle/>
          <a:p>
            <a:pPr marL="157106" marR="19061" indent="-151619">
              <a:lnSpc>
                <a:spcPct val="100800"/>
              </a:lnSpc>
              <a:spcBef>
                <a:spcPts val="39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-96" dirty="0">
                <a:latin typeface="Microsoft Sans Serif"/>
                <a:cs typeface="Microsoft Sans Serif"/>
              </a:rPr>
              <a:t>SOS</a:t>
            </a:r>
            <a:r>
              <a:rPr sz="1046" spc="-73" dirty="0">
                <a:latin typeface="Microsoft Sans Serif"/>
                <a:cs typeface="Microsoft Sans Serif"/>
              </a:rPr>
              <a:t>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48" dirty="0">
                <a:latin typeface="Microsoft Sans Serif"/>
                <a:cs typeface="Microsoft Sans Serif"/>
              </a:rPr>
              <a:t>i</a:t>
            </a:r>
            <a:r>
              <a:rPr sz="1046" spc="-100" dirty="0">
                <a:latin typeface="Microsoft Sans Serif"/>
                <a:cs typeface="Microsoft Sans Serif"/>
              </a:rPr>
              <a:t>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use</a:t>
            </a:r>
            <a:r>
              <a:rPr sz="1046" spc="45" dirty="0">
                <a:latin typeface="Microsoft Sans Serif"/>
                <a:cs typeface="Microsoft Sans Serif"/>
              </a:rPr>
              <a:t>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" dirty="0">
                <a:latin typeface="Microsoft Sans Serif"/>
                <a:cs typeface="Microsoft Sans Serif"/>
              </a:rPr>
              <a:t>i</a:t>
            </a:r>
            <a:r>
              <a:rPr sz="1046" spc="5" dirty="0">
                <a:latin typeface="Microsoft Sans Serif"/>
                <a:cs typeface="Microsoft Sans Serif"/>
              </a:rPr>
              <a:t>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21" dirty="0">
                <a:latin typeface="Microsoft Sans Serif"/>
                <a:cs typeface="Microsoft Sans Serif"/>
              </a:rPr>
              <a:t>w</a:t>
            </a:r>
            <a:r>
              <a:rPr sz="1046" spc="93" dirty="0">
                <a:latin typeface="Microsoft Sans Serif"/>
                <a:cs typeface="Microsoft Sans Serif"/>
              </a:rPr>
              <a:t>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don’</a:t>
            </a:r>
            <a:r>
              <a:rPr sz="1046" spc="64" dirty="0">
                <a:latin typeface="Microsoft Sans Serif"/>
                <a:cs typeface="Microsoft Sans Serif"/>
              </a:rPr>
              <a:t>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kno</a:t>
            </a:r>
            <a:r>
              <a:rPr sz="1046" spc="86" dirty="0">
                <a:latin typeface="Microsoft Sans Serif"/>
                <a:cs typeface="Microsoft Sans Serif"/>
              </a:rPr>
              <a:t>w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i</a:t>
            </a:r>
            <a:r>
              <a:rPr sz="1046" spc="20" dirty="0">
                <a:latin typeface="Microsoft Sans Serif"/>
                <a:cs typeface="Microsoft Sans Serif"/>
              </a:rPr>
              <a:t>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which 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data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present.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172412" indent="-151619">
              <a:lnSpc>
                <a:spcPct val="100800"/>
              </a:lnSpc>
              <a:spcBef>
                <a:spcPts val="714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59" dirty="0">
                <a:latin typeface="Microsoft Sans Serif"/>
                <a:cs typeface="Microsoft Sans Serif"/>
              </a:rPr>
              <a:t>We </a:t>
            </a:r>
            <a:r>
              <a:rPr sz="1046" spc="114" dirty="0">
                <a:latin typeface="Microsoft Sans Serif"/>
                <a:cs typeface="Microsoft Sans Serif"/>
              </a:rPr>
              <a:t>can </a:t>
            </a:r>
            <a:r>
              <a:rPr sz="1046" spc="48" dirty="0">
                <a:latin typeface="Microsoft Sans Serif"/>
                <a:cs typeface="Microsoft Sans Serif"/>
              </a:rPr>
              <a:t>search </a:t>
            </a:r>
            <a:r>
              <a:rPr sz="1046" spc="41" dirty="0">
                <a:latin typeface="Microsoft Sans Serif"/>
                <a:cs typeface="Microsoft Sans Serif"/>
              </a:rPr>
              <a:t>only </a:t>
            </a:r>
            <a:r>
              <a:rPr sz="1046" spc="80" dirty="0">
                <a:latin typeface="Microsoft Sans Serif"/>
                <a:cs typeface="Microsoft Sans Serif"/>
              </a:rPr>
              <a:t>on </a:t>
            </a:r>
            <a:r>
              <a:rPr sz="1046" spc="41" dirty="0">
                <a:latin typeface="Microsoft Sans Serif"/>
                <a:cs typeface="Microsoft Sans Serif"/>
              </a:rPr>
              <a:t>those </a:t>
            </a:r>
            <a:r>
              <a:rPr sz="1046" spc="14" dirty="0">
                <a:latin typeface="Microsoft Sans Serif"/>
                <a:cs typeface="Microsoft Sans Serif"/>
              </a:rPr>
              <a:t>fields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whose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data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type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text,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phone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Email.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2310" indent="-151619">
              <a:lnSpc>
                <a:spcPts val="1142"/>
              </a:lnSpc>
              <a:spcBef>
                <a:spcPts val="603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59" dirty="0">
                <a:latin typeface="Microsoft Sans Serif"/>
                <a:cs typeface="Microsoft Sans Serif"/>
              </a:rPr>
              <a:t>We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cannot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perform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DML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operation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" dirty="0">
                <a:latin typeface="Microsoft Sans Serif"/>
                <a:cs typeface="Microsoft Sans Serif"/>
              </a:rPr>
              <a:t>result.</a:t>
            </a:r>
            <a:endParaRPr sz="1046" dirty="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62898" y="2211652"/>
            <a:ext cx="2533806" cy="2720095"/>
            <a:chOff x="7121076" y="2978199"/>
            <a:chExt cx="5570855" cy="5980430"/>
          </a:xfrm>
        </p:grpSpPr>
        <p:sp>
          <p:nvSpPr>
            <p:cNvPr id="5" name="object 5"/>
            <p:cNvSpPr/>
            <p:nvPr/>
          </p:nvSpPr>
          <p:spPr>
            <a:xfrm>
              <a:off x="10025312" y="3030086"/>
              <a:ext cx="1270000" cy="1264285"/>
            </a:xfrm>
            <a:custGeom>
              <a:avLst/>
              <a:gdLst/>
              <a:ahLst/>
              <a:cxnLst/>
              <a:rect l="l" t="t" r="r" b="b"/>
              <a:pathLst>
                <a:path w="1270000" h="1264285">
                  <a:moveTo>
                    <a:pt x="1085447" y="566448"/>
                  </a:moveTo>
                  <a:lnTo>
                    <a:pt x="390933" y="566448"/>
                  </a:lnTo>
                  <a:lnTo>
                    <a:pt x="400071" y="561599"/>
                  </a:lnTo>
                  <a:lnTo>
                    <a:pt x="425254" y="523372"/>
                  </a:lnTo>
                  <a:lnTo>
                    <a:pt x="451557" y="484862"/>
                  </a:lnTo>
                  <a:lnTo>
                    <a:pt x="479022" y="446256"/>
                  </a:lnTo>
                  <a:lnTo>
                    <a:pt x="507691" y="407739"/>
                  </a:lnTo>
                  <a:lnTo>
                    <a:pt x="537605" y="369499"/>
                  </a:lnTo>
                  <a:lnTo>
                    <a:pt x="568808" y="331721"/>
                  </a:lnTo>
                  <a:lnTo>
                    <a:pt x="601340" y="294592"/>
                  </a:lnTo>
                  <a:lnTo>
                    <a:pt x="635245" y="258298"/>
                  </a:lnTo>
                  <a:lnTo>
                    <a:pt x="670563" y="223027"/>
                  </a:lnTo>
                  <a:lnTo>
                    <a:pt x="707338" y="188963"/>
                  </a:lnTo>
                  <a:lnTo>
                    <a:pt x="745610" y="156294"/>
                  </a:lnTo>
                  <a:lnTo>
                    <a:pt x="785423" y="125205"/>
                  </a:lnTo>
                  <a:lnTo>
                    <a:pt x="826818" y="95884"/>
                  </a:lnTo>
                  <a:lnTo>
                    <a:pt x="869836" y="68517"/>
                  </a:lnTo>
                  <a:lnTo>
                    <a:pt x="914521" y="43289"/>
                  </a:lnTo>
                  <a:lnTo>
                    <a:pt x="960914" y="20388"/>
                  </a:lnTo>
                  <a:lnTo>
                    <a:pt x="1009057" y="0"/>
                  </a:lnTo>
                  <a:lnTo>
                    <a:pt x="1025264" y="46345"/>
                  </a:lnTo>
                  <a:lnTo>
                    <a:pt x="1046970" y="89708"/>
                  </a:lnTo>
                  <a:lnTo>
                    <a:pt x="1073768" y="129674"/>
                  </a:lnTo>
                  <a:lnTo>
                    <a:pt x="1105247" y="165828"/>
                  </a:lnTo>
                  <a:lnTo>
                    <a:pt x="1136493" y="193735"/>
                  </a:lnTo>
                  <a:lnTo>
                    <a:pt x="903619" y="193735"/>
                  </a:lnTo>
                  <a:lnTo>
                    <a:pt x="858966" y="207946"/>
                  </a:lnTo>
                  <a:lnTo>
                    <a:pt x="819611" y="236369"/>
                  </a:lnTo>
                  <a:lnTo>
                    <a:pt x="791188" y="275724"/>
                  </a:lnTo>
                  <a:lnTo>
                    <a:pt x="776976" y="320377"/>
                  </a:lnTo>
                  <a:lnTo>
                    <a:pt x="776976" y="366797"/>
                  </a:lnTo>
                  <a:lnTo>
                    <a:pt x="791188" y="411450"/>
                  </a:lnTo>
                  <a:lnTo>
                    <a:pt x="819611" y="450805"/>
                  </a:lnTo>
                  <a:lnTo>
                    <a:pt x="858966" y="479228"/>
                  </a:lnTo>
                  <a:lnTo>
                    <a:pt x="903619" y="493439"/>
                  </a:lnTo>
                  <a:lnTo>
                    <a:pt x="1144186" y="493439"/>
                  </a:lnTo>
                  <a:lnTo>
                    <a:pt x="1115797" y="530413"/>
                  </a:lnTo>
                  <a:lnTo>
                    <a:pt x="1085447" y="566448"/>
                  </a:lnTo>
                  <a:close/>
                </a:path>
                <a:path w="1270000" h="1264285">
                  <a:moveTo>
                    <a:pt x="1144186" y="493439"/>
                  </a:moveTo>
                  <a:lnTo>
                    <a:pt x="903619" y="493439"/>
                  </a:lnTo>
                  <a:lnTo>
                    <a:pt x="950038" y="493439"/>
                  </a:lnTo>
                  <a:lnTo>
                    <a:pt x="994691" y="479227"/>
                  </a:lnTo>
                  <a:lnTo>
                    <a:pt x="1034047" y="450804"/>
                  </a:lnTo>
                  <a:lnTo>
                    <a:pt x="1062469" y="411449"/>
                  </a:lnTo>
                  <a:lnTo>
                    <a:pt x="1076680" y="366797"/>
                  </a:lnTo>
                  <a:lnTo>
                    <a:pt x="1076681" y="320377"/>
                  </a:lnTo>
                  <a:lnTo>
                    <a:pt x="1062470" y="275724"/>
                  </a:lnTo>
                  <a:lnTo>
                    <a:pt x="1034047" y="236369"/>
                  </a:lnTo>
                  <a:lnTo>
                    <a:pt x="994692" y="207946"/>
                  </a:lnTo>
                  <a:lnTo>
                    <a:pt x="950038" y="193735"/>
                  </a:lnTo>
                  <a:lnTo>
                    <a:pt x="1136493" y="193735"/>
                  </a:lnTo>
                  <a:lnTo>
                    <a:pt x="1140997" y="197757"/>
                  </a:lnTo>
                  <a:lnTo>
                    <a:pt x="1180610" y="225047"/>
                  </a:lnTo>
                  <a:lnTo>
                    <a:pt x="1223675" y="247283"/>
                  </a:lnTo>
                  <a:lnTo>
                    <a:pt x="1269782" y="264052"/>
                  </a:lnTo>
                  <a:lnTo>
                    <a:pt x="1249756" y="313031"/>
                  </a:lnTo>
                  <a:lnTo>
                    <a:pt x="1227236" y="360103"/>
                  </a:lnTo>
                  <a:lnTo>
                    <a:pt x="1202402" y="405322"/>
                  </a:lnTo>
                  <a:lnTo>
                    <a:pt x="1175431" y="448743"/>
                  </a:lnTo>
                  <a:lnTo>
                    <a:pt x="1146503" y="490422"/>
                  </a:lnTo>
                  <a:lnTo>
                    <a:pt x="1144186" y="493439"/>
                  </a:lnTo>
                  <a:close/>
                </a:path>
                <a:path w="1270000" h="1264285">
                  <a:moveTo>
                    <a:pt x="926829" y="419401"/>
                  </a:moveTo>
                  <a:lnTo>
                    <a:pt x="898300" y="413850"/>
                  </a:lnTo>
                  <a:lnTo>
                    <a:pt x="873220" y="397196"/>
                  </a:lnTo>
                  <a:lnTo>
                    <a:pt x="856566" y="372116"/>
                  </a:lnTo>
                  <a:lnTo>
                    <a:pt x="851014" y="343586"/>
                  </a:lnTo>
                  <a:lnTo>
                    <a:pt x="856565" y="315057"/>
                  </a:lnTo>
                  <a:lnTo>
                    <a:pt x="873219" y="289978"/>
                  </a:lnTo>
                  <a:lnTo>
                    <a:pt x="898299" y="273324"/>
                  </a:lnTo>
                  <a:lnTo>
                    <a:pt x="926828" y="267773"/>
                  </a:lnTo>
                  <a:lnTo>
                    <a:pt x="955358" y="273324"/>
                  </a:lnTo>
                  <a:lnTo>
                    <a:pt x="980438" y="289979"/>
                  </a:lnTo>
                  <a:lnTo>
                    <a:pt x="997092" y="315058"/>
                  </a:lnTo>
                  <a:lnTo>
                    <a:pt x="1002643" y="343587"/>
                  </a:lnTo>
                  <a:lnTo>
                    <a:pt x="997092" y="372116"/>
                  </a:lnTo>
                  <a:lnTo>
                    <a:pt x="980438" y="397196"/>
                  </a:lnTo>
                  <a:lnTo>
                    <a:pt x="955358" y="413850"/>
                  </a:lnTo>
                  <a:lnTo>
                    <a:pt x="926829" y="419401"/>
                  </a:lnTo>
                  <a:close/>
                </a:path>
                <a:path w="1270000" h="1264285">
                  <a:moveTo>
                    <a:pt x="456102" y="1032898"/>
                  </a:moveTo>
                  <a:lnTo>
                    <a:pt x="241170" y="817966"/>
                  </a:lnTo>
                  <a:lnTo>
                    <a:pt x="245353" y="811315"/>
                  </a:lnTo>
                  <a:lnTo>
                    <a:pt x="249536" y="804545"/>
                  </a:lnTo>
                  <a:lnTo>
                    <a:pt x="253730" y="797665"/>
                  </a:lnTo>
                  <a:lnTo>
                    <a:pt x="257951" y="790687"/>
                  </a:lnTo>
                  <a:lnTo>
                    <a:pt x="0" y="743638"/>
                  </a:lnTo>
                  <a:lnTo>
                    <a:pt x="142593" y="559813"/>
                  </a:lnTo>
                  <a:lnTo>
                    <a:pt x="391703" y="564966"/>
                  </a:lnTo>
                  <a:lnTo>
                    <a:pt x="390933" y="566448"/>
                  </a:lnTo>
                  <a:lnTo>
                    <a:pt x="1085447" y="566448"/>
                  </a:lnTo>
                  <a:lnTo>
                    <a:pt x="1049765" y="605552"/>
                  </a:lnTo>
                  <a:lnTo>
                    <a:pt x="1014797" y="640810"/>
                  </a:lnTo>
                  <a:lnTo>
                    <a:pt x="978765" y="674601"/>
                  </a:lnTo>
                  <a:lnTo>
                    <a:pt x="941850" y="706979"/>
                  </a:lnTo>
                  <a:lnTo>
                    <a:pt x="904229" y="738000"/>
                  </a:lnTo>
                  <a:lnTo>
                    <a:pt x="866082" y="767719"/>
                  </a:lnTo>
                  <a:lnTo>
                    <a:pt x="827588" y="796191"/>
                  </a:lnTo>
                  <a:lnTo>
                    <a:pt x="788924" y="823470"/>
                  </a:lnTo>
                  <a:lnTo>
                    <a:pt x="750271" y="849612"/>
                  </a:lnTo>
                  <a:lnTo>
                    <a:pt x="711806" y="874672"/>
                  </a:lnTo>
                  <a:lnTo>
                    <a:pt x="714674" y="1013307"/>
                  </a:lnTo>
                  <a:lnTo>
                    <a:pt x="487343" y="1013307"/>
                  </a:lnTo>
                  <a:lnTo>
                    <a:pt x="456102" y="1032898"/>
                  </a:lnTo>
                  <a:close/>
                </a:path>
                <a:path w="1270000" h="1264285">
                  <a:moveTo>
                    <a:pt x="380660" y="1080205"/>
                  </a:moveTo>
                  <a:lnTo>
                    <a:pt x="193453" y="892280"/>
                  </a:lnTo>
                  <a:lnTo>
                    <a:pt x="220259" y="851512"/>
                  </a:lnTo>
                  <a:lnTo>
                    <a:pt x="422631" y="1053885"/>
                  </a:lnTo>
                  <a:lnTo>
                    <a:pt x="411552" y="1060337"/>
                  </a:lnTo>
                  <a:lnTo>
                    <a:pt x="400886" y="1066918"/>
                  </a:lnTo>
                  <a:lnTo>
                    <a:pt x="390600" y="1073562"/>
                  </a:lnTo>
                  <a:lnTo>
                    <a:pt x="380660" y="1080205"/>
                  </a:lnTo>
                  <a:close/>
                </a:path>
                <a:path w="1270000" h="1264285">
                  <a:moveTo>
                    <a:pt x="533087" y="1264107"/>
                  </a:moveTo>
                  <a:lnTo>
                    <a:pt x="487343" y="1013307"/>
                  </a:lnTo>
                  <a:lnTo>
                    <a:pt x="714674" y="1013307"/>
                  </a:lnTo>
                  <a:lnTo>
                    <a:pt x="716912" y="1121513"/>
                  </a:lnTo>
                  <a:lnTo>
                    <a:pt x="533087" y="1264107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6" name="object 6"/>
            <p:cNvSpPr/>
            <p:nvPr/>
          </p:nvSpPr>
          <p:spPr>
            <a:xfrm>
              <a:off x="11070018" y="2978199"/>
              <a:ext cx="274955" cy="279400"/>
            </a:xfrm>
            <a:custGeom>
              <a:avLst/>
              <a:gdLst/>
              <a:ahLst/>
              <a:cxnLst/>
              <a:rect l="l" t="t" r="r" b="b"/>
              <a:pathLst>
                <a:path w="274954" h="279400">
                  <a:moveTo>
                    <a:pt x="231298" y="279390"/>
                  </a:moveTo>
                  <a:lnTo>
                    <a:pt x="184514" y="262220"/>
                  </a:lnTo>
                  <a:lnTo>
                    <a:pt x="141382" y="238638"/>
                  </a:lnTo>
                  <a:lnTo>
                    <a:pt x="102459" y="209214"/>
                  </a:lnTo>
                  <a:lnTo>
                    <a:pt x="68303" y="174518"/>
                  </a:lnTo>
                  <a:lnTo>
                    <a:pt x="39469" y="135120"/>
                  </a:lnTo>
                  <a:lnTo>
                    <a:pt x="16516" y="91591"/>
                  </a:lnTo>
                  <a:lnTo>
                    <a:pt x="0" y="44501"/>
                  </a:lnTo>
                  <a:lnTo>
                    <a:pt x="42459" y="31381"/>
                  </a:lnTo>
                  <a:lnTo>
                    <a:pt x="86229" y="20427"/>
                  </a:lnTo>
                  <a:lnTo>
                    <a:pt x="131328" y="11726"/>
                  </a:lnTo>
                  <a:lnTo>
                    <a:pt x="177772" y="5364"/>
                  </a:lnTo>
                  <a:lnTo>
                    <a:pt x="225580" y="1427"/>
                  </a:lnTo>
                  <a:lnTo>
                    <a:pt x="274768" y="0"/>
                  </a:lnTo>
                  <a:lnTo>
                    <a:pt x="273301" y="50260"/>
                  </a:lnTo>
                  <a:lnTo>
                    <a:pt x="269422" y="99011"/>
                  </a:lnTo>
                  <a:lnTo>
                    <a:pt x="263205" y="146276"/>
                  </a:lnTo>
                  <a:lnTo>
                    <a:pt x="254728" y="192079"/>
                  </a:lnTo>
                  <a:lnTo>
                    <a:pt x="244067" y="236443"/>
                  </a:lnTo>
                  <a:lnTo>
                    <a:pt x="231298" y="279390"/>
                  </a:lnTo>
                  <a:close/>
                </a:path>
              </a:pathLst>
            </a:custGeom>
            <a:solidFill>
              <a:srgbClr val="FF3E4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7" name="object 7"/>
            <p:cNvSpPr/>
            <p:nvPr/>
          </p:nvSpPr>
          <p:spPr>
            <a:xfrm>
              <a:off x="7144727" y="5141156"/>
              <a:ext cx="5546090" cy="3817620"/>
            </a:xfrm>
            <a:custGeom>
              <a:avLst/>
              <a:gdLst/>
              <a:ahLst/>
              <a:cxnLst/>
              <a:rect l="l" t="t" r="r" b="b"/>
              <a:pathLst>
                <a:path w="5546090" h="3817620">
                  <a:moveTo>
                    <a:pt x="4364444" y="2474430"/>
                  </a:moveTo>
                  <a:lnTo>
                    <a:pt x="1964626" y="3817328"/>
                  </a:lnTo>
                  <a:lnTo>
                    <a:pt x="4352010" y="3469170"/>
                  </a:lnTo>
                  <a:lnTo>
                    <a:pt x="4364444" y="2474430"/>
                  </a:lnTo>
                  <a:close/>
                </a:path>
                <a:path w="5546090" h="3817620">
                  <a:moveTo>
                    <a:pt x="5545709" y="1032052"/>
                  </a:moveTo>
                  <a:lnTo>
                    <a:pt x="5533275" y="0"/>
                  </a:lnTo>
                  <a:lnTo>
                    <a:pt x="683882" y="497370"/>
                  </a:lnTo>
                  <a:lnTo>
                    <a:pt x="671449" y="1492123"/>
                  </a:lnTo>
                  <a:lnTo>
                    <a:pt x="1954479" y="1371028"/>
                  </a:lnTo>
                  <a:lnTo>
                    <a:pt x="1920163" y="1378204"/>
                  </a:lnTo>
                  <a:lnTo>
                    <a:pt x="1865185" y="1389710"/>
                  </a:lnTo>
                  <a:lnTo>
                    <a:pt x="1809991" y="1401267"/>
                  </a:lnTo>
                  <a:lnTo>
                    <a:pt x="1754593" y="1412875"/>
                  </a:lnTo>
                  <a:lnTo>
                    <a:pt x="1699018" y="1424520"/>
                  </a:lnTo>
                  <a:lnTo>
                    <a:pt x="1531391" y="1459636"/>
                  </a:lnTo>
                  <a:lnTo>
                    <a:pt x="1475295" y="1471383"/>
                  </a:lnTo>
                  <a:lnTo>
                    <a:pt x="1419123" y="1483144"/>
                  </a:lnTo>
                  <a:lnTo>
                    <a:pt x="1362887" y="1494929"/>
                  </a:lnTo>
                  <a:lnTo>
                    <a:pt x="1306626" y="1506702"/>
                  </a:lnTo>
                  <a:lnTo>
                    <a:pt x="1250340" y="1518488"/>
                  </a:lnTo>
                  <a:lnTo>
                    <a:pt x="1194066" y="1530261"/>
                  </a:lnTo>
                  <a:lnTo>
                    <a:pt x="1137818" y="1542034"/>
                  </a:lnTo>
                  <a:lnTo>
                    <a:pt x="1081620" y="1553781"/>
                  </a:lnTo>
                  <a:lnTo>
                    <a:pt x="1025486" y="1565516"/>
                  </a:lnTo>
                  <a:lnTo>
                    <a:pt x="969454" y="1577213"/>
                  </a:lnTo>
                  <a:lnTo>
                    <a:pt x="913523" y="1588897"/>
                  </a:lnTo>
                  <a:lnTo>
                    <a:pt x="857732" y="1600542"/>
                  </a:lnTo>
                  <a:lnTo>
                    <a:pt x="802081" y="1612138"/>
                  </a:lnTo>
                  <a:lnTo>
                    <a:pt x="746620" y="1623695"/>
                  </a:lnTo>
                  <a:lnTo>
                    <a:pt x="691337" y="1635213"/>
                  </a:lnTo>
                  <a:lnTo>
                    <a:pt x="636282" y="1646669"/>
                  </a:lnTo>
                  <a:lnTo>
                    <a:pt x="581456" y="1658061"/>
                  </a:lnTo>
                  <a:lnTo>
                    <a:pt x="526897" y="1669389"/>
                  </a:lnTo>
                  <a:lnTo>
                    <a:pt x="472605" y="1680654"/>
                  </a:lnTo>
                  <a:lnTo>
                    <a:pt x="418617" y="1691843"/>
                  </a:lnTo>
                  <a:lnTo>
                    <a:pt x="364947" y="1702955"/>
                  </a:lnTo>
                  <a:lnTo>
                    <a:pt x="311619" y="1713979"/>
                  </a:lnTo>
                  <a:lnTo>
                    <a:pt x="258660" y="1724926"/>
                  </a:lnTo>
                  <a:lnTo>
                    <a:pt x="206082" y="1735759"/>
                  </a:lnTo>
                  <a:lnTo>
                    <a:pt x="153898" y="1746516"/>
                  </a:lnTo>
                  <a:lnTo>
                    <a:pt x="102146" y="1757146"/>
                  </a:lnTo>
                  <a:lnTo>
                    <a:pt x="50838" y="1767687"/>
                  </a:lnTo>
                  <a:lnTo>
                    <a:pt x="0" y="1778101"/>
                  </a:lnTo>
                  <a:lnTo>
                    <a:pt x="622" y="1831301"/>
                  </a:lnTo>
                  <a:lnTo>
                    <a:pt x="1244" y="1883994"/>
                  </a:lnTo>
                  <a:lnTo>
                    <a:pt x="1866" y="1936242"/>
                  </a:lnTo>
                  <a:lnTo>
                    <a:pt x="2489" y="1988096"/>
                  </a:lnTo>
                  <a:lnTo>
                    <a:pt x="3111" y="2039620"/>
                  </a:lnTo>
                  <a:lnTo>
                    <a:pt x="3733" y="2090851"/>
                  </a:lnTo>
                  <a:lnTo>
                    <a:pt x="4356" y="2141867"/>
                  </a:lnTo>
                  <a:lnTo>
                    <a:pt x="4978" y="2192718"/>
                  </a:lnTo>
                  <a:lnTo>
                    <a:pt x="5600" y="2243455"/>
                  </a:lnTo>
                  <a:lnTo>
                    <a:pt x="6832" y="2344813"/>
                  </a:lnTo>
                  <a:lnTo>
                    <a:pt x="7454" y="2395550"/>
                  </a:lnTo>
                  <a:lnTo>
                    <a:pt x="8077" y="2446388"/>
                  </a:lnTo>
                  <a:lnTo>
                    <a:pt x="8699" y="2497404"/>
                  </a:lnTo>
                  <a:lnTo>
                    <a:pt x="9321" y="2548648"/>
                  </a:lnTo>
                  <a:lnTo>
                    <a:pt x="9944" y="2600160"/>
                  </a:lnTo>
                  <a:lnTo>
                    <a:pt x="10566" y="2652014"/>
                  </a:lnTo>
                  <a:lnTo>
                    <a:pt x="11188" y="2704261"/>
                  </a:lnTo>
                  <a:lnTo>
                    <a:pt x="11811" y="2756954"/>
                  </a:lnTo>
                  <a:lnTo>
                    <a:pt x="12433" y="2810154"/>
                  </a:lnTo>
                  <a:lnTo>
                    <a:pt x="3618382" y="2039226"/>
                  </a:lnTo>
                  <a:lnTo>
                    <a:pt x="3619462" y="1986140"/>
                  </a:lnTo>
                  <a:lnTo>
                    <a:pt x="3620224" y="1935988"/>
                  </a:lnTo>
                  <a:lnTo>
                    <a:pt x="3620681" y="1888350"/>
                  </a:lnTo>
                  <a:lnTo>
                    <a:pt x="3620871" y="1842770"/>
                  </a:lnTo>
                  <a:lnTo>
                    <a:pt x="3620808" y="1798802"/>
                  </a:lnTo>
                  <a:lnTo>
                    <a:pt x="3620528" y="1756003"/>
                  </a:lnTo>
                  <a:lnTo>
                    <a:pt x="3620046" y="1713941"/>
                  </a:lnTo>
                  <a:lnTo>
                    <a:pt x="3619373" y="1672170"/>
                  </a:lnTo>
                  <a:lnTo>
                    <a:pt x="3618560" y="1630235"/>
                  </a:lnTo>
                  <a:lnTo>
                    <a:pt x="3617607" y="1587703"/>
                  </a:lnTo>
                  <a:lnTo>
                    <a:pt x="3616541" y="1544129"/>
                  </a:lnTo>
                  <a:lnTo>
                    <a:pt x="3615398" y="1499082"/>
                  </a:lnTo>
                  <a:lnTo>
                    <a:pt x="3614191" y="1452092"/>
                  </a:lnTo>
                  <a:lnTo>
                    <a:pt x="3612946" y="1402740"/>
                  </a:lnTo>
                  <a:lnTo>
                    <a:pt x="3611676" y="1350581"/>
                  </a:lnTo>
                  <a:lnTo>
                    <a:pt x="3610432" y="1295158"/>
                  </a:lnTo>
                  <a:lnTo>
                    <a:pt x="3609200" y="1236040"/>
                  </a:lnTo>
                  <a:lnTo>
                    <a:pt x="3608806" y="1214882"/>
                  </a:lnTo>
                  <a:lnTo>
                    <a:pt x="5545709" y="1032052"/>
                  </a:lnTo>
                  <a:close/>
                </a:path>
              </a:pathLst>
            </a:custGeom>
            <a:solidFill>
              <a:srgbClr val="E4AB0D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8" name="object 8"/>
            <p:cNvSpPr/>
            <p:nvPr/>
          </p:nvSpPr>
          <p:spPr>
            <a:xfrm>
              <a:off x="7121067" y="4488363"/>
              <a:ext cx="5570855" cy="4113529"/>
            </a:xfrm>
            <a:custGeom>
              <a:avLst/>
              <a:gdLst/>
              <a:ahLst/>
              <a:cxnLst/>
              <a:rect l="l" t="t" r="r" b="b"/>
              <a:pathLst>
                <a:path w="5570855" h="4113529">
                  <a:moveTo>
                    <a:pt x="3664889" y="1690776"/>
                  </a:moveTo>
                  <a:lnTo>
                    <a:pt x="683285" y="1164475"/>
                  </a:lnTo>
                  <a:lnTo>
                    <a:pt x="683285" y="2166442"/>
                  </a:lnTo>
                  <a:lnTo>
                    <a:pt x="3664889" y="2692755"/>
                  </a:lnTo>
                  <a:lnTo>
                    <a:pt x="3664889" y="1690776"/>
                  </a:lnTo>
                  <a:close/>
                </a:path>
                <a:path w="5570855" h="4113529">
                  <a:moveTo>
                    <a:pt x="4400766" y="3075711"/>
                  </a:moveTo>
                  <a:lnTo>
                    <a:pt x="0" y="2447975"/>
                  </a:lnTo>
                  <a:lnTo>
                    <a:pt x="0" y="3485680"/>
                  </a:lnTo>
                  <a:lnTo>
                    <a:pt x="4400766" y="4113428"/>
                  </a:lnTo>
                  <a:lnTo>
                    <a:pt x="4400766" y="3075711"/>
                  </a:lnTo>
                  <a:close/>
                </a:path>
                <a:path w="5570855" h="4113529">
                  <a:moveTo>
                    <a:pt x="5570690" y="627748"/>
                  </a:moveTo>
                  <a:lnTo>
                    <a:pt x="1169924" y="0"/>
                  </a:lnTo>
                  <a:lnTo>
                    <a:pt x="1169924" y="1037717"/>
                  </a:lnTo>
                  <a:lnTo>
                    <a:pt x="5570690" y="1665452"/>
                  </a:lnTo>
                  <a:lnTo>
                    <a:pt x="5570690" y="627748"/>
                  </a:lnTo>
                  <a:close/>
                </a:path>
              </a:pathLst>
            </a:custGeom>
            <a:solidFill>
              <a:srgbClr val="FCE9D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9" name="object 9"/>
            <p:cNvSpPr/>
            <p:nvPr/>
          </p:nvSpPr>
          <p:spPr>
            <a:xfrm>
              <a:off x="8288690" y="3959889"/>
              <a:ext cx="2039620" cy="783590"/>
            </a:xfrm>
            <a:custGeom>
              <a:avLst/>
              <a:gdLst/>
              <a:ahLst/>
              <a:cxnLst/>
              <a:rect l="l" t="t" r="r" b="b"/>
              <a:pathLst>
                <a:path w="2039620" h="783589">
                  <a:moveTo>
                    <a:pt x="1728370" y="783362"/>
                  </a:moveTo>
                  <a:lnTo>
                    <a:pt x="0" y="522240"/>
                  </a:lnTo>
                  <a:lnTo>
                    <a:pt x="1852713" y="0"/>
                  </a:lnTo>
                  <a:lnTo>
                    <a:pt x="2039228" y="198948"/>
                  </a:lnTo>
                  <a:lnTo>
                    <a:pt x="1728370" y="783362"/>
                  </a:lnTo>
                  <a:close/>
                </a:path>
              </a:pathLst>
            </a:custGeom>
            <a:solidFill>
              <a:srgbClr val="E4AB0D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0" name="object 10"/>
            <p:cNvSpPr/>
            <p:nvPr/>
          </p:nvSpPr>
          <p:spPr>
            <a:xfrm>
              <a:off x="8462121" y="4769357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10">
                  <a:moveTo>
                    <a:pt x="312889" y="625779"/>
                  </a:move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9"/>
                  </a:lnTo>
                  <a:lnTo>
                    <a:pt x="142518" y="575371"/>
                  </a:lnTo>
                  <a:lnTo>
                    <a:pt x="107611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1"/>
                  </a:lnTo>
                  <a:lnTo>
                    <a:pt x="107611" y="76746"/>
                  </a:lnTo>
                  <a:lnTo>
                    <a:pt x="142518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8" y="34035"/>
                  </a:lnTo>
                  <a:lnTo>
                    <a:pt x="496560" y="59580"/>
                  </a:lnTo>
                  <a:lnTo>
                    <a:pt x="534136" y="91643"/>
                  </a:lnTo>
                  <a:lnTo>
                    <a:pt x="566199" y="129219"/>
                  </a:lnTo>
                  <a:lnTo>
                    <a:pt x="591743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9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9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1" name="object 11"/>
            <p:cNvSpPr/>
            <p:nvPr/>
          </p:nvSpPr>
          <p:spPr>
            <a:xfrm>
              <a:off x="8462121" y="4769357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10">
                  <a:moveTo>
                    <a:pt x="0" y="312889"/>
                  </a:move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1"/>
                  </a:lnTo>
                  <a:lnTo>
                    <a:pt x="107611" y="76746"/>
                  </a:lnTo>
                  <a:lnTo>
                    <a:pt x="142518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8" y="34035"/>
                  </a:lnTo>
                  <a:lnTo>
                    <a:pt x="496560" y="59580"/>
                  </a:lnTo>
                  <a:lnTo>
                    <a:pt x="534136" y="91643"/>
                  </a:lnTo>
                  <a:lnTo>
                    <a:pt x="566199" y="129219"/>
                  </a:lnTo>
                  <a:lnTo>
                    <a:pt x="591743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8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8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8"/>
                  </a:lnTo>
                  <a:lnTo>
                    <a:pt x="142518" y="575371"/>
                  </a:lnTo>
                  <a:lnTo>
                    <a:pt x="107611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1962035" y="5225046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10">
                  <a:moveTo>
                    <a:pt x="312889" y="625779"/>
                  </a:move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8"/>
                  </a:lnTo>
                  <a:lnTo>
                    <a:pt x="142517" y="575371"/>
                  </a:lnTo>
                  <a:lnTo>
                    <a:pt x="107610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0"/>
                  </a:lnTo>
                  <a:lnTo>
                    <a:pt x="107610" y="76746"/>
                  </a:lnTo>
                  <a:lnTo>
                    <a:pt x="142517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8" y="34035"/>
                  </a:lnTo>
                  <a:lnTo>
                    <a:pt x="496561" y="59579"/>
                  </a:lnTo>
                  <a:lnTo>
                    <a:pt x="534136" y="91643"/>
                  </a:lnTo>
                  <a:lnTo>
                    <a:pt x="566200" y="129218"/>
                  </a:lnTo>
                  <a:lnTo>
                    <a:pt x="591744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9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8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962034" y="5225046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10">
                  <a:moveTo>
                    <a:pt x="0" y="312889"/>
                  </a:move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0"/>
                  </a:lnTo>
                  <a:lnTo>
                    <a:pt x="107610" y="76746"/>
                  </a:lnTo>
                  <a:lnTo>
                    <a:pt x="142517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8" y="34035"/>
                  </a:lnTo>
                  <a:lnTo>
                    <a:pt x="496561" y="59579"/>
                  </a:lnTo>
                  <a:lnTo>
                    <a:pt x="534136" y="91643"/>
                  </a:lnTo>
                  <a:lnTo>
                    <a:pt x="566200" y="129218"/>
                  </a:lnTo>
                  <a:lnTo>
                    <a:pt x="591744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9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8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8"/>
                  </a:lnTo>
                  <a:lnTo>
                    <a:pt x="142517" y="575371"/>
                  </a:lnTo>
                  <a:lnTo>
                    <a:pt x="107610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4" name="object 14"/>
            <p:cNvSpPr/>
            <p:nvPr/>
          </p:nvSpPr>
          <p:spPr>
            <a:xfrm>
              <a:off x="7958557" y="5948932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09">
                  <a:moveTo>
                    <a:pt x="312889" y="625779"/>
                  </a:move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9"/>
                  </a:lnTo>
                  <a:lnTo>
                    <a:pt x="142517" y="575371"/>
                  </a:lnTo>
                  <a:lnTo>
                    <a:pt x="107610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1"/>
                  </a:lnTo>
                  <a:lnTo>
                    <a:pt x="107610" y="76746"/>
                  </a:lnTo>
                  <a:lnTo>
                    <a:pt x="142517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7" y="34035"/>
                  </a:lnTo>
                  <a:lnTo>
                    <a:pt x="496560" y="59580"/>
                  </a:lnTo>
                  <a:lnTo>
                    <a:pt x="534136" y="91643"/>
                  </a:lnTo>
                  <a:lnTo>
                    <a:pt x="566199" y="129218"/>
                  </a:lnTo>
                  <a:lnTo>
                    <a:pt x="591743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8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9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8557" y="5948931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09">
                  <a:moveTo>
                    <a:pt x="0" y="312889"/>
                  </a:move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1"/>
                  </a:lnTo>
                  <a:lnTo>
                    <a:pt x="107610" y="76746"/>
                  </a:lnTo>
                  <a:lnTo>
                    <a:pt x="142517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7" y="34035"/>
                  </a:lnTo>
                  <a:lnTo>
                    <a:pt x="496560" y="59580"/>
                  </a:lnTo>
                  <a:lnTo>
                    <a:pt x="534135" y="91643"/>
                  </a:lnTo>
                  <a:lnTo>
                    <a:pt x="566199" y="129218"/>
                  </a:lnTo>
                  <a:lnTo>
                    <a:pt x="591743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8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8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8"/>
                  </a:lnTo>
                  <a:lnTo>
                    <a:pt x="142517" y="575371"/>
                  </a:lnTo>
                  <a:lnTo>
                    <a:pt x="107610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6" name="object 16"/>
            <p:cNvSpPr/>
            <p:nvPr/>
          </p:nvSpPr>
          <p:spPr>
            <a:xfrm>
              <a:off x="9996739" y="6275703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09">
                  <a:moveTo>
                    <a:pt x="312889" y="625779"/>
                  </a:move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8"/>
                  </a:lnTo>
                  <a:lnTo>
                    <a:pt x="142518" y="575371"/>
                  </a:lnTo>
                  <a:lnTo>
                    <a:pt x="107611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1"/>
                  </a:lnTo>
                  <a:lnTo>
                    <a:pt x="107611" y="76746"/>
                  </a:lnTo>
                  <a:lnTo>
                    <a:pt x="142518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8" y="34035"/>
                  </a:lnTo>
                  <a:lnTo>
                    <a:pt x="496560" y="59579"/>
                  </a:lnTo>
                  <a:lnTo>
                    <a:pt x="534136" y="91643"/>
                  </a:lnTo>
                  <a:lnTo>
                    <a:pt x="566199" y="129218"/>
                  </a:lnTo>
                  <a:lnTo>
                    <a:pt x="591743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9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8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7" name="object 17"/>
            <p:cNvSpPr/>
            <p:nvPr/>
          </p:nvSpPr>
          <p:spPr>
            <a:xfrm>
              <a:off x="9996739" y="6275703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09">
                  <a:moveTo>
                    <a:pt x="0" y="312889"/>
                  </a:move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1"/>
                  </a:lnTo>
                  <a:lnTo>
                    <a:pt x="107611" y="76746"/>
                  </a:lnTo>
                  <a:lnTo>
                    <a:pt x="142518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8" y="34035"/>
                  </a:lnTo>
                  <a:lnTo>
                    <a:pt x="496560" y="59579"/>
                  </a:lnTo>
                  <a:lnTo>
                    <a:pt x="534136" y="91643"/>
                  </a:lnTo>
                  <a:lnTo>
                    <a:pt x="566199" y="129218"/>
                  </a:lnTo>
                  <a:lnTo>
                    <a:pt x="591743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8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8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8"/>
                  </a:lnTo>
                  <a:lnTo>
                    <a:pt x="142518" y="575371"/>
                  </a:lnTo>
                  <a:lnTo>
                    <a:pt x="107611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8138" y="7226019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09">
                  <a:moveTo>
                    <a:pt x="312889" y="625779"/>
                  </a:move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9"/>
                  </a:lnTo>
                  <a:lnTo>
                    <a:pt x="142517" y="575371"/>
                  </a:lnTo>
                  <a:lnTo>
                    <a:pt x="107611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1"/>
                  </a:lnTo>
                  <a:lnTo>
                    <a:pt x="107611" y="76746"/>
                  </a:lnTo>
                  <a:lnTo>
                    <a:pt x="142517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7" y="34035"/>
                  </a:lnTo>
                  <a:lnTo>
                    <a:pt x="496560" y="59580"/>
                  </a:lnTo>
                  <a:lnTo>
                    <a:pt x="534136" y="91643"/>
                  </a:lnTo>
                  <a:lnTo>
                    <a:pt x="566199" y="129218"/>
                  </a:lnTo>
                  <a:lnTo>
                    <a:pt x="591743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8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9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38138" y="7226019"/>
              <a:ext cx="626110" cy="626110"/>
            </a:xfrm>
            <a:custGeom>
              <a:avLst/>
              <a:gdLst/>
              <a:ahLst/>
              <a:cxnLst/>
              <a:rect l="l" t="t" r="r" b="b"/>
              <a:pathLst>
                <a:path w="626109" h="626109">
                  <a:moveTo>
                    <a:pt x="0" y="312889"/>
                  </a:moveTo>
                  <a:lnTo>
                    <a:pt x="3392" y="266653"/>
                  </a:lnTo>
                  <a:lnTo>
                    <a:pt x="13247" y="222523"/>
                  </a:lnTo>
                  <a:lnTo>
                    <a:pt x="29080" y="180983"/>
                  </a:lnTo>
                  <a:lnTo>
                    <a:pt x="50408" y="142517"/>
                  </a:lnTo>
                  <a:lnTo>
                    <a:pt x="76746" y="107611"/>
                  </a:lnTo>
                  <a:lnTo>
                    <a:pt x="107611" y="76746"/>
                  </a:lnTo>
                  <a:lnTo>
                    <a:pt x="142517" y="50408"/>
                  </a:lnTo>
                  <a:lnTo>
                    <a:pt x="180983" y="29080"/>
                  </a:lnTo>
                  <a:lnTo>
                    <a:pt x="222523" y="13247"/>
                  </a:lnTo>
                  <a:lnTo>
                    <a:pt x="266653" y="3392"/>
                  </a:lnTo>
                  <a:lnTo>
                    <a:pt x="312889" y="0"/>
                  </a:lnTo>
                  <a:lnTo>
                    <a:pt x="362132" y="3897"/>
                  </a:lnTo>
                  <a:lnTo>
                    <a:pt x="409718" y="15359"/>
                  </a:lnTo>
                  <a:lnTo>
                    <a:pt x="454807" y="34035"/>
                  </a:lnTo>
                  <a:lnTo>
                    <a:pt x="496560" y="59580"/>
                  </a:lnTo>
                  <a:lnTo>
                    <a:pt x="534136" y="91643"/>
                  </a:lnTo>
                  <a:lnTo>
                    <a:pt x="566199" y="129218"/>
                  </a:lnTo>
                  <a:lnTo>
                    <a:pt x="591743" y="170971"/>
                  </a:lnTo>
                  <a:lnTo>
                    <a:pt x="610420" y="216061"/>
                  </a:lnTo>
                  <a:lnTo>
                    <a:pt x="621881" y="263647"/>
                  </a:lnTo>
                  <a:lnTo>
                    <a:pt x="625779" y="312889"/>
                  </a:lnTo>
                  <a:lnTo>
                    <a:pt x="622387" y="359126"/>
                  </a:lnTo>
                  <a:lnTo>
                    <a:pt x="612532" y="403256"/>
                  </a:lnTo>
                  <a:lnTo>
                    <a:pt x="596698" y="444796"/>
                  </a:lnTo>
                  <a:lnTo>
                    <a:pt x="575371" y="483261"/>
                  </a:lnTo>
                  <a:lnTo>
                    <a:pt x="549033" y="518168"/>
                  </a:lnTo>
                  <a:lnTo>
                    <a:pt x="518168" y="549033"/>
                  </a:lnTo>
                  <a:lnTo>
                    <a:pt x="483261" y="575371"/>
                  </a:lnTo>
                  <a:lnTo>
                    <a:pt x="444796" y="596698"/>
                  </a:lnTo>
                  <a:lnTo>
                    <a:pt x="403256" y="612532"/>
                  </a:lnTo>
                  <a:lnTo>
                    <a:pt x="359126" y="622387"/>
                  </a:lnTo>
                  <a:lnTo>
                    <a:pt x="312889" y="625779"/>
                  </a:lnTo>
                  <a:lnTo>
                    <a:pt x="266653" y="622387"/>
                  </a:lnTo>
                  <a:lnTo>
                    <a:pt x="222523" y="612532"/>
                  </a:lnTo>
                  <a:lnTo>
                    <a:pt x="180983" y="596698"/>
                  </a:lnTo>
                  <a:lnTo>
                    <a:pt x="142517" y="575371"/>
                  </a:lnTo>
                  <a:lnTo>
                    <a:pt x="107611" y="549033"/>
                  </a:lnTo>
                  <a:lnTo>
                    <a:pt x="76746" y="518168"/>
                  </a:lnTo>
                  <a:lnTo>
                    <a:pt x="50408" y="483261"/>
                  </a:lnTo>
                  <a:lnTo>
                    <a:pt x="29080" y="444796"/>
                  </a:lnTo>
                  <a:lnTo>
                    <a:pt x="13247" y="403256"/>
                  </a:lnTo>
                  <a:lnTo>
                    <a:pt x="3392" y="359126"/>
                  </a:lnTo>
                  <a:lnTo>
                    <a:pt x="0" y="31288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64471" y="3043803"/>
            <a:ext cx="107729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9" dirty="0">
                <a:latin typeface="Arial"/>
                <a:cs typeface="Arial"/>
              </a:rPr>
              <a:t>1</a:t>
            </a:r>
            <a:endParaRPr sz="1342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66485" y="3265352"/>
            <a:ext cx="107729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9" dirty="0">
                <a:latin typeface="Arial"/>
                <a:cs typeface="Arial"/>
              </a:rPr>
              <a:t>2</a:t>
            </a:r>
            <a:endParaRPr sz="1342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55200" y="3734554"/>
            <a:ext cx="107729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9" dirty="0">
                <a:latin typeface="Arial"/>
                <a:cs typeface="Arial"/>
              </a:rPr>
              <a:t>4</a:t>
            </a:r>
            <a:endParaRPr sz="1342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30956" y="3590617"/>
            <a:ext cx="107729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9" dirty="0">
                <a:latin typeface="Arial"/>
                <a:cs typeface="Arial"/>
              </a:rPr>
              <a:t>3</a:t>
            </a:r>
            <a:endParaRPr sz="1342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90657" y="4150137"/>
            <a:ext cx="107729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9" dirty="0">
                <a:latin typeface="Arial"/>
                <a:cs typeface="Arial"/>
              </a:rPr>
              <a:t>5</a:t>
            </a:r>
            <a:endParaRPr sz="1342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93981" y="3061004"/>
            <a:ext cx="2584350" cy="1033573"/>
          </a:xfrm>
          <a:prstGeom prst="rect">
            <a:avLst/>
          </a:prstGeom>
        </p:spPr>
        <p:txBody>
          <a:bodyPr vert="horz" wrap="square" lIns="0" tIns="4910" rIns="0" bIns="0" rtlCol="0">
            <a:spAutoFit/>
          </a:bodyPr>
          <a:lstStyle/>
          <a:p>
            <a:pPr marL="157106" marR="2310" indent="-151619">
              <a:lnSpc>
                <a:spcPct val="100800"/>
              </a:lnSpc>
              <a:spcBef>
                <a:spcPts val="39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59" dirty="0">
                <a:latin typeface="Microsoft Sans Serif"/>
                <a:cs typeface="Microsoft Sans Serif"/>
              </a:rPr>
              <a:t>We </a:t>
            </a:r>
            <a:r>
              <a:rPr sz="1046" spc="114" dirty="0">
                <a:latin typeface="Microsoft Sans Serif"/>
                <a:cs typeface="Microsoft Sans Serif"/>
              </a:rPr>
              <a:t>can </a:t>
            </a:r>
            <a:r>
              <a:rPr sz="1046" spc="39" dirty="0">
                <a:latin typeface="Microsoft Sans Serif"/>
                <a:cs typeface="Microsoft Sans Serif"/>
              </a:rPr>
              <a:t>retrieve </a:t>
            </a:r>
            <a:r>
              <a:rPr sz="1046" spc="45" dirty="0">
                <a:latin typeface="Microsoft Sans Serif"/>
                <a:cs typeface="Microsoft Sans Serif"/>
              </a:rPr>
              <a:t>multiple </a:t>
            </a:r>
            <a:r>
              <a:rPr sz="1046" spc="57" dirty="0">
                <a:latin typeface="Microsoft Sans Serif"/>
                <a:cs typeface="Microsoft Sans Serif"/>
              </a:rPr>
              <a:t>objects </a:t>
            </a:r>
            <a:r>
              <a:rPr sz="1046" spc="107" dirty="0">
                <a:latin typeface="Microsoft Sans Serif"/>
                <a:cs typeface="Microsoft Sans Serif"/>
              </a:rPr>
              <a:t>and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field </a:t>
            </a:r>
            <a:r>
              <a:rPr sz="1046" spc="32" dirty="0">
                <a:latin typeface="Microsoft Sans Serif"/>
                <a:cs typeface="Microsoft Sans Serif"/>
              </a:rPr>
              <a:t>values </a:t>
            </a:r>
            <a:r>
              <a:rPr sz="1046" spc="43" dirty="0">
                <a:latin typeface="Microsoft Sans Serif"/>
                <a:cs typeface="Microsoft Sans Serif"/>
              </a:rPr>
              <a:t>efficiently </a:t>
            </a:r>
            <a:r>
              <a:rPr sz="1046" spc="82" dirty="0">
                <a:latin typeface="Microsoft Sans Serif"/>
                <a:cs typeface="Microsoft Sans Serif"/>
              </a:rPr>
              <a:t>when </a:t>
            </a:r>
            <a:r>
              <a:rPr sz="1046" spc="70" dirty="0">
                <a:latin typeface="Microsoft Sans Serif"/>
                <a:cs typeface="Microsoft Sans Serif"/>
              </a:rPr>
              <a:t>the </a:t>
            </a:r>
            <a:r>
              <a:rPr sz="1046" spc="73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objects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may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may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not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related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to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109" dirty="0">
                <a:latin typeface="Microsoft Sans Serif"/>
                <a:cs typeface="Microsoft Sans Serif"/>
              </a:rPr>
              <a:t>each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other.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384678" indent="-151619">
              <a:lnSpc>
                <a:spcPct val="100800"/>
              </a:lnSpc>
              <a:spcBef>
                <a:spcPts val="518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59" dirty="0">
                <a:latin typeface="Microsoft Sans Serif"/>
                <a:cs typeface="Microsoft Sans Serif"/>
              </a:rPr>
              <a:t>We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1" dirty="0">
                <a:latin typeface="Microsoft Sans Serif"/>
                <a:cs typeface="Microsoft Sans Serif"/>
              </a:rPr>
              <a:t>use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classes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but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not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1" dirty="0">
                <a:latin typeface="Microsoft Sans Serif"/>
                <a:cs typeface="Microsoft Sans Serif"/>
              </a:rPr>
              <a:t>in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Triggers.</a:t>
            </a:r>
            <a:endParaRPr sz="1046" dirty="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10832" y="2905935"/>
            <a:ext cx="0" cy="1411457"/>
          </a:xfrm>
          <a:custGeom>
            <a:avLst/>
            <a:gdLst/>
            <a:ahLst/>
            <a:cxnLst/>
            <a:rect l="l" t="t" r="r" b="b"/>
            <a:pathLst>
              <a:path h="3103245">
                <a:moveTo>
                  <a:pt x="0" y="0"/>
                </a:moveTo>
                <a:lnTo>
                  <a:pt x="0" y="3102680"/>
                </a:lnTo>
              </a:path>
            </a:pathLst>
          </a:custGeom>
          <a:ln w="4711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2956550"/>
            <a:ext cx="9173460" cy="2798653"/>
            <a:chOff x="-31432" y="4615939"/>
            <a:chExt cx="20168870" cy="6153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64200"/>
              <a:ext cx="20106005" cy="0"/>
            </a:xfrm>
            <a:custGeom>
              <a:avLst/>
              <a:gdLst/>
              <a:ahLst/>
              <a:cxnLst/>
              <a:rect l="l" t="t" r="r" b="b"/>
              <a:pathLst>
                <a:path w="20106005">
                  <a:moveTo>
                    <a:pt x="0" y="0"/>
                  </a:moveTo>
                  <a:lnTo>
                    <a:pt x="20105411" y="0"/>
                  </a:lnTo>
                </a:path>
              </a:pathLst>
            </a:custGeom>
            <a:ln w="62825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" name="object 5"/>
            <p:cNvSpPr/>
            <p:nvPr/>
          </p:nvSpPr>
          <p:spPr>
            <a:xfrm>
              <a:off x="7824008" y="4615982"/>
              <a:ext cx="2080260" cy="2112010"/>
            </a:xfrm>
            <a:custGeom>
              <a:avLst/>
              <a:gdLst/>
              <a:ahLst/>
              <a:cxnLst/>
              <a:rect l="l" t="t" r="r" b="b"/>
              <a:pathLst>
                <a:path w="2080259" h="2112009">
                  <a:moveTo>
                    <a:pt x="2080175" y="2111981"/>
                  </a:moveTo>
                  <a:lnTo>
                    <a:pt x="0" y="2111956"/>
                  </a:lnTo>
                  <a:lnTo>
                    <a:pt x="17" y="250930"/>
                  </a:lnTo>
                  <a:lnTo>
                    <a:pt x="4060" y="205825"/>
                  </a:lnTo>
                  <a:lnTo>
                    <a:pt x="15716" y="163372"/>
                  </a:lnTo>
                  <a:lnTo>
                    <a:pt x="34276" y="124280"/>
                  </a:lnTo>
                  <a:lnTo>
                    <a:pt x="59033" y="89259"/>
                  </a:lnTo>
                  <a:lnTo>
                    <a:pt x="89276" y="59015"/>
                  </a:lnTo>
                  <a:lnTo>
                    <a:pt x="124298" y="34259"/>
                  </a:lnTo>
                  <a:lnTo>
                    <a:pt x="163389" y="15698"/>
                  </a:lnTo>
                  <a:lnTo>
                    <a:pt x="205842" y="4042"/>
                  </a:lnTo>
                  <a:lnTo>
                    <a:pt x="250947" y="0"/>
                  </a:lnTo>
                  <a:lnTo>
                    <a:pt x="1829252" y="0"/>
                  </a:lnTo>
                  <a:lnTo>
                    <a:pt x="1878435" y="4866"/>
                  </a:lnTo>
                  <a:lnTo>
                    <a:pt x="1925279" y="19100"/>
                  </a:lnTo>
                  <a:lnTo>
                    <a:pt x="1968468" y="42159"/>
                  </a:lnTo>
                  <a:lnTo>
                    <a:pt x="2006687" y="73495"/>
                  </a:lnTo>
                  <a:lnTo>
                    <a:pt x="2038023" y="111714"/>
                  </a:lnTo>
                  <a:lnTo>
                    <a:pt x="2061082" y="154903"/>
                  </a:lnTo>
                  <a:lnTo>
                    <a:pt x="2075316" y="201747"/>
                  </a:lnTo>
                  <a:lnTo>
                    <a:pt x="2080183" y="250930"/>
                  </a:lnTo>
                  <a:lnTo>
                    <a:pt x="2080175" y="2111981"/>
                  </a:lnTo>
                  <a:close/>
                </a:path>
              </a:pathLst>
            </a:custGeom>
            <a:solidFill>
              <a:srgbClr val="1B7BBB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6" name="object 6"/>
            <p:cNvSpPr/>
            <p:nvPr/>
          </p:nvSpPr>
          <p:spPr>
            <a:xfrm>
              <a:off x="5566890" y="4615939"/>
              <a:ext cx="1993900" cy="2080895"/>
            </a:xfrm>
            <a:custGeom>
              <a:avLst/>
              <a:gdLst/>
              <a:ahLst/>
              <a:cxnLst/>
              <a:rect l="l" t="t" r="r" b="b"/>
              <a:pathLst>
                <a:path w="1993900" h="2080895">
                  <a:moveTo>
                    <a:pt x="1993703" y="2080734"/>
                  </a:moveTo>
                  <a:lnTo>
                    <a:pt x="0" y="2080710"/>
                  </a:lnTo>
                  <a:lnTo>
                    <a:pt x="16" y="240499"/>
                  </a:lnTo>
                  <a:lnTo>
                    <a:pt x="4902" y="192030"/>
                  </a:lnTo>
                  <a:lnTo>
                    <a:pt x="18916" y="146886"/>
                  </a:lnTo>
                  <a:lnTo>
                    <a:pt x="41090" y="106033"/>
                  </a:lnTo>
                  <a:lnTo>
                    <a:pt x="70457" y="70440"/>
                  </a:lnTo>
                  <a:lnTo>
                    <a:pt x="106050" y="41073"/>
                  </a:lnTo>
                  <a:lnTo>
                    <a:pt x="146902" y="18899"/>
                  </a:lnTo>
                  <a:lnTo>
                    <a:pt x="192047" y="4886"/>
                  </a:lnTo>
                  <a:lnTo>
                    <a:pt x="240516" y="0"/>
                  </a:lnTo>
                  <a:lnTo>
                    <a:pt x="1753211" y="0"/>
                  </a:lnTo>
                  <a:lnTo>
                    <a:pt x="1800349" y="4663"/>
                  </a:lnTo>
                  <a:lnTo>
                    <a:pt x="1845246" y="18306"/>
                  </a:lnTo>
                  <a:lnTo>
                    <a:pt x="1886640" y="40406"/>
                  </a:lnTo>
                  <a:lnTo>
                    <a:pt x="1923270" y="70440"/>
                  </a:lnTo>
                  <a:lnTo>
                    <a:pt x="1953304" y="107070"/>
                  </a:lnTo>
                  <a:lnTo>
                    <a:pt x="1975404" y="148464"/>
                  </a:lnTo>
                  <a:lnTo>
                    <a:pt x="1989047" y="193361"/>
                  </a:lnTo>
                  <a:lnTo>
                    <a:pt x="1993710" y="240499"/>
                  </a:lnTo>
                  <a:lnTo>
                    <a:pt x="1993703" y="2080734"/>
                  </a:lnTo>
                  <a:close/>
                </a:path>
              </a:pathLst>
            </a:custGeom>
            <a:solidFill>
              <a:srgbClr val="EE9524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7" name="object 7"/>
            <p:cNvSpPr/>
            <p:nvPr/>
          </p:nvSpPr>
          <p:spPr>
            <a:xfrm>
              <a:off x="3345179" y="4615939"/>
              <a:ext cx="1993900" cy="2080895"/>
            </a:xfrm>
            <a:custGeom>
              <a:avLst/>
              <a:gdLst/>
              <a:ahLst/>
              <a:cxnLst/>
              <a:rect l="l" t="t" r="r" b="b"/>
              <a:pathLst>
                <a:path w="1993900" h="2080895">
                  <a:moveTo>
                    <a:pt x="1993703" y="2080734"/>
                  </a:moveTo>
                  <a:lnTo>
                    <a:pt x="0" y="2080710"/>
                  </a:lnTo>
                  <a:lnTo>
                    <a:pt x="16" y="240499"/>
                  </a:lnTo>
                  <a:lnTo>
                    <a:pt x="4902" y="192030"/>
                  </a:lnTo>
                  <a:lnTo>
                    <a:pt x="18916" y="146886"/>
                  </a:lnTo>
                  <a:lnTo>
                    <a:pt x="41090" y="106033"/>
                  </a:lnTo>
                  <a:lnTo>
                    <a:pt x="70457" y="70440"/>
                  </a:lnTo>
                  <a:lnTo>
                    <a:pt x="106050" y="41073"/>
                  </a:lnTo>
                  <a:lnTo>
                    <a:pt x="146902" y="18899"/>
                  </a:lnTo>
                  <a:lnTo>
                    <a:pt x="192046" y="4886"/>
                  </a:lnTo>
                  <a:lnTo>
                    <a:pt x="240515" y="0"/>
                  </a:lnTo>
                  <a:lnTo>
                    <a:pt x="1753211" y="0"/>
                  </a:lnTo>
                  <a:lnTo>
                    <a:pt x="1800349" y="4663"/>
                  </a:lnTo>
                  <a:lnTo>
                    <a:pt x="1845246" y="18306"/>
                  </a:lnTo>
                  <a:lnTo>
                    <a:pt x="1886640" y="40406"/>
                  </a:lnTo>
                  <a:lnTo>
                    <a:pt x="1923269" y="70440"/>
                  </a:lnTo>
                  <a:lnTo>
                    <a:pt x="1953303" y="107070"/>
                  </a:lnTo>
                  <a:lnTo>
                    <a:pt x="1975403" y="148464"/>
                  </a:lnTo>
                  <a:lnTo>
                    <a:pt x="1989046" y="193361"/>
                  </a:lnTo>
                  <a:lnTo>
                    <a:pt x="1993710" y="240499"/>
                  </a:lnTo>
                  <a:lnTo>
                    <a:pt x="1993703" y="2080734"/>
                  </a:lnTo>
                  <a:close/>
                </a:path>
              </a:pathLst>
            </a:custGeom>
            <a:solidFill>
              <a:srgbClr val="03A1A4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8" name="object 8"/>
            <p:cNvSpPr/>
            <p:nvPr/>
          </p:nvSpPr>
          <p:spPr>
            <a:xfrm>
              <a:off x="1155849" y="4615939"/>
              <a:ext cx="1988820" cy="2080895"/>
            </a:xfrm>
            <a:custGeom>
              <a:avLst/>
              <a:gdLst/>
              <a:ahLst/>
              <a:cxnLst/>
              <a:rect l="l" t="t" r="r" b="b"/>
              <a:pathLst>
                <a:path w="1988820" h="2080895">
                  <a:moveTo>
                    <a:pt x="1988454" y="2080734"/>
                  </a:moveTo>
                  <a:lnTo>
                    <a:pt x="0" y="2080710"/>
                  </a:lnTo>
                  <a:lnTo>
                    <a:pt x="16" y="239866"/>
                  </a:lnTo>
                  <a:lnTo>
                    <a:pt x="4889" y="191524"/>
                  </a:lnTo>
                  <a:lnTo>
                    <a:pt x="18866" y="146499"/>
                  </a:lnTo>
                  <a:lnTo>
                    <a:pt x="40981" y="105754"/>
                  </a:lnTo>
                  <a:lnTo>
                    <a:pt x="70271" y="70255"/>
                  </a:lnTo>
                  <a:lnTo>
                    <a:pt x="105771" y="40965"/>
                  </a:lnTo>
                  <a:lnTo>
                    <a:pt x="146515" y="18849"/>
                  </a:lnTo>
                  <a:lnTo>
                    <a:pt x="191541" y="4873"/>
                  </a:lnTo>
                  <a:lnTo>
                    <a:pt x="239882" y="0"/>
                  </a:lnTo>
                  <a:lnTo>
                    <a:pt x="1748595" y="0"/>
                  </a:lnTo>
                  <a:lnTo>
                    <a:pt x="1795609" y="4651"/>
                  </a:lnTo>
                  <a:lnTo>
                    <a:pt x="1840388" y="18258"/>
                  </a:lnTo>
                  <a:lnTo>
                    <a:pt x="1881673" y="40300"/>
                  </a:lnTo>
                  <a:lnTo>
                    <a:pt x="1918206" y="70255"/>
                  </a:lnTo>
                  <a:lnTo>
                    <a:pt x="1948161" y="106788"/>
                  </a:lnTo>
                  <a:lnTo>
                    <a:pt x="1970203" y="148073"/>
                  </a:lnTo>
                  <a:lnTo>
                    <a:pt x="1983810" y="192851"/>
                  </a:lnTo>
                  <a:lnTo>
                    <a:pt x="1988461" y="239866"/>
                  </a:lnTo>
                  <a:lnTo>
                    <a:pt x="1988454" y="2080734"/>
                  </a:lnTo>
                  <a:close/>
                </a:path>
              </a:pathLst>
            </a:custGeom>
            <a:solidFill>
              <a:srgbClr val="EE3078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372" y="5388987"/>
              <a:ext cx="2343622" cy="51711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55891" y="5655996"/>
              <a:ext cx="1995170" cy="4637405"/>
            </a:xfrm>
            <a:custGeom>
              <a:avLst/>
              <a:gdLst/>
              <a:ahLst/>
              <a:cxnLst/>
              <a:rect l="l" t="t" r="r" b="b"/>
              <a:pathLst>
                <a:path w="1995170" h="4637405">
                  <a:moveTo>
                    <a:pt x="1600772" y="4637146"/>
                  </a:moveTo>
                  <a:lnTo>
                    <a:pt x="393810" y="4637146"/>
                  </a:lnTo>
                  <a:lnTo>
                    <a:pt x="350900" y="4634326"/>
                  </a:lnTo>
                  <a:lnTo>
                    <a:pt x="309329" y="4626061"/>
                  </a:lnTo>
                  <a:lnTo>
                    <a:pt x="269336" y="4612645"/>
                  </a:lnTo>
                  <a:lnTo>
                    <a:pt x="231161" y="4594370"/>
                  </a:lnTo>
                  <a:lnTo>
                    <a:pt x="195046" y="4571530"/>
                  </a:lnTo>
                  <a:lnTo>
                    <a:pt x="161231" y="4544418"/>
                  </a:lnTo>
                  <a:lnTo>
                    <a:pt x="129955" y="4513327"/>
                  </a:lnTo>
                  <a:lnTo>
                    <a:pt x="101458" y="4478550"/>
                  </a:lnTo>
                  <a:lnTo>
                    <a:pt x="75982" y="4440381"/>
                  </a:lnTo>
                  <a:lnTo>
                    <a:pt x="53766" y="4399112"/>
                  </a:lnTo>
                  <a:lnTo>
                    <a:pt x="35051" y="4355038"/>
                  </a:lnTo>
                  <a:lnTo>
                    <a:pt x="20076" y="4308450"/>
                  </a:lnTo>
                  <a:lnTo>
                    <a:pt x="9083" y="4259643"/>
                  </a:lnTo>
                  <a:lnTo>
                    <a:pt x="2310" y="4208909"/>
                  </a:lnTo>
                  <a:lnTo>
                    <a:pt x="0" y="4156542"/>
                  </a:lnTo>
                  <a:lnTo>
                    <a:pt x="0" y="0"/>
                  </a:lnTo>
                  <a:lnTo>
                    <a:pt x="448198" y="0"/>
                  </a:lnTo>
                  <a:lnTo>
                    <a:pt x="449850" y="52368"/>
                  </a:lnTo>
                  <a:lnTo>
                    <a:pt x="454725" y="103635"/>
                  </a:lnTo>
                  <a:lnTo>
                    <a:pt x="462700" y="153650"/>
                  </a:lnTo>
                  <a:lnTo>
                    <a:pt x="473654" y="202265"/>
                  </a:lnTo>
                  <a:lnTo>
                    <a:pt x="487464" y="249330"/>
                  </a:lnTo>
                  <a:lnTo>
                    <a:pt x="504009" y="294698"/>
                  </a:lnTo>
                  <a:lnTo>
                    <a:pt x="523165" y="338218"/>
                  </a:lnTo>
                  <a:lnTo>
                    <a:pt x="544812" y="379741"/>
                  </a:lnTo>
                  <a:lnTo>
                    <a:pt x="568828" y="419120"/>
                  </a:lnTo>
                  <a:lnTo>
                    <a:pt x="595089" y="456204"/>
                  </a:lnTo>
                  <a:lnTo>
                    <a:pt x="623474" y="490846"/>
                  </a:lnTo>
                  <a:lnTo>
                    <a:pt x="653861" y="522895"/>
                  </a:lnTo>
                  <a:lnTo>
                    <a:pt x="686129" y="552203"/>
                  </a:lnTo>
                  <a:lnTo>
                    <a:pt x="720153" y="578621"/>
                  </a:lnTo>
                  <a:lnTo>
                    <a:pt x="755814" y="602000"/>
                  </a:lnTo>
                  <a:lnTo>
                    <a:pt x="792988" y="622191"/>
                  </a:lnTo>
                  <a:lnTo>
                    <a:pt x="831554" y="639045"/>
                  </a:lnTo>
                  <a:lnTo>
                    <a:pt x="871389" y="652413"/>
                  </a:lnTo>
                  <a:lnTo>
                    <a:pt x="912372" y="662146"/>
                  </a:lnTo>
                  <a:lnTo>
                    <a:pt x="954380" y="668095"/>
                  </a:lnTo>
                  <a:lnTo>
                    <a:pt x="997292" y="670111"/>
                  </a:lnTo>
                  <a:lnTo>
                    <a:pt x="1040203" y="668095"/>
                  </a:lnTo>
                  <a:lnTo>
                    <a:pt x="1082211" y="662146"/>
                  </a:lnTo>
                  <a:lnTo>
                    <a:pt x="1123194" y="652413"/>
                  </a:lnTo>
                  <a:lnTo>
                    <a:pt x="1163029" y="639045"/>
                  </a:lnTo>
                  <a:lnTo>
                    <a:pt x="1201595" y="622191"/>
                  </a:lnTo>
                  <a:lnTo>
                    <a:pt x="1238769" y="602000"/>
                  </a:lnTo>
                  <a:lnTo>
                    <a:pt x="1274430" y="578621"/>
                  </a:lnTo>
                  <a:lnTo>
                    <a:pt x="1308454" y="552203"/>
                  </a:lnTo>
                  <a:lnTo>
                    <a:pt x="1340722" y="522895"/>
                  </a:lnTo>
                  <a:lnTo>
                    <a:pt x="1371109" y="490846"/>
                  </a:lnTo>
                  <a:lnTo>
                    <a:pt x="1399494" y="456204"/>
                  </a:lnTo>
                  <a:lnTo>
                    <a:pt x="1425755" y="419120"/>
                  </a:lnTo>
                  <a:lnTo>
                    <a:pt x="1449770" y="379741"/>
                  </a:lnTo>
                  <a:lnTo>
                    <a:pt x="1471417" y="338218"/>
                  </a:lnTo>
                  <a:lnTo>
                    <a:pt x="1490574" y="294698"/>
                  </a:lnTo>
                  <a:lnTo>
                    <a:pt x="1507119" y="249330"/>
                  </a:lnTo>
                  <a:lnTo>
                    <a:pt x="1520929" y="202265"/>
                  </a:lnTo>
                  <a:lnTo>
                    <a:pt x="1531883" y="153650"/>
                  </a:lnTo>
                  <a:lnTo>
                    <a:pt x="1539858" y="103635"/>
                  </a:lnTo>
                  <a:lnTo>
                    <a:pt x="1544733" y="52368"/>
                  </a:lnTo>
                  <a:lnTo>
                    <a:pt x="1546385" y="0"/>
                  </a:lnTo>
                  <a:lnTo>
                    <a:pt x="1994584" y="0"/>
                  </a:lnTo>
                  <a:lnTo>
                    <a:pt x="1994584" y="4156542"/>
                  </a:lnTo>
                  <a:lnTo>
                    <a:pt x="1992273" y="4208909"/>
                  </a:lnTo>
                  <a:lnTo>
                    <a:pt x="1985500" y="4259643"/>
                  </a:lnTo>
                  <a:lnTo>
                    <a:pt x="1974507" y="4308450"/>
                  </a:lnTo>
                  <a:lnTo>
                    <a:pt x="1959532" y="4355038"/>
                  </a:lnTo>
                  <a:lnTo>
                    <a:pt x="1940817" y="4399112"/>
                  </a:lnTo>
                  <a:lnTo>
                    <a:pt x="1918601" y="4440381"/>
                  </a:lnTo>
                  <a:lnTo>
                    <a:pt x="1893125" y="4478550"/>
                  </a:lnTo>
                  <a:lnTo>
                    <a:pt x="1864628" y="4513327"/>
                  </a:lnTo>
                  <a:lnTo>
                    <a:pt x="1833352" y="4544418"/>
                  </a:lnTo>
                  <a:lnTo>
                    <a:pt x="1799536" y="4571530"/>
                  </a:lnTo>
                  <a:lnTo>
                    <a:pt x="1763421" y="4594370"/>
                  </a:lnTo>
                  <a:lnTo>
                    <a:pt x="1725247" y="4612645"/>
                  </a:lnTo>
                  <a:lnTo>
                    <a:pt x="1685254" y="4626061"/>
                  </a:lnTo>
                  <a:lnTo>
                    <a:pt x="1643683" y="4634326"/>
                  </a:lnTo>
                  <a:lnTo>
                    <a:pt x="1600772" y="463714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0608" y="5388987"/>
              <a:ext cx="2343622" cy="51711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45128" y="5655996"/>
              <a:ext cx="1995170" cy="4637405"/>
            </a:xfrm>
            <a:custGeom>
              <a:avLst/>
              <a:gdLst/>
              <a:ahLst/>
              <a:cxnLst/>
              <a:rect l="l" t="t" r="r" b="b"/>
              <a:pathLst>
                <a:path w="1995170" h="4637405">
                  <a:moveTo>
                    <a:pt x="1600773" y="4637146"/>
                  </a:moveTo>
                  <a:lnTo>
                    <a:pt x="393810" y="4637146"/>
                  </a:lnTo>
                  <a:lnTo>
                    <a:pt x="350900" y="4634326"/>
                  </a:lnTo>
                  <a:lnTo>
                    <a:pt x="309329" y="4626061"/>
                  </a:lnTo>
                  <a:lnTo>
                    <a:pt x="269336" y="4612645"/>
                  </a:lnTo>
                  <a:lnTo>
                    <a:pt x="231162" y="4594370"/>
                  </a:lnTo>
                  <a:lnTo>
                    <a:pt x="195046" y="4571530"/>
                  </a:lnTo>
                  <a:lnTo>
                    <a:pt x="161231" y="4544418"/>
                  </a:lnTo>
                  <a:lnTo>
                    <a:pt x="129955" y="4513327"/>
                  </a:lnTo>
                  <a:lnTo>
                    <a:pt x="101458" y="4478550"/>
                  </a:lnTo>
                  <a:lnTo>
                    <a:pt x="75982" y="4440381"/>
                  </a:lnTo>
                  <a:lnTo>
                    <a:pt x="53766" y="4399112"/>
                  </a:lnTo>
                  <a:lnTo>
                    <a:pt x="35051" y="4355038"/>
                  </a:lnTo>
                  <a:lnTo>
                    <a:pt x="20076" y="4308450"/>
                  </a:lnTo>
                  <a:lnTo>
                    <a:pt x="9083" y="4259643"/>
                  </a:lnTo>
                  <a:lnTo>
                    <a:pt x="2310" y="4208909"/>
                  </a:lnTo>
                  <a:lnTo>
                    <a:pt x="0" y="4156542"/>
                  </a:lnTo>
                  <a:lnTo>
                    <a:pt x="0" y="0"/>
                  </a:lnTo>
                  <a:lnTo>
                    <a:pt x="448198" y="0"/>
                  </a:lnTo>
                  <a:lnTo>
                    <a:pt x="449850" y="52368"/>
                  </a:lnTo>
                  <a:lnTo>
                    <a:pt x="454725" y="103635"/>
                  </a:lnTo>
                  <a:lnTo>
                    <a:pt x="462700" y="153650"/>
                  </a:lnTo>
                  <a:lnTo>
                    <a:pt x="473654" y="202265"/>
                  </a:lnTo>
                  <a:lnTo>
                    <a:pt x="487464" y="249330"/>
                  </a:lnTo>
                  <a:lnTo>
                    <a:pt x="504009" y="294698"/>
                  </a:lnTo>
                  <a:lnTo>
                    <a:pt x="523165" y="338218"/>
                  </a:lnTo>
                  <a:lnTo>
                    <a:pt x="544812" y="379741"/>
                  </a:lnTo>
                  <a:lnTo>
                    <a:pt x="568828" y="419120"/>
                  </a:lnTo>
                  <a:lnTo>
                    <a:pt x="595089" y="456204"/>
                  </a:lnTo>
                  <a:lnTo>
                    <a:pt x="623474" y="490846"/>
                  </a:lnTo>
                  <a:lnTo>
                    <a:pt x="653861" y="522895"/>
                  </a:lnTo>
                  <a:lnTo>
                    <a:pt x="686129" y="552203"/>
                  </a:lnTo>
                  <a:lnTo>
                    <a:pt x="720153" y="578621"/>
                  </a:lnTo>
                  <a:lnTo>
                    <a:pt x="755814" y="602000"/>
                  </a:lnTo>
                  <a:lnTo>
                    <a:pt x="792988" y="622191"/>
                  </a:lnTo>
                  <a:lnTo>
                    <a:pt x="831554" y="639045"/>
                  </a:lnTo>
                  <a:lnTo>
                    <a:pt x="871389" y="652413"/>
                  </a:lnTo>
                  <a:lnTo>
                    <a:pt x="912372" y="662146"/>
                  </a:lnTo>
                  <a:lnTo>
                    <a:pt x="954380" y="668095"/>
                  </a:lnTo>
                  <a:lnTo>
                    <a:pt x="997292" y="670111"/>
                  </a:lnTo>
                  <a:lnTo>
                    <a:pt x="1040203" y="668095"/>
                  </a:lnTo>
                  <a:lnTo>
                    <a:pt x="1082211" y="662146"/>
                  </a:lnTo>
                  <a:lnTo>
                    <a:pt x="1123194" y="652413"/>
                  </a:lnTo>
                  <a:lnTo>
                    <a:pt x="1163029" y="639045"/>
                  </a:lnTo>
                  <a:lnTo>
                    <a:pt x="1201595" y="622191"/>
                  </a:lnTo>
                  <a:lnTo>
                    <a:pt x="1238769" y="602000"/>
                  </a:lnTo>
                  <a:lnTo>
                    <a:pt x="1274430" y="578621"/>
                  </a:lnTo>
                  <a:lnTo>
                    <a:pt x="1308455" y="552203"/>
                  </a:lnTo>
                  <a:lnTo>
                    <a:pt x="1340722" y="522895"/>
                  </a:lnTo>
                  <a:lnTo>
                    <a:pt x="1371109" y="490846"/>
                  </a:lnTo>
                  <a:lnTo>
                    <a:pt x="1399494" y="456204"/>
                  </a:lnTo>
                  <a:lnTo>
                    <a:pt x="1425755" y="419120"/>
                  </a:lnTo>
                  <a:lnTo>
                    <a:pt x="1449771" y="379741"/>
                  </a:lnTo>
                  <a:lnTo>
                    <a:pt x="1471418" y="338218"/>
                  </a:lnTo>
                  <a:lnTo>
                    <a:pt x="1490574" y="294698"/>
                  </a:lnTo>
                  <a:lnTo>
                    <a:pt x="1507119" y="249330"/>
                  </a:lnTo>
                  <a:lnTo>
                    <a:pt x="1520929" y="202265"/>
                  </a:lnTo>
                  <a:lnTo>
                    <a:pt x="1531883" y="153650"/>
                  </a:lnTo>
                  <a:lnTo>
                    <a:pt x="1539858" y="103635"/>
                  </a:lnTo>
                  <a:lnTo>
                    <a:pt x="1544733" y="52368"/>
                  </a:lnTo>
                  <a:lnTo>
                    <a:pt x="1546385" y="0"/>
                  </a:lnTo>
                  <a:lnTo>
                    <a:pt x="1994584" y="0"/>
                  </a:lnTo>
                  <a:lnTo>
                    <a:pt x="1994584" y="4156542"/>
                  </a:lnTo>
                  <a:lnTo>
                    <a:pt x="1992273" y="4208909"/>
                  </a:lnTo>
                  <a:lnTo>
                    <a:pt x="1985500" y="4259643"/>
                  </a:lnTo>
                  <a:lnTo>
                    <a:pt x="1974507" y="4308450"/>
                  </a:lnTo>
                  <a:lnTo>
                    <a:pt x="1959532" y="4355038"/>
                  </a:lnTo>
                  <a:lnTo>
                    <a:pt x="1940817" y="4399112"/>
                  </a:lnTo>
                  <a:lnTo>
                    <a:pt x="1918601" y="4440381"/>
                  </a:lnTo>
                  <a:lnTo>
                    <a:pt x="1893125" y="4478550"/>
                  </a:lnTo>
                  <a:lnTo>
                    <a:pt x="1864628" y="4513327"/>
                  </a:lnTo>
                  <a:lnTo>
                    <a:pt x="1833352" y="4544418"/>
                  </a:lnTo>
                  <a:lnTo>
                    <a:pt x="1799537" y="4571530"/>
                  </a:lnTo>
                  <a:lnTo>
                    <a:pt x="1763422" y="4594370"/>
                  </a:lnTo>
                  <a:lnTo>
                    <a:pt x="1725247" y="4612645"/>
                  </a:lnTo>
                  <a:lnTo>
                    <a:pt x="1685254" y="4626061"/>
                  </a:lnTo>
                  <a:lnTo>
                    <a:pt x="1643683" y="4634326"/>
                  </a:lnTo>
                  <a:lnTo>
                    <a:pt x="1600773" y="463714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2283" y="5388987"/>
              <a:ext cx="2343622" cy="51711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66802" y="5655996"/>
              <a:ext cx="1995170" cy="4637405"/>
            </a:xfrm>
            <a:custGeom>
              <a:avLst/>
              <a:gdLst/>
              <a:ahLst/>
              <a:cxnLst/>
              <a:rect l="l" t="t" r="r" b="b"/>
              <a:pathLst>
                <a:path w="1995170" h="4637405">
                  <a:moveTo>
                    <a:pt x="1600773" y="4637146"/>
                  </a:moveTo>
                  <a:lnTo>
                    <a:pt x="393811" y="4637146"/>
                  </a:lnTo>
                  <a:lnTo>
                    <a:pt x="350901" y="4634326"/>
                  </a:lnTo>
                  <a:lnTo>
                    <a:pt x="309329" y="4626061"/>
                  </a:lnTo>
                  <a:lnTo>
                    <a:pt x="269336" y="4612645"/>
                  </a:lnTo>
                  <a:lnTo>
                    <a:pt x="231162" y="4594370"/>
                  </a:lnTo>
                  <a:lnTo>
                    <a:pt x="195047" y="4571530"/>
                  </a:lnTo>
                  <a:lnTo>
                    <a:pt x="161231" y="4544418"/>
                  </a:lnTo>
                  <a:lnTo>
                    <a:pt x="129955" y="4513327"/>
                  </a:lnTo>
                  <a:lnTo>
                    <a:pt x="101459" y="4478550"/>
                  </a:lnTo>
                  <a:lnTo>
                    <a:pt x="75982" y="4440381"/>
                  </a:lnTo>
                  <a:lnTo>
                    <a:pt x="53766" y="4399112"/>
                  </a:lnTo>
                  <a:lnTo>
                    <a:pt x="35051" y="4355038"/>
                  </a:lnTo>
                  <a:lnTo>
                    <a:pt x="20076" y="4308450"/>
                  </a:lnTo>
                  <a:lnTo>
                    <a:pt x="9083" y="4259643"/>
                  </a:lnTo>
                  <a:lnTo>
                    <a:pt x="2310" y="4208909"/>
                  </a:lnTo>
                  <a:lnTo>
                    <a:pt x="0" y="4156542"/>
                  </a:lnTo>
                  <a:lnTo>
                    <a:pt x="0" y="0"/>
                  </a:lnTo>
                  <a:lnTo>
                    <a:pt x="448199" y="0"/>
                  </a:lnTo>
                  <a:lnTo>
                    <a:pt x="449851" y="52368"/>
                  </a:lnTo>
                  <a:lnTo>
                    <a:pt x="454725" y="103635"/>
                  </a:lnTo>
                  <a:lnTo>
                    <a:pt x="462701" y="153650"/>
                  </a:lnTo>
                  <a:lnTo>
                    <a:pt x="473654" y="202265"/>
                  </a:lnTo>
                  <a:lnTo>
                    <a:pt x="487465" y="249330"/>
                  </a:lnTo>
                  <a:lnTo>
                    <a:pt x="504009" y="294698"/>
                  </a:lnTo>
                  <a:lnTo>
                    <a:pt x="523166" y="338218"/>
                  </a:lnTo>
                  <a:lnTo>
                    <a:pt x="544813" y="379741"/>
                  </a:lnTo>
                  <a:lnTo>
                    <a:pt x="568828" y="419120"/>
                  </a:lnTo>
                  <a:lnTo>
                    <a:pt x="595089" y="456204"/>
                  </a:lnTo>
                  <a:lnTo>
                    <a:pt x="623475" y="490846"/>
                  </a:lnTo>
                  <a:lnTo>
                    <a:pt x="653862" y="522895"/>
                  </a:lnTo>
                  <a:lnTo>
                    <a:pt x="686129" y="552203"/>
                  </a:lnTo>
                  <a:lnTo>
                    <a:pt x="720154" y="578621"/>
                  </a:lnTo>
                  <a:lnTo>
                    <a:pt x="755814" y="602000"/>
                  </a:lnTo>
                  <a:lnTo>
                    <a:pt x="792988" y="622191"/>
                  </a:lnTo>
                  <a:lnTo>
                    <a:pt x="831554" y="639045"/>
                  </a:lnTo>
                  <a:lnTo>
                    <a:pt x="871389" y="652413"/>
                  </a:lnTo>
                  <a:lnTo>
                    <a:pt x="912372" y="662146"/>
                  </a:lnTo>
                  <a:lnTo>
                    <a:pt x="954380" y="668095"/>
                  </a:lnTo>
                  <a:lnTo>
                    <a:pt x="997292" y="670111"/>
                  </a:lnTo>
                  <a:lnTo>
                    <a:pt x="1040203" y="668095"/>
                  </a:lnTo>
                  <a:lnTo>
                    <a:pt x="1082211" y="662146"/>
                  </a:lnTo>
                  <a:lnTo>
                    <a:pt x="1123194" y="652413"/>
                  </a:lnTo>
                  <a:lnTo>
                    <a:pt x="1163029" y="639045"/>
                  </a:lnTo>
                  <a:lnTo>
                    <a:pt x="1201595" y="622191"/>
                  </a:lnTo>
                  <a:lnTo>
                    <a:pt x="1238769" y="602000"/>
                  </a:lnTo>
                  <a:lnTo>
                    <a:pt x="1274430" y="578621"/>
                  </a:lnTo>
                  <a:lnTo>
                    <a:pt x="1308455" y="552203"/>
                  </a:lnTo>
                  <a:lnTo>
                    <a:pt x="1340722" y="522895"/>
                  </a:lnTo>
                  <a:lnTo>
                    <a:pt x="1371109" y="490846"/>
                  </a:lnTo>
                  <a:lnTo>
                    <a:pt x="1399494" y="456204"/>
                  </a:lnTo>
                  <a:lnTo>
                    <a:pt x="1425756" y="419120"/>
                  </a:lnTo>
                  <a:lnTo>
                    <a:pt x="1449771" y="379741"/>
                  </a:lnTo>
                  <a:lnTo>
                    <a:pt x="1471418" y="338218"/>
                  </a:lnTo>
                  <a:lnTo>
                    <a:pt x="1490575" y="294698"/>
                  </a:lnTo>
                  <a:lnTo>
                    <a:pt x="1507119" y="249330"/>
                  </a:lnTo>
                  <a:lnTo>
                    <a:pt x="1520930" y="202265"/>
                  </a:lnTo>
                  <a:lnTo>
                    <a:pt x="1531883" y="153650"/>
                  </a:lnTo>
                  <a:lnTo>
                    <a:pt x="1539859" y="103635"/>
                  </a:lnTo>
                  <a:lnTo>
                    <a:pt x="1544733" y="52368"/>
                  </a:lnTo>
                  <a:lnTo>
                    <a:pt x="1546385" y="0"/>
                  </a:lnTo>
                  <a:lnTo>
                    <a:pt x="1994584" y="0"/>
                  </a:lnTo>
                  <a:lnTo>
                    <a:pt x="1994584" y="4156542"/>
                  </a:lnTo>
                  <a:lnTo>
                    <a:pt x="1992273" y="4208909"/>
                  </a:lnTo>
                  <a:lnTo>
                    <a:pt x="1985500" y="4259643"/>
                  </a:lnTo>
                  <a:lnTo>
                    <a:pt x="1974507" y="4308450"/>
                  </a:lnTo>
                  <a:lnTo>
                    <a:pt x="1959532" y="4355038"/>
                  </a:lnTo>
                  <a:lnTo>
                    <a:pt x="1940817" y="4399112"/>
                  </a:lnTo>
                  <a:lnTo>
                    <a:pt x="1918601" y="4440381"/>
                  </a:lnTo>
                  <a:lnTo>
                    <a:pt x="1893125" y="4478550"/>
                  </a:lnTo>
                  <a:lnTo>
                    <a:pt x="1864629" y="4513327"/>
                  </a:lnTo>
                  <a:lnTo>
                    <a:pt x="1833352" y="4544418"/>
                  </a:lnTo>
                  <a:lnTo>
                    <a:pt x="1799537" y="4571530"/>
                  </a:lnTo>
                  <a:lnTo>
                    <a:pt x="1763422" y="4594370"/>
                  </a:lnTo>
                  <a:lnTo>
                    <a:pt x="1725248" y="4612645"/>
                  </a:lnTo>
                  <a:lnTo>
                    <a:pt x="1685255" y="4626061"/>
                  </a:lnTo>
                  <a:lnTo>
                    <a:pt x="1643683" y="4634326"/>
                  </a:lnTo>
                  <a:lnTo>
                    <a:pt x="1600773" y="463714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6508" y="5387384"/>
              <a:ext cx="2434887" cy="52447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24013" y="5656799"/>
              <a:ext cx="2080260" cy="4705985"/>
            </a:xfrm>
            <a:custGeom>
              <a:avLst/>
              <a:gdLst/>
              <a:ahLst/>
              <a:cxnLst/>
              <a:rect l="l" t="t" r="r" b="b"/>
              <a:pathLst>
                <a:path w="2080259" h="4705984">
                  <a:moveTo>
                    <a:pt x="1669227" y="4705891"/>
                  </a:moveTo>
                  <a:lnTo>
                    <a:pt x="410652" y="4705891"/>
                  </a:lnTo>
                  <a:lnTo>
                    <a:pt x="365906" y="4703029"/>
                  </a:lnTo>
                  <a:lnTo>
                    <a:pt x="322557" y="4694641"/>
                  </a:lnTo>
                  <a:lnTo>
                    <a:pt x="280854" y="4681026"/>
                  </a:lnTo>
                  <a:lnTo>
                    <a:pt x="241047" y="4662480"/>
                  </a:lnTo>
                  <a:lnTo>
                    <a:pt x="203387" y="4639301"/>
                  </a:lnTo>
                  <a:lnTo>
                    <a:pt x="168126" y="4611787"/>
                  </a:lnTo>
                  <a:lnTo>
                    <a:pt x="135512" y="4580235"/>
                  </a:lnTo>
                  <a:lnTo>
                    <a:pt x="105797" y="4544943"/>
                  </a:lnTo>
                  <a:lnTo>
                    <a:pt x="79231" y="4506208"/>
                  </a:lnTo>
                  <a:lnTo>
                    <a:pt x="56065" y="4464327"/>
                  </a:lnTo>
                  <a:lnTo>
                    <a:pt x="36550" y="4419599"/>
                  </a:lnTo>
                  <a:lnTo>
                    <a:pt x="20935" y="4372321"/>
                  </a:lnTo>
                  <a:lnTo>
                    <a:pt x="9471" y="4322790"/>
                  </a:lnTo>
                  <a:lnTo>
                    <a:pt x="2409" y="4271304"/>
                  </a:lnTo>
                  <a:lnTo>
                    <a:pt x="0" y="4218161"/>
                  </a:lnTo>
                  <a:lnTo>
                    <a:pt x="0" y="0"/>
                  </a:lnTo>
                  <a:lnTo>
                    <a:pt x="467365" y="0"/>
                  </a:lnTo>
                  <a:lnTo>
                    <a:pt x="469087" y="53145"/>
                  </a:lnTo>
                  <a:lnTo>
                    <a:pt x="474170" y="105171"/>
                  </a:lnTo>
                  <a:lnTo>
                    <a:pt x="482487" y="155928"/>
                  </a:lnTo>
                  <a:lnTo>
                    <a:pt x="493909" y="205263"/>
                  </a:lnTo>
                  <a:lnTo>
                    <a:pt x="508310" y="253027"/>
                  </a:lnTo>
                  <a:lnTo>
                    <a:pt x="525562" y="299066"/>
                  </a:lnTo>
                  <a:lnTo>
                    <a:pt x="545538" y="343231"/>
                  </a:lnTo>
                  <a:lnTo>
                    <a:pt x="568110" y="385371"/>
                  </a:lnTo>
                  <a:lnTo>
                    <a:pt x="593153" y="425333"/>
                  </a:lnTo>
                  <a:lnTo>
                    <a:pt x="620537" y="462967"/>
                  </a:lnTo>
                  <a:lnTo>
                    <a:pt x="650136" y="498122"/>
                  </a:lnTo>
                  <a:lnTo>
                    <a:pt x="681823" y="530646"/>
                  </a:lnTo>
                  <a:lnTo>
                    <a:pt x="715470" y="560389"/>
                  </a:lnTo>
                  <a:lnTo>
                    <a:pt x="750950" y="587198"/>
                  </a:lnTo>
                  <a:lnTo>
                    <a:pt x="788135" y="610924"/>
                  </a:lnTo>
                  <a:lnTo>
                    <a:pt x="826899" y="631414"/>
                  </a:lnTo>
                  <a:lnTo>
                    <a:pt x="867114" y="648518"/>
                  </a:lnTo>
                  <a:lnTo>
                    <a:pt x="908653" y="662084"/>
                  </a:lnTo>
                  <a:lnTo>
                    <a:pt x="951388" y="671961"/>
                  </a:lnTo>
                  <a:lnTo>
                    <a:pt x="995193" y="677998"/>
                  </a:lnTo>
                  <a:lnTo>
                    <a:pt x="1039939" y="680044"/>
                  </a:lnTo>
                  <a:lnTo>
                    <a:pt x="1084685" y="677998"/>
                  </a:lnTo>
                  <a:lnTo>
                    <a:pt x="1128490" y="671961"/>
                  </a:lnTo>
                  <a:lnTo>
                    <a:pt x="1171225" y="662084"/>
                  </a:lnTo>
                  <a:lnTo>
                    <a:pt x="1212764" y="648518"/>
                  </a:lnTo>
                  <a:lnTo>
                    <a:pt x="1252979" y="631414"/>
                  </a:lnTo>
                  <a:lnTo>
                    <a:pt x="1291743" y="610924"/>
                  </a:lnTo>
                  <a:lnTo>
                    <a:pt x="1328928" y="587198"/>
                  </a:lnTo>
                  <a:lnTo>
                    <a:pt x="1364408" y="560389"/>
                  </a:lnTo>
                  <a:lnTo>
                    <a:pt x="1398055" y="530646"/>
                  </a:lnTo>
                  <a:lnTo>
                    <a:pt x="1429742" y="498122"/>
                  </a:lnTo>
                  <a:lnTo>
                    <a:pt x="1459341" y="462967"/>
                  </a:lnTo>
                  <a:lnTo>
                    <a:pt x="1486725" y="425333"/>
                  </a:lnTo>
                  <a:lnTo>
                    <a:pt x="1511768" y="385371"/>
                  </a:lnTo>
                  <a:lnTo>
                    <a:pt x="1534340" y="343231"/>
                  </a:lnTo>
                  <a:lnTo>
                    <a:pt x="1554316" y="299066"/>
                  </a:lnTo>
                  <a:lnTo>
                    <a:pt x="1571568" y="253027"/>
                  </a:lnTo>
                  <a:lnTo>
                    <a:pt x="1585969" y="205263"/>
                  </a:lnTo>
                  <a:lnTo>
                    <a:pt x="1597391" y="155928"/>
                  </a:lnTo>
                  <a:lnTo>
                    <a:pt x="1605708" y="105171"/>
                  </a:lnTo>
                  <a:lnTo>
                    <a:pt x="1610791" y="53145"/>
                  </a:lnTo>
                  <a:lnTo>
                    <a:pt x="1612513" y="0"/>
                  </a:lnTo>
                  <a:lnTo>
                    <a:pt x="2079878" y="0"/>
                  </a:lnTo>
                  <a:lnTo>
                    <a:pt x="2079878" y="4218161"/>
                  </a:lnTo>
                  <a:lnTo>
                    <a:pt x="2077469" y="4271304"/>
                  </a:lnTo>
                  <a:lnTo>
                    <a:pt x="2070407" y="4322790"/>
                  </a:lnTo>
                  <a:lnTo>
                    <a:pt x="2058943" y="4372321"/>
                  </a:lnTo>
                  <a:lnTo>
                    <a:pt x="2043328" y="4419599"/>
                  </a:lnTo>
                  <a:lnTo>
                    <a:pt x="2023812" y="4464327"/>
                  </a:lnTo>
                  <a:lnTo>
                    <a:pt x="2000646" y="4506208"/>
                  </a:lnTo>
                  <a:lnTo>
                    <a:pt x="1974081" y="4544943"/>
                  </a:lnTo>
                  <a:lnTo>
                    <a:pt x="1944366" y="4580235"/>
                  </a:lnTo>
                  <a:lnTo>
                    <a:pt x="1911752" y="4611787"/>
                  </a:lnTo>
                  <a:lnTo>
                    <a:pt x="1876491" y="4639301"/>
                  </a:lnTo>
                  <a:lnTo>
                    <a:pt x="1838831" y="4662480"/>
                  </a:lnTo>
                  <a:lnTo>
                    <a:pt x="1799025" y="4681026"/>
                  </a:lnTo>
                  <a:lnTo>
                    <a:pt x="1757322" y="4694641"/>
                  </a:lnTo>
                  <a:lnTo>
                    <a:pt x="1713972" y="4703029"/>
                  </a:lnTo>
                  <a:lnTo>
                    <a:pt x="1669227" y="470589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524000" y="1617457"/>
            <a:ext cx="8452568" cy="106863"/>
            <a:chOff x="0" y="1671795"/>
            <a:chExt cx="18583910" cy="23495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869695" y="662429"/>
            <a:ext cx="3928512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23" dirty="0"/>
              <a:t>Performance</a:t>
            </a:r>
            <a:r>
              <a:rPr spc="-36" dirty="0"/>
              <a:t> </a:t>
            </a:r>
            <a:r>
              <a:rPr spc="-16" dirty="0"/>
              <a:t>Considerations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006059" y="2324157"/>
            <a:ext cx="7901213" cy="307209"/>
          </a:xfrm>
          <a:prstGeom prst="rect">
            <a:avLst/>
          </a:prstGeom>
        </p:spPr>
        <p:txBody>
          <a:bodyPr vert="horz" wrap="square" lIns="0" tIns="24838" rIns="0" bIns="0" rtlCol="0">
            <a:spAutoFit/>
          </a:bodyPr>
          <a:lstStyle/>
          <a:p>
            <a:pPr marL="5776" marR="2310">
              <a:lnSpc>
                <a:spcPts val="1123"/>
              </a:lnSpc>
              <a:spcBef>
                <a:spcPts val="196"/>
              </a:spcBef>
            </a:pPr>
            <a:r>
              <a:rPr sz="1046" b="1" spc="-27" dirty="0">
                <a:latin typeface="Arial"/>
                <a:cs typeface="Arial"/>
              </a:rPr>
              <a:t>If </a:t>
            </a:r>
            <a:r>
              <a:rPr sz="1046" b="1" spc="-7" dirty="0">
                <a:latin typeface="Arial"/>
                <a:cs typeface="Arial"/>
              </a:rPr>
              <a:t>your </a:t>
            </a:r>
            <a:r>
              <a:rPr sz="1046" b="1" spc="5" dirty="0">
                <a:latin typeface="Arial"/>
                <a:cs typeface="Arial"/>
              </a:rPr>
              <a:t>searches </a:t>
            </a:r>
            <a:r>
              <a:rPr sz="1046" b="1" spc="41" dirty="0">
                <a:latin typeface="Arial"/>
                <a:cs typeface="Arial"/>
              </a:rPr>
              <a:t>are </a:t>
            </a:r>
            <a:r>
              <a:rPr sz="1046" b="1" spc="9" dirty="0">
                <a:latin typeface="Arial"/>
                <a:cs typeface="Arial"/>
              </a:rPr>
              <a:t>too </a:t>
            </a:r>
            <a:r>
              <a:rPr sz="1046" b="1" spc="25" dirty="0">
                <a:latin typeface="Arial"/>
                <a:cs typeface="Arial"/>
              </a:rPr>
              <a:t>general, </a:t>
            </a:r>
            <a:r>
              <a:rPr sz="1046" b="1" spc="16" dirty="0">
                <a:latin typeface="Arial"/>
                <a:cs typeface="Arial"/>
              </a:rPr>
              <a:t>they </a:t>
            </a:r>
            <a:r>
              <a:rPr sz="1046" b="1" spc="41" dirty="0">
                <a:latin typeface="Arial"/>
                <a:cs typeface="Arial"/>
              </a:rPr>
              <a:t>are </a:t>
            </a:r>
            <a:r>
              <a:rPr sz="1046" b="1" spc="-27" dirty="0">
                <a:latin typeface="Arial"/>
                <a:cs typeface="Arial"/>
              </a:rPr>
              <a:t>slow </a:t>
            </a:r>
            <a:r>
              <a:rPr sz="1046" b="1" spc="50" dirty="0">
                <a:latin typeface="Arial"/>
                <a:cs typeface="Arial"/>
              </a:rPr>
              <a:t>and </a:t>
            </a:r>
            <a:r>
              <a:rPr sz="1046" b="1" spc="-20" dirty="0">
                <a:latin typeface="Arial"/>
                <a:cs typeface="Arial"/>
              </a:rPr>
              <a:t>return </a:t>
            </a:r>
            <a:r>
              <a:rPr sz="1046" b="1" spc="9" dirty="0">
                <a:latin typeface="Arial"/>
                <a:cs typeface="Arial"/>
              </a:rPr>
              <a:t>too </a:t>
            </a:r>
            <a:r>
              <a:rPr sz="1046" b="1" spc="43" dirty="0">
                <a:latin typeface="Arial"/>
                <a:cs typeface="Arial"/>
              </a:rPr>
              <a:t>many </a:t>
            </a:r>
            <a:r>
              <a:rPr sz="1046" b="1" spc="-41" dirty="0">
                <a:latin typeface="Arial"/>
                <a:cs typeface="Arial"/>
              </a:rPr>
              <a:t>results. Use </a:t>
            </a:r>
            <a:r>
              <a:rPr sz="1046" b="1" spc="14" dirty="0">
                <a:latin typeface="Arial"/>
                <a:cs typeface="Arial"/>
              </a:rPr>
              <a:t>the </a:t>
            </a:r>
            <a:r>
              <a:rPr sz="1046" b="1" spc="-7" dirty="0">
                <a:latin typeface="Arial"/>
                <a:cs typeface="Arial"/>
              </a:rPr>
              <a:t>following </a:t>
            </a:r>
            <a:r>
              <a:rPr sz="1046" b="1" spc="-2" dirty="0">
                <a:latin typeface="Arial"/>
                <a:cs typeface="Arial"/>
              </a:rPr>
              <a:t>clauses to </a:t>
            </a:r>
            <a:r>
              <a:rPr sz="1046" b="1" spc="18" dirty="0">
                <a:latin typeface="Arial"/>
                <a:cs typeface="Arial"/>
              </a:rPr>
              <a:t>define </a:t>
            </a:r>
            <a:r>
              <a:rPr sz="1046" b="1" spc="2" dirty="0">
                <a:latin typeface="Arial"/>
                <a:cs typeface="Arial"/>
              </a:rPr>
              <a:t>efficient </a:t>
            </a:r>
            <a:r>
              <a:rPr sz="1046" b="1" spc="5" dirty="0">
                <a:latin typeface="Arial"/>
                <a:cs typeface="Arial"/>
              </a:rPr>
              <a:t>text </a:t>
            </a:r>
            <a:r>
              <a:rPr sz="1046" b="1" spc="-284" dirty="0">
                <a:latin typeface="Arial"/>
                <a:cs typeface="Arial"/>
              </a:rPr>
              <a:t> </a:t>
            </a:r>
            <a:r>
              <a:rPr sz="1046" b="1" spc="5" dirty="0">
                <a:latin typeface="Arial"/>
                <a:cs typeface="Arial"/>
              </a:rPr>
              <a:t>searches.</a:t>
            </a:r>
            <a:endParaRPr sz="1046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12589" y="3031866"/>
            <a:ext cx="147298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9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1046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46300" y="3025893"/>
            <a:ext cx="320300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61" dirty="0">
                <a:solidFill>
                  <a:srgbClr val="FFFFFF"/>
                </a:solidFill>
                <a:latin typeface="Arial"/>
                <a:cs typeface="Arial"/>
              </a:rPr>
              <a:t>LIMIT</a:t>
            </a:r>
            <a:endParaRPr sz="1046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92302" y="3031866"/>
            <a:ext cx="44564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121" dirty="0">
                <a:solidFill>
                  <a:srgbClr val="FFFFFF"/>
                </a:solidFill>
                <a:latin typeface="Arial"/>
                <a:cs typeface="Arial"/>
              </a:rPr>
              <a:t>OFFSET</a:t>
            </a:r>
            <a:endParaRPr sz="1046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93974" y="3010373"/>
            <a:ext cx="723491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70" dirty="0">
                <a:solidFill>
                  <a:srgbClr val="FFFFFF"/>
                </a:solidFill>
                <a:latin typeface="Arial"/>
                <a:cs typeface="Arial"/>
              </a:rPr>
              <a:t>RETURNING</a:t>
            </a:r>
            <a:endParaRPr sz="1046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66089" y="3401759"/>
            <a:ext cx="817357" cy="89357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R="34367" algn="ctr">
              <a:spcBef>
                <a:spcPts val="45"/>
              </a:spcBef>
            </a:pPr>
            <a:r>
              <a:rPr sz="2024" b="1" spc="-52" dirty="0">
                <a:solidFill>
                  <a:srgbClr val="E6E7E9"/>
                </a:solidFill>
                <a:latin typeface="Arial"/>
                <a:cs typeface="Arial"/>
              </a:rPr>
              <a:t>4</a:t>
            </a:r>
            <a:endParaRPr sz="2024">
              <a:latin typeface="Arial"/>
              <a:cs typeface="Arial"/>
            </a:endParaRPr>
          </a:p>
          <a:p>
            <a:pPr marL="5776" marR="2310" indent="578" algn="ctr">
              <a:spcBef>
                <a:spcPts val="1285"/>
              </a:spcBef>
            </a:pPr>
            <a:r>
              <a:rPr sz="887" spc="-11" dirty="0">
                <a:latin typeface="Microsoft Sans Serif"/>
                <a:cs typeface="Microsoft Sans Serif"/>
              </a:rPr>
              <a:t>Limits</a:t>
            </a:r>
            <a:r>
              <a:rPr sz="887" spc="5" dirty="0">
                <a:latin typeface="Microsoft Sans Serif"/>
                <a:cs typeface="Microsoft Sans Serif"/>
              </a:rPr>
              <a:t> </a:t>
            </a:r>
            <a:r>
              <a:rPr sz="887" spc="66" dirty="0">
                <a:latin typeface="Microsoft Sans Serif"/>
                <a:cs typeface="Microsoft Sans Serif"/>
              </a:rPr>
              <a:t>the </a:t>
            </a:r>
            <a:r>
              <a:rPr sz="887" spc="68" dirty="0">
                <a:latin typeface="Microsoft Sans Serif"/>
                <a:cs typeface="Microsoft Sans Serif"/>
              </a:rPr>
              <a:t> </a:t>
            </a:r>
            <a:r>
              <a:rPr sz="887" spc="52" dirty="0">
                <a:latin typeface="Microsoft Sans Serif"/>
                <a:cs typeface="Microsoft Sans Serif"/>
              </a:rPr>
              <a:t>objects </a:t>
            </a:r>
            <a:r>
              <a:rPr sz="887" spc="98" dirty="0">
                <a:latin typeface="Microsoft Sans Serif"/>
                <a:cs typeface="Microsoft Sans Serif"/>
              </a:rPr>
              <a:t>and </a:t>
            </a:r>
            <a:r>
              <a:rPr sz="887" spc="100" dirty="0">
                <a:latin typeface="Microsoft Sans Serif"/>
                <a:cs typeface="Microsoft Sans Serif"/>
              </a:rPr>
              <a:t> </a:t>
            </a:r>
            <a:r>
              <a:rPr sz="887" spc="16" dirty="0">
                <a:latin typeface="Microsoft Sans Serif"/>
                <a:cs typeface="Microsoft Sans Serif"/>
              </a:rPr>
              <a:t>fields</a:t>
            </a:r>
            <a:r>
              <a:rPr sz="887" spc="-7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</a:t>
            </a:r>
            <a:r>
              <a:rPr sz="887" spc="-5" dirty="0">
                <a:latin typeface="Microsoft Sans Serif"/>
                <a:cs typeface="Microsoft Sans Serif"/>
              </a:rPr>
              <a:t> </a:t>
            </a:r>
            <a:r>
              <a:rPr sz="887" spc="27" dirty="0">
                <a:latin typeface="Microsoft Sans Serif"/>
                <a:cs typeface="Microsoft Sans Serif"/>
              </a:rPr>
              <a:t>return.</a:t>
            </a:r>
            <a:endParaRPr sz="887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84429" y="2955262"/>
            <a:ext cx="4091695" cy="2705076"/>
            <a:chOff x="10026608" y="4613110"/>
            <a:chExt cx="8996045" cy="5947410"/>
          </a:xfrm>
        </p:grpSpPr>
        <p:sp>
          <p:nvSpPr>
            <p:cNvPr id="32" name="object 32"/>
            <p:cNvSpPr/>
            <p:nvPr/>
          </p:nvSpPr>
          <p:spPr>
            <a:xfrm>
              <a:off x="16853116" y="4615939"/>
              <a:ext cx="1993900" cy="2080895"/>
            </a:xfrm>
            <a:custGeom>
              <a:avLst/>
              <a:gdLst/>
              <a:ahLst/>
              <a:cxnLst/>
              <a:rect l="l" t="t" r="r" b="b"/>
              <a:pathLst>
                <a:path w="1993900" h="2080895">
                  <a:moveTo>
                    <a:pt x="1993702" y="2080734"/>
                  </a:moveTo>
                  <a:lnTo>
                    <a:pt x="0" y="2080710"/>
                  </a:lnTo>
                  <a:lnTo>
                    <a:pt x="16" y="240499"/>
                  </a:lnTo>
                  <a:lnTo>
                    <a:pt x="4902" y="192030"/>
                  </a:lnTo>
                  <a:lnTo>
                    <a:pt x="18916" y="146886"/>
                  </a:lnTo>
                  <a:lnTo>
                    <a:pt x="41089" y="106033"/>
                  </a:lnTo>
                  <a:lnTo>
                    <a:pt x="70456" y="70440"/>
                  </a:lnTo>
                  <a:lnTo>
                    <a:pt x="106050" y="41073"/>
                  </a:lnTo>
                  <a:lnTo>
                    <a:pt x="146902" y="18899"/>
                  </a:lnTo>
                  <a:lnTo>
                    <a:pt x="192046" y="4886"/>
                  </a:lnTo>
                  <a:lnTo>
                    <a:pt x="240515" y="0"/>
                  </a:lnTo>
                  <a:lnTo>
                    <a:pt x="1753210" y="0"/>
                  </a:lnTo>
                  <a:lnTo>
                    <a:pt x="1800348" y="4663"/>
                  </a:lnTo>
                  <a:lnTo>
                    <a:pt x="1845245" y="18306"/>
                  </a:lnTo>
                  <a:lnTo>
                    <a:pt x="1886640" y="40406"/>
                  </a:lnTo>
                  <a:lnTo>
                    <a:pt x="1923269" y="70440"/>
                  </a:lnTo>
                  <a:lnTo>
                    <a:pt x="1953303" y="107070"/>
                  </a:lnTo>
                  <a:lnTo>
                    <a:pt x="1975403" y="148464"/>
                  </a:lnTo>
                  <a:lnTo>
                    <a:pt x="1989046" y="193361"/>
                  </a:lnTo>
                  <a:lnTo>
                    <a:pt x="1993710" y="240499"/>
                  </a:lnTo>
                  <a:lnTo>
                    <a:pt x="1993702" y="2080734"/>
                  </a:lnTo>
                  <a:close/>
                </a:path>
              </a:pathLst>
            </a:custGeom>
            <a:solidFill>
              <a:srgbClr val="1B7BBB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12127" y="4615939"/>
              <a:ext cx="1993900" cy="2080895"/>
            </a:xfrm>
            <a:custGeom>
              <a:avLst/>
              <a:gdLst/>
              <a:ahLst/>
              <a:cxnLst/>
              <a:rect l="l" t="t" r="r" b="b"/>
              <a:pathLst>
                <a:path w="1993900" h="2080895">
                  <a:moveTo>
                    <a:pt x="1993703" y="2080734"/>
                  </a:moveTo>
                  <a:lnTo>
                    <a:pt x="0" y="2080710"/>
                  </a:lnTo>
                  <a:lnTo>
                    <a:pt x="16" y="240499"/>
                  </a:lnTo>
                  <a:lnTo>
                    <a:pt x="4902" y="192030"/>
                  </a:lnTo>
                  <a:lnTo>
                    <a:pt x="18916" y="146886"/>
                  </a:lnTo>
                  <a:lnTo>
                    <a:pt x="41090" y="106033"/>
                  </a:lnTo>
                  <a:lnTo>
                    <a:pt x="70457" y="70440"/>
                  </a:lnTo>
                  <a:lnTo>
                    <a:pt x="106050" y="41073"/>
                  </a:lnTo>
                  <a:lnTo>
                    <a:pt x="146903" y="18899"/>
                  </a:lnTo>
                  <a:lnTo>
                    <a:pt x="192047" y="4886"/>
                  </a:lnTo>
                  <a:lnTo>
                    <a:pt x="240516" y="0"/>
                  </a:lnTo>
                  <a:lnTo>
                    <a:pt x="1753210" y="0"/>
                  </a:lnTo>
                  <a:lnTo>
                    <a:pt x="1800349" y="4663"/>
                  </a:lnTo>
                  <a:lnTo>
                    <a:pt x="1845246" y="18306"/>
                  </a:lnTo>
                  <a:lnTo>
                    <a:pt x="1886640" y="40406"/>
                  </a:lnTo>
                  <a:lnTo>
                    <a:pt x="1923269" y="70440"/>
                  </a:lnTo>
                  <a:lnTo>
                    <a:pt x="1953303" y="107070"/>
                  </a:lnTo>
                  <a:lnTo>
                    <a:pt x="1975403" y="148464"/>
                  </a:lnTo>
                  <a:lnTo>
                    <a:pt x="1989046" y="193361"/>
                  </a:lnTo>
                  <a:lnTo>
                    <a:pt x="1993710" y="240499"/>
                  </a:lnTo>
                  <a:lnTo>
                    <a:pt x="1993703" y="2080734"/>
                  </a:lnTo>
                  <a:close/>
                </a:path>
              </a:pathLst>
            </a:custGeom>
            <a:solidFill>
              <a:srgbClr val="EE9524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390416" y="4613110"/>
              <a:ext cx="1993900" cy="2080895"/>
            </a:xfrm>
            <a:custGeom>
              <a:avLst/>
              <a:gdLst/>
              <a:ahLst/>
              <a:cxnLst/>
              <a:rect l="l" t="t" r="r" b="b"/>
              <a:pathLst>
                <a:path w="1993900" h="2080895">
                  <a:moveTo>
                    <a:pt x="1993702" y="2080734"/>
                  </a:moveTo>
                  <a:lnTo>
                    <a:pt x="0" y="2080710"/>
                  </a:lnTo>
                  <a:lnTo>
                    <a:pt x="16" y="240499"/>
                  </a:lnTo>
                  <a:lnTo>
                    <a:pt x="4902" y="192030"/>
                  </a:lnTo>
                  <a:lnTo>
                    <a:pt x="18916" y="146886"/>
                  </a:lnTo>
                  <a:lnTo>
                    <a:pt x="41089" y="106033"/>
                  </a:lnTo>
                  <a:lnTo>
                    <a:pt x="70456" y="70440"/>
                  </a:lnTo>
                  <a:lnTo>
                    <a:pt x="106050" y="41073"/>
                  </a:lnTo>
                  <a:lnTo>
                    <a:pt x="146902" y="18899"/>
                  </a:lnTo>
                  <a:lnTo>
                    <a:pt x="192046" y="4886"/>
                  </a:lnTo>
                  <a:lnTo>
                    <a:pt x="240515" y="0"/>
                  </a:lnTo>
                  <a:lnTo>
                    <a:pt x="1753210" y="0"/>
                  </a:lnTo>
                  <a:lnTo>
                    <a:pt x="1800349" y="4663"/>
                  </a:lnTo>
                  <a:lnTo>
                    <a:pt x="1845246" y="18306"/>
                  </a:lnTo>
                  <a:lnTo>
                    <a:pt x="1886640" y="40406"/>
                  </a:lnTo>
                  <a:lnTo>
                    <a:pt x="1923269" y="70440"/>
                  </a:lnTo>
                  <a:lnTo>
                    <a:pt x="1953303" y="107070"/>
                  </a:lnTo>
                  <a:lnTo>
                    <a:pt x="1975403" y="148464"/>
                  </a:lnTo>
                  <a:lnTo>
                    <a:pt x="1989046" y="193361"/>
                  </a:lnTo>
                  <a:lnTo>
                    <a:pt x="1993710" y="240499"/>
                  </a:lnTo>
                  <a:lnTo>
                    <a:pt x="1993702" y="2080734"/>
                  </a:lnTo>
                  <a:close/>
                </a:path>
              </a:pathLst>
            </a:custGeom>
            <a:solidFill>
              <a:srgbClr val="03A1A4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01085" y="4615939"/>
              <a:ext cx="1988820" cy="2080895"/>
            </a:xfrm>
            <a:custGeom>
              <a:avLst/>
              <a:gdLst/>
              <a:ahLst/>
              <a:cxnLst/>
              <a:rect l="l" t="t" r="r" b="b"/>
              <a:pathLst>
                <a:path w="1988820" h="2080895">
                  <a:moveTo>
                    <a:pt x="1988454" y="2080734"/>
                  </a:moveTo>
                  <a:lnTo>
                    <a:pt x="0" y="2080710"/>
                  </a:lnTo>
                  <a:lnTo>
                    <a:pt x="16" y="239866"/>
                  </a:lnTo>
                  <a:lnTo>
                    <a:pt x="4889" y="191524"/>
                  </a:lnTo>
                  <a:lnTo>
                    <a:pt x="18866" y="146499"/>
                  </a:lnTo>
                  <a:lnTo>
                    <a:pt x="40981" y="105754"/>
                  </a:lnTo>
                  <a:lnTo>
                    <a:pt x="70271" y="70255"/>
                  </a:lnTo>
                  <a:lnTo>
                    <a:pt x="105771" y="40965"/>
                  </a:lnTo>
                  <a:lnTo>
                    <a:pt x="146516" y="18849"/>
                  </a:lnTo>
                  <a:lnTo>
                    <a:pt x="191541" y="4873"/>
                  </a:lnTo>
                  <a:lnTo>
                    <a:pt x="239882" y="0"/>
                  </a:lnTo>
                  <a:lnTo>
                    <a:pt x="1748595" y="0"/>
                  </a:lnTo>
                  <a:lnTo>
                    <a:pt x="1795609" y="4651"/>
                  </a:lnTo>
                  <a:lnTo>
                    <a:pt x="1840388" y="18258"/>
                  </a:lnTo>
                  <a:lnTo>
                    <a:pt x="1881673" y="40300"/>
                  </a:lnTo>
                  <a:lnTo>
                    <a:pt x="1918206" y="70255"/>
                  </a:lnTo>
                  <a:lnTo>
                    <a:pt x="1948161" y="106788"/>
                  </a:lnTo>
                  <a:lnTo>
                    <a:pt x="1970203" y="148073"/>
                  </a:lnTo>
                  <a:lnTo>
                    <a:pt x="1983810" y="192851"/>
                  </a:lnTo>
                  <a:lnTo>
                    <a:pt x="1988462" y="239866"/>
                  </a:lnTo>
                  <a:lnTo>
                    <a:pt x="1988454" y="2080734"/>
                  </a:lnTo>
                  <a:close/>
                </a:path>
              </a:pathLst>
            </a:custGeom>
            <a:solidFill>
              <a:srgbClr val="EE3078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6608" y="5388986"/>
              <a:ext cx="2343622" cy="517116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201127" y="5655996"/>
              <a:ext cx="1995170" cy="4637405"/>
            </a:xfrm>
            <a:custGeom>
              <a:avLst/>
              <a:gdLst/>
              <a:ahLst/>
              <a:cxnLst/>
              <a:rect l="l" t="t" r="r" b="b"/>
              <a:pathLst>
                <a:path w="1995170" h="4637405">
                  <a:moveTo>
                    <a:pt x="1600774" y="4637146"/>
                  </a:moveTo>
                  <a:lnTo>
                    <a:pt x="393811" y="4637146"/>
                  </a:lnTo>
                  <a:lnTo>
                    <a:pt x="350901" y="4634326"/>
                  </a:lnTo>
                  <a:lnTo>
                    <a:pt x="309329" y="4626061"/>
                  </a:lnTo>
                  <a:lnTo>
                    <a:pt x="269336" y="4612645"/>
                  </a:lnTo>
                  <a:lnTo>
                    <a:pt x="231162" y="4594370"/>
                  </a:lnTo>
                  <a:lnTo>
                    <a:pt x="195047" y="4571530"/>
                  </a:lnTo>
                  <a:lnTo>
                    <a:pt x="161231" y="4544418"/>
                  </a:lnTo>
                  <a:lnTo>
                    <a:pt x="129955" y="4513327"/>
                  </a:lnTo>
                  <a:lnTo>
                    <a:pt x="101459" y="4478550"/>
                  </a:lnTo>
                  <a:lnTo>
                    <a:pt x="75982" y="4440381"/>
                  </a:lnTo>
                  <a:lnTo>
                    <a:pt x="53766" y="4399112"/>
                  </a:lnTo>
                  <a:lnTo>
                    <a:pt x="35051" y="4355038"/>
                  </a:lnTo>
                  <a:lnTo>
                    <a:pt x="20076" y="4308450"/>
                  </a:lnTo>
                  <a:lnTo>
                    <a:pt x="9083" y="4259643"/>
                  </a:lnTo>
                  <a:lnTo>
                    <a:pt x="2310" y="4208909"/>
                  </a:lnTo>
                  <a:lnTo>
                    <a:pt x="0" y="4156542"/>
                  </a:lnTo>
                  <a:lnTo>
                    <a:pt x="0" y="0"/>
                  </a:lnTo>
                  <a:lnTo>
                    <a:pt x="448199" y="0"/>
                  </a:lnTo>
                  <a:lnTo>
                    <a:pt x="449851" y="52368"/>
                  </a:lnTo>
                  <a:lnTo>
                    <a:pt x="454725" y="103635"/>
                  </a:lnTo>
                  <a:lnTo>
                    <a:pt x="462701" y="153650"/>
                  </a:lnTo>
                  <a:lnTo>
                    <a:pt x="473654" y="202265"/>
                  </a:lnTo>
                  <a:lnTo>
                    <a:pt x="487465" y="249330"/>
                  </a:lnTo>
                  <a:lnTo>
                    <a:pt x="504009" y="294698"/>
                  </a:lnTo>
                  <a:lnTo>
                    <a:pt x="523166" y="338218"/>
                  </a:lnTo>
                  <a:lnTo>
                    <a:pt x="544813" y="379741"/>
                  </a:lnTo>
                  <a:lnTo>
                    <a:pt x="568828" y="419120"/>
                  </a:lnTo>
                  <a:lnTo>
                    <a:pt x="595090" y="456204"/>
                  </a:lnTo>
                  <a:lnTo>
                    <a:pt x="623475" y="490846"/>
                  </a:lnTo>
                  <a:lnTo>
                    <a:pt x="653862" y="522895"/>
                  </a:lnTo>
                  <a:lnTo>
                    <a:pt x="686129" y="552203"/>
                  </a:lnTo>
                  <a:lnTo>
                    <a:pt x="720154" y="578621"/>
                  </a:lnTo>
                  <a:lnTo>
                    <a:pt x="755815" y="602000"/>
                  </a:lnTo>
                  <a:lnTo>
                    <a:pt x="792989" y="622191"/>
                  </a:lnTo>
                  <a:lnTo>
                    <a:pt x="831555" y="639045"/>
                  </a:lnTo>
                  <a:lnTo>
                    <a:pt x="871390" y="652413"/>
                  </a:lnTo>
                  <a:lnTo>
                    <a:pt x="912373" y="662146"/>
                  </a:lnTo>
                  <a:lnTo>
                    <a:pt x="954381" y="668095"/>
                  </a:lnTo>
                  <a:lnTo>
                    <a:pt x="997292" y="670111"/>
                  </a:lnTo>
                  <a:lnTo>
                    <a:pt x="1040204" y="668095"/>
                  </a:lnTo>
                  <a:lnTo>
                    <a:pt x="1082212" y="662146"/>
                  </a:lnTo>
                  <a:lnTo>
                    <a:pt x="1123194" y="652413"/>
                  </a:lnTo>
                  <a:lnTo>
                    <a:pt x="1163030" y="639045"/>
                  </a:lnTo>
                  <a:lnTo>
                    <a:pt x="1201595" y="622191"/>
                  </a:lnTo>
                  <a:lnTo>
                    <a:pt x="1238770" y="602000"/>
                  </a:lnTo>
                  <a:lnTo>
                    <a:pt x="1274430" y="578621"/>
                  </a:lnTo>
                  <a:lnTo>
                    <a:pt x="1308455" y="552203"/>
                  </a:lnTo>
                  <a:lnTo>
                    <a:pt x="1340722" y="522895"/>
                  </a:lnTo>
                  <a:lnTo>
                    <a:pt x="1371109" y="490846"/>
                  </a:lnTo>
                  <a:lnTo>
                    <a:pt x="1399495" y="456204"/>
                  </a:lnTo>
                  <a:lnTo>
                    <a:pt x="1425756" y="419120"/>
                  </a:lnTo>
                  <a:lnTo>
                    <a:pt x="1449771" y="379741"/>
                  </a:lnTo>
                  <a:lnTo>
                    <a:pt x="1471418" y="338218"/>
                  </a:lnTo>
                  <a:lnTo>
                    <a:pt x="1490575" y="294698"/>
                  </a:lnTo>
                  <a:lnTo>
                    <a:pt x="1507119" y="249330"/>
                  </a:lnTo>
                  <a:lnTo>
                    <a:pt x="1520930" y="202265"/>
                  </a:lnTo>
                  <a:lnTo>
                    <a:pt x="1531883" y="153650"/>
                  </a:lnTo>
                  <a:lnTo>
                    <a:pt x="1539859" y="103635"/>
                  </a:lnTo>
                  <a:lnTo>
                    <a:pt x="1544733" y="52368"/>
                  </a:lnTo>
                  <a:lnTo>
                    <a:pt x="1546385" y="0"/>
                  </a:lnTo>
                  <a:lnTo>
                    <a:pt x="1994584" y="0"/>
                  </a:lnTo>
                  <a:lnTo>
                    <a:pt x="1994584" y="4156542"/>
                  </a:lnTo>
                  <a:lnTo>
                    <a:pt x="1992273" y="4208909"/>
                  </a:lnTo>
                  <a:lnTo>
                    <a:pt x="1985500" y="4259643"/>
                  </a:lnTo>
                  <a:lnTo>
                    <a:pt x="1974507" y="4308450"/>
                  </a:lnTo>
                  <a:lnTo>
                    <a:pt x="1959532" y="4355038"/>
                  </a:lnTo>
                  <a:lnTo>
                    <a:pt x="1940817" y="4399112"/>
                  </a:lnTo>
                  <a:lnTo>
                    <a:pt x="1918601" y="4440381"/>
                  </a:lnTo>
                  <a:lnTo>
                    <a:pt x="1893125" y="4478550"/>
                  </a:lnTo>
                  <a:lnTo>
                    <a:pt x="1864629" y="4513327"/>
                  </a:lnTo>
                  <a:lnTo>
                    <a:pt x="1833353" y="4544418"/>
                  </a:lnTo>
                  <a:lnTo>
                    <a:pt x="1799537" y="4571530"/>
                  </a:lnTo>
                  <a:lnTo>
                    <a:pt x="1763422" y="4594370"/>
                  </a:lnTo>
                  <a:lnTo>
                    <a:pt x="1725248" y="4612645"/>
                  </a:lnTo>
                  <a:lnTo>
                    <a:pt x="1685255" y="4626061"/>
                  </a:lnTo>
                  <a:lnTo>
                    <a:pt x="1643684" y="4634326"/>
                  </a:lnTo>
                  <a:lnTo>
                    <a:pt x="1600774" y="463714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5844" y="5388986"/>
              <a:ext cx="2343622" cy="517116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2390364" y="5655996"/>
              <a:ext cx="1995170" cy="4637405"/>
            </a:xfrm>
            <a:custGeom>
              <a:avLst/>
              <a:gdLst/>
              <a:ahLst/>
              <a:cxnLst/>
              <a:rect l="l" t="t" r="r" b="b"/>
              <a:pathLst>
                <a:path w="1995169" h="4637405">
                  <a:moveTo>
                    <a:pt x="1600773" y="4637146"/>
                  </a:moveTo>
                  <a:lnTo>
                    <a:pt x="393810" y="4637146"/>
                  </a:lnTo>
                  <a:lnTo>
                    <a:pt x="350900" y="4634326"/>
                  </a:lnTo>
                  <a:lnTo>
                    <a:pt x="309328" y="4626061"/>
                  </a:lnTo>
                  <a:lnTo>
                    <a:pt x="269335" y="4612645"/>
                  </a:lnTo>
                  <a:lnTo>
                    <a:pt x="231161" y="4594370"/>
                  </a:lnTo>
                  <a:lnTo>
                    <a:pt x="195046" y="4571530"/>
                  </a:lnTo>
                  <a:lnTo>
                    <a:pt x="161231" y="4544418"/>
                  </a:lnTo>
                  <a:lnTo>
                    <a:pt x="129955" y="4513327"/>
                  </a:lnTo>
                  <a:lnTo>
                    <a:pt x="101458" y="4478550"/>
                  </a:lnTo>
                  <a:lnTo>
                    <a:pt x="75982" y="4440381"/>
                  </a:lnTo>
                  <a:lnTo>
                    <a:pt x="53766" y="4399112"/>
                  </a:lnTo>
                  <a:lnTo>
                    <a:pt x="35051" y="4355038"/>
                  </a:lnTo>
                  <a:lnTo>
                    <a:pt x="20076" y="4308450"/>
                  </a:lnTo>
                  <a:lnTo>
                    <a:pt x="9083" y="4259643"/>
                  </a:lnTo>
                  <a:lnTo>
                    <a:pt x="2310" y="4208909"/>
                  </a:lnTo>
                  <a:lnTo>
                    <a:pt x="0" y="4156542"/>
                  </a:lnTo>
                  <a:lnTo>
                    <a:pt x="0" y="0"/>
                  </a:lnTo>
                  <a:lnTo>
                    <a:pt x="448198" y="0"/>
                  </a:lnTo>
                  <a:lnTo>
                    <a:pt x="449850" y="52368"/>
                  </a:lnTo>
                  <a:lnTo>
                    <a:pt x="454724" y="103635"/>
                  </a:lnTo>
                  <a:lnTo>
                    <a:pt x="462700" y="153650"/>
                  </a:lnTo>
                  <a:lnTo>
                    <a:pt x="473653" y="202265"/>
                  </a:lnTo>
                  <a:lnTo>
                    <a:pt x="487464" y="249330"/>
                  </a:lnTo>
                  <a:lnTo>
                    <a:pt x="504008" y="294698"/>
                  </a:lnTo>
                  <a:lnTo>
                    <a:pt x="523165" y="338218"/>
                  </a:lnTo>
                  <a:lnTo>
                    <a:pt x="544812" y="379741"/>
                  </a:lnTo>
                  <a:lnTo>
                    <a:pt x="568827" y="419120"/>
                  </a:lnTo>
                  <a:lnTo>
                    <a:pt x="595089" y="456204"/>
                  </a:lnTo>
                  <a:lnTo>
                    <a:pt x="623474" y="490846"/>
                  </a:lnTo>
                  <a:lnTo>
                    <a:pt x="653861" y="522895"/>
                  </a:lnTo>
                  <a:lnTo>
                    <a:pt x="686129" y="552203"/>
                  </a:lnTo>
                  <a:lnTo>
                    <a:pt x="720154" y="578621"/>
                  </a:lnTo>
                  <a:lnTo>
                    <a:pt x="755814" y="602000"/>
                  </a:lnTo>
                  <a:lnTo>
                    <a:pt x="792988" y="622191"/>
                  </a:lnTo>
                  <a:lnTo>
                    <a:pt x="831554" y="639045"/>
                  </a:lnTo>
                  <a:lnTo>
                    <a:pt x="871390" y="652413"/>
                  </a:lnTo>
                  <a:lnTo>
                    <a:pt x="912372" y="662146"/>
                  </a:lnTo>
                  <a:lnTo>
                    <a:pt x="954380" y="668095"/>
                  </a:lnTo>
                  <a:lnTo>
                    <a:pt x="997292" y="670111"/>
                  </a:lnTo>
                  <a:lnTo>
                    <a:pt x="1040203" y="668095"/>
                  </a:lnTo>
                  <a:lnTo>
                    <a:pt x="1082211" y="662146"/>
                  </a:lnTo>
                  <a:lnTo>
                    <a:pt x="1123194" y="652413"/>
                  </a:lnTo>
                  <a:lnTo>
                    <a:pt x="1163029" y="639045"/>
                  </a:lnTo>
                  <a:lnTo>
                    <a:pt x="1201595" y="622191"/>
                  </a:lnTo>
                  <a:lnTo>
                    <a:pt x="1238769" y="602000"/>
                  </a:lnTo>
                  <a:lnTo>
                    <a:pt x="1274429" y="578621"/>
                  </a:lnTo>
                  <a:lnTo>
                    <a:pt x="1308454" y="552203"/>
                  </a:lnTo>
                  <a:lnTo>
                    <a:pt x="1340721" y="522895"/>
                  </a:lnTo>
                  <a:lnTo>
                    <a:pt x="1371108" y="490846"/>
                  </a:lnTo>
                  <a:lnTo>
                    <a:pt x="1399494" y="456204"/>
                  </a:lnTo>
                  <a:lnTo>
                    <a:pt x="1425755" y="419120"/>
                  </a:lnTo>
                  <a:lnTo>
                    <a:pt x="1449770" y="379741"/>
                  </a:lnTo>
                  <a:lnTo>
                    <a:pt x="1471417" y="338218"/>
                  </a:lnTo>
                  <a:lnTo>
                    <a:pt x="1490574" y="294698"/>
                  </a:lnTo>
                  <a:lnTo>
                    <a:pt x="1507119" y="249330"/>
                  </a:lnTo>
                  <a:lnTo>
                    <a:pt x="1520929" y="202265"/>
                  </a:lnTo>
                  <a:lnTo>
                    <a:pt x="1531883" y="153650"/>
                  </a:lnTo>
                  <a:lnTo>
                    <a:pt x="1539858" y="103635"/>
                  </a:lnTo>
                  <a:lnTo>
                    <a:pt x="1544732" y="52368"/>
                  </a:lnTo>
                  <a:lnTo>
                    <a:pt x="1546384" y="0"/>
                  </a:lnTo>
                  <a:lnTo>
                    <a:pt x="1994583" y="0"/>
                  </a:lnTo>
                  <a:lnTo>
                    <a:pt x="1994583" y="4156542"/>
                  </a:lnTo>
                  <a:lnTo>
                    <a:pt x="1992272" y="4208909"/>
                  </a:lnTo>
                  <a:lnTo>
                    <a:pt x="1985500" y="4259643"/>
                  </a:lnTo>
                  <a:lnTo>
                    <a:pt x="1974506" y="4308450"/>
                  </a:lnTo>
                  <a:lnTo>
                    <a:pt x="1959532" y="4355038"/>
                  </a:lnTo>
                  <a:lnTo>
                    <a:pt x="1940816" y="4399112"/>
                  </a:lnTo>
                  <a:lnTo>
                    <a:pt x="1918600" y="4440381"/>
                  </a:lnTo>
                  <a:lnTo>
                    <a:pt x="1893124" y="4478550"/>
                  </a:lnTo>
                  <a:lnTo>
                    <a:pt x="1864628" y="4513327"/>
                  </a:lnTo>
                  <a:lnTo>
                    <a:pt x="1833352" y="4544418"/>
                  </a:lnTo>
                  <a:lnTo>
                    <a:pt x="1799536" y="4571530"/>
                  </a:lnTo>
                  <a:lnTo>
                    <a:pt x="1763422" y="4594370"/>
                  </a:lnTo>
                  <a:lnTo>
                    <a:pt x="1725247" y="4612645"/>
                  </a:lnTo>
                  <a:lnTo>
                    <a:pt x="1685255" y="4626061"/>
                  </a:lnTo>
                  <a:lnTo>
                    <a:pt x="1643683" y="4634326"/>
                  </a:lnTo>
                  <a:lnTo>
                    <a:pt x="1600773" y="463714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7519" y="5388986"/>
              <a:ext cx="2343622" cy="517116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4612039" y="5655996"/>
              <a:ext cx="1995170" cy="4637405"/>
            </a:xfrm>
            <a:custGeom>
              <a:avLst/>
              <a:gdLst/>
              <a:ahLst/>
              <a:cxnLst/>
              <a:rect l="l" t="t" r="r" b="b"/>
              <a:pathLst>
                <a:path w="1995169" h="4637405">
                  <a:moveTo>
                    <a:pt x="1600773" y="4637146"/>
                  </a:moveTo>
                  <a:lnTo>
                    <a:pt x="393811" y="4637146"/>
                  </a:lnTo>
                  <a:lnTo>
                    <a:pt x="350901" y="4634326"/>
                  </a:lnTo>
                  <a:lnTo>
                    <a:pt x="309329" y="4626061"/>
                  </a:lnTo>
                  <a:lnTo>
                    <a:pt x="269336" y="4612645"/>
                  </a:lnTo>
                  <a:lnTo>
                    <a:pt x="231162" y="4594370"/>
                  </a:lnTo>
                  <a:lnTo>
                    <a:pt x="195046" y="4571530"/>
                  </a:lnTo>
                  <a:lnTo>
                    <a:pt x="161231" y="4544418"/>
                  </a:lnTo>
                  <a:lnTo>
                    <a:pt x="129955" y="4513327"/>
                  </a:lnTo>
                  <a:lnTo>
                    <a:pt x="101458" y="4478550"/>
                  </a:lnTo>
                  <a:lnTo>
                    <a:pt x="75982" y="4440381"/>
                  </a:lnTo>
                  <a:lnTo>
                    <a:pt x="53766" y="4399112"/>
                  </a:lnTo>
                  <a:lnTo>
                    <a:pt x="35051" y="4355038"/>
                  </a:lnTo>
                  <a:lnTo>
                    <a:pt x="20076" y="4308450"/>
                  </a:lnTo>
                  <a:lnTo>
                    <a:pt x="9083" y="4259643"/>
                  </a:lnTo>
                  <a:lnTo>
                    <a:pt x="2310" y="4208909"/>
                  </a:lnTo>
                  <a:lnTo>
                    <a:pt x="0" y="4156542"/>
                  </a:lnTo>
                  <a:lnTo>
                    <a:pt x="0" y="0"/>
                  </a:lnTo>
                  <a:lnTo>
                    <a:pt x="448198" y="0"/>
                  </a:lnTo>
                  <a:lnTo>
                    <a:pt x="449850" y="52368"/>
                  </a:lnTo>
                  <a:lnTo>
                    <a:pt x="454725" y="103635"/>
                  </a:lnTo>
                  <a:lnTo>
                    <a:pt x="462700" y="153650"/>
                  </a:lnTo>
                  <a:lnTo>
                    <a:pt x="473654" y="202265"/>
                  </a:lnTo>
                  <a:lnTo>
                    <a:pt x="487464" y="249330"/>
                  </a:lnTo>
                  <a:lnTo>
                    <a:pt x="504009" y="294698"/>
                  </a:lnTo>
                  <a:lnTo>
                    <a:pt x="523165" y="338218"/>
                  </a:lnTo>
                  <a:lnTo>
                    <a:pt x="544812" y="379741"/>
                  </a:lnTo>
                  <a:lnTo>
                    <a:pt x="568828" y="419120"/>
                  </a:lnTo>
                  <a:lnTo>
                    <a:pt x="595089" y="456204"/>
                  </a:lnTo>
                  <a:lnTo>
                    <a:pt x="623474" y="490846"/>
                  </a:lnTo>
                  <a:lnTo>
                    <a:pt x="653862" y="522895"/>
                  </a:lnTo>
                  <a:lnTo>
                    <a:pt x="686129" y="552203"/>
                  </a:lnTo>
                  <a:lnTo>
                    <a:pt x="720154" y="578621"/>
                  </a:lnTo>
                  <a:lnTo>
                    <a:pt x="755814" y="602000"/>
                  </a:lnTo>
                  <a:lnTo>
                    <a:pt x="792988" y="622191"/>
                  </a:lnTo>
                  <a:lnTo>
                    <a:pt x="831554" y="639045"/>
                  </a:lnTo>
                  <a:lnTo>
                    <a:pt x="871390" y="652413"/>
                  </a:lnTo>
                  <a:lnTo>
                    <a:pt x="912372" y="662146"/>
                  </a:lnTo>
                  <a:lnTo>
                    <a:pt x="954380" y="668095"/>
                  </a:lnTo>
                  <a:lnTo>
                    <a:pt x="997292" y="670111"/>
                  </a:lnTo>
                  <a:lnTo>
                    <a:pt x="1040203" y="668095"/>
                  </a:lnTo>
                  <a:lnTo>
                    <a:pt x="1082211" y="662146"/>
                  </a:lnTo>
                  <a:lnTo>
                    <a:pt x="1123194" y="652413"/>
                  </a:lnTo>
                  <a:lnTo>
                    <a:pt x="1163029" y="639045"/>
                  </a:lnTo>
                  <a:lnTo>
                    <a:pt x="1201595" y="622191"/>
                  </a:lnTo>
                  <a:lnTo>
                    <a:pt x="1238769" y="602000"/>
                  </a:lnTo>
                  <a:lnTo>
                    <a:pt x="1274430" y="578621"/>
                  </a:lnTo>
                  <a:lnTo>
                    <a:pt x="1308455" y="552203"/>
                  </a:lnTo>
                  <a:lnTo>
                    <a:pt x="1340722" y="522895"/>
                  </a:lnTo>
                  <a:lnTo>
                    <a:pt x="1371109" y="490846"/>
                  </a:lnTo>
                  <a:lnTo>
                    <a:pt x="1399494" y="456204"/>
                  </a:lnTo>
                  <a:lnTo>
                    <a:pt x="1425755" y="419120"/>
                  </a:lnTo>
                  <a:lnTo>
                    <a:pt x="1449770" y="379741"/>
                  </a:lnTo>
                  <a:lnTo>
                    <a:pt x="1471417" y="338218"/>
                  </a:lnTo>
                  <a:lnTo>
                    <a:pt x="1490574" y="294698"/>
                  </a:lnTo>
                  <a:lnTo>
                    <a:pt x="1507119" y="249330"/>
                  </a:lnTo>
                  <a:lnTo>
                    <a:pt x="1520929" y="202265"/>
                  </a:lnTo>
                  <a:lnTo>
                    <a:pt x="1531883" y="153650"/>
                  </a:lnTo>
                  <a:lnTo>
                    <a:pt x="1539858" y="103635"/>
                  </a:lnTo>
                  <a:lnTo>
                    <a:pt x="1544732" y="52368"/>
                  </a:lnTo>
                  <a:lnTo>
                    <a:pt x="1546384" y="0"/>
                  </a:lnTo>
                  <a:lnTo>
                    <a:pt x="1994584" y="0"/>
                  </a:lnTo>
                  <a:lnTo>
                    <a:pt x="1994584" y="4156542"/>
                  </a:lnTo>
                  <a:lnTo>
                    <a:pt x="1992273" y="4208909"/>
                  </a:lnTo>
                  <a:lnTo>
                    <a:pt x="1985501" y="4259643"/>
                  </a:lnTo>
                  <a:lnTo>
                    <a:pt x="1974507" y="4308450"/>
                  </a:lnTo>
                  <a:lnTo>
                    <a:pt x="1959532" y="4355038"/>
                  </a:lnTo>
                  <a:lnTo>
                    <a:pt x="1940817" y="4399112"/>
                  </a:lnTo>
                  <a:lnTo>
                    <a:pt x="1918601" y="4440381"/>
                  </a:lnTo>
                  <a:lnTo>
                    <a:pt x="1893125" y="4478550"/>
                  </a:lnTo>
                  <a:lnTo>
                    <a:pt x="1864629" y="4513327"/>
                  </a:lnTo>
                  <a:lnTo>
                    <a:pt x="1833353" y="4544418"/>
                  </a:lnTo>
                  <a:lnTo>
                    <a:pt x="1799537" y="4571530"/>
                  </a:lnTo>
                  <a:lnTo>
                    <a:pt x="1763422" y="4594370"/>
                  </a:lnTo>
                  <a:lnTo>
                    <a:pt x="1725248" y="4612645"/>
                  </a:lnTo>
                  <a:lnTo>
                    <a:pt x="1685255" y="4626061"/>
                  </a:lnTo>
                  <a:lnTo>
                    <a:pt x="1643683" y="4634326"/>
                  </a:lnTo>
                  <a:lnTo>
                    <a:pt x="1600773" y="463714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78462" y="5388986"/>
              <a:ext cx="2343622" cy="517116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6852982" y="5655995"/>
              <a:ext cx="1995170" cy="4637405"/>
            </a:xfrm>
            <a:custGeom>
              <a:avLst/>
              <a:gdLst/>
              <a:ahLst/>
              <a:cxnLst/>
              <a:rect l="l" t="t" r="r" b="b"/>
              <a:pathLst>
                <a:path w="1995169" h="4637405">
                  <a:moveTo>
                    <a:pt x="1600774" y="4637147"/>
                  </a:moveTo>
                  <a:lnTo>
                    <a:pt x="393811" y="4637147"/>
                  </a:lnTo>
                  <a:lnTo>
                    <a:pt x="350901" y="4634327"/>
                  </a:lnTo>
                  <a:lnTo>
                    <a:pt x="309329" y="4626062"/>
                  </a:lnTo>
                  <a:lnTo>
                    <a:pt x="269336" y="4612645"/>
                  </a:lnTo>
                  <a:lnTo>
                    <a:pt x="231162" y="4594370"/>
                  </a:lnTo>
                  <a:lnTo>
                    <a:pt x="195047" y="4571530"/>
                  </a:lnTo>
                  <a:lnTo>
                    <a:pt x="161231" y="4544418"/>
                  </a:lnTo>
                  <a:lnTo>
                    <a:pt x="129955" y="4513327"/>
                  </a:lnTo>
                  <a:lnTo>
                    <a:pt x="101458" y="4478550"/>
                  </a:lnTo>
                  <a:lnTo>
                    <a:pt x="75982" y="4440381"/>
                  </a:lnTo>
                  <a:lnTo>
                    <a:pt x="53766" y="4399112"/>
                  </a:lnTo>
                  <a:lnTo>
                    <a:pt x="35051" y="4355038"/>
                  </a:lnTo>
                  <a:lnTo>
                    <a:pt x="20076" y="4308450"/>
                  </a:lnTo>
                  <a:lnTo>
                    <a:pt x="9083" y="4259643"/>
                  </a:lnTo>
                  <a:lnTo>
                    <a:pt x="2310" y="4208909"/>
                  </a:lnTo>
                  <a:lnTo>
                    <a:pt x="0" y="4156542"/>
                  </a:lnTo>
                  <a:lnTo>
                    <a:pt x="0" y="0"/>
                  </a:lnTo>
                  <a:lnTo>
                    <a:pt x="448198" y="0"/>
                  </a:lnTo>
                  <a:lnTo>
                    <a:pt x="449850" y="52368"/>
                  </a:lnTo>
                  <a:lnTo>
                    <a:pt x="454725" y="103635"/>
                  </a:lnTo>
                  <a:lnTo>
                    <a:pt x="462700" y="153650"/>
                  </a:lnTo>
                  <a:lnTo>
                    <a:pt x="473654" y="202265"/>
                  </a:lnTo>
                  <a:lnTo>
                    <a:pt x="487464" y="249330"/>
                  </a:lnTo>
                  <a:lnTo>
                    <a:pt x="504009" y="294698"/>
                  </a:lnTo>
                  <a:lnTo>
                    <a:pt x="523165" y="338218"/>
                  </a:lnTo>
                  <a:lnTo>
                    <a:pt x="544813" y="379742"/>
                  </a:lnTo>
                  <a:lnTo>
                    <a:pt x="568828" y="419120"/>
                  </a:lnTo>
                  <a:lnTo>
                    <a:pt x="595089" y="456205"/>
                  </a:lnTo>
                  <a:lnTo>
                    <a:pt x="623474" y="490846"/>
                  </a:lnTo>
                  <a:lnTo>
                    <a:pt x="653862" y="522895"/>
                  </a:lnTo>
                  <a:lnTo>
                    <a:pt x="686129" y="552203"/>
                  </a:lnTo>
                  <a:lnTo>
                    <a:pt x="720154" y="578621"/>
                  </a:lnTo>
                  <a:lnTo>
                    <a:pt x="755814" y="602000"/>
                  </a:lnTo>
                  <a:lnTo>
                    <a:pt x="792989" y="622191"/>
                  </a:lnTo>
                  <a:lnTo>
                    <a:pt x="831554" y="639045"/>
                  </a:lnTo>
                  <a:lnTo>
                    <a:pt x="871390" y="652413"/>
                  </a:lnTo>
                  <a:lnTo>
                    <a:pt x="912373" y="662146"/>
                  </a:lnTo>
                  <a:lnTo>
                    <a:pt x="954381" y="668095"/>
                  </a:lnTo>
                  <a:lnTo>
                    <a:pt x="997292" y="670111"/>
                  </a:lnTo>
                  <a:lnTo>
                    <a:pt x="1040203" y="668095"/>
                  </a:lnTo>
                  <a:lnTo>
                    <a:pt x="1082212" y="662146"/>
                  </a:lnTo>
                  <a:lnTo>
                    <a:pt x="1123194" y="652413"/>
                  </a:lnTo>
                  <a:lnTo>
                    <a:pt x="1163030" y="639045"/>
                  </a:lnTo>
                  <a:lnTo>
                    <a:pt x="1201595" y="622191"/>
                  </a:lnTo>
                  <a:lnTo>
                    <a:pt x="1238770" y="602000"/>
                  </a:lnTo>
                  <a:lnTo>
                    <a:pt x="1274430" y="578621"/>
                  </a:lnTo>
                  <a:lnTo>
                    <a:pt x="1308455" y="552203"/>
                  </a:lnTo>
                  <a:lnTo>
                    <a:pt x="1340722" y="522895"/>
                  </a:lnTo>
                  <a:lnTo>
                    <a:pt x="1371109" y="490846"/>
                  </a:lnTo>
                  <a:lnTo>
                    <a:pt x="1399494" y="456205"/>
                  </a:lnTo>
                  <a:lnTo>
                    <a:pt x="1425756" y="419120"/>
                  </a:lnTo>
                  <a:lnTo>
                    <a:pt x="1449771" y="379742"/>
                  </a:lnTo>
                  <a:lnTo>
                    <a:pt x="1471418" y="338218"/>
                  </a:lnTo>
                  <a:lnTo>
                    <a:pt x="1490575" y="294698"/>
                  </a:lnTo>
                  <a:lnTo>
                    <a:pt x="1507119" y="249330"/>
                  </a:lnTo>
                  <a:lnTo>
                    <a:pt x="1520929" y="202265"/>
                  </a:lnTo>
                  <a:lnTo>
                    <a:pt x="1531883" y="153650"/>
                  </a:lnTo>
                  <a:lnTo>
                    <a:pt x="1539858" y="103635"/>
                  </a:lnTo>
                  <a:lnTo>
                    <a:pt x="1544733" y="52368"/>
                  </a:lnTo>
                  <a:lnTo>
                    <a:pt x="1546385" y="0"/>
                  </a:lnTo>
                  <a:lnTo>
                    <a:pt x="1994583" y="0"/>
                  </a:lnTo>
                  <a:lnTo>
                    <a:pt x="1994583" y="4156542"/>
                  </a:lnTo>
                  <a:lnTo>
                    <a:pt x="1992272" y="4208909"/>
                  </a:lnTo>
                  <a:lnTo>
                    <a:pt x="1985500" y="4259643"/>
                  </a:lnTo>
                  <a:lnTo>
                    <a:pt x="1974506" y="4308450"/>
                  </a:lnTo>
                  <a:lnTo>
                    <a:pt x="1959532" y="4355038"/>
                  </a:lnTo>
                  <a:lnTo>
                    <a:pt x="1940816" y="4399112"/>
                  </a:lnTo>
                  <a:lnTo>
                    <a:pt x="1918600" y="4440381"/>
                  </a:lnTo>
                  <a:lnTo>
                    <a:pt x="1893124" y="4478550"/>
                  </a:lnTo>
                  <a:lnTo>
                    <a:pt x="1864628" y="4513327"/>
                  </a:lnTo>
                  <a:lnTo>
                    <a:pt x="1833352" y="4544418"/>
                  </a:lnTo>
                  <a:lnTo>
                    <a:pt x="1799536" y="4571530"/>
                  </a:lnTo>
                  <a:lnTo>
                    <a:pt x="1763422" y="4594370"/>
                  </a:lnTo>
                  <a:lnTo>
                    <a:pt x="1725248" y="4612645"/>
                  </a:lnTo>
                  <a:lnTo>
                    <a:pt x="1685255" y="4626062"/>
                  </a:lnTo>
                  <a:lnTo>
                    <a:pt x="1643683" y="4634327"/>
                  </a:lnTo>
                  <a:lnTo>
                    <a:pt x="1600774" y="463714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267599" y="3384856"/>
            <a:ext cx="746885" cy="1042911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R="46496" algn="ctr">
              <a:spcBef>
                <a:spcPts val="45"/>
              </a:spcBef>
            </a:pPr>
            <a:r>
              <a:rPr sz="2024" b="1" spc="-52" dirty="0">
                <a:solidFill>
                  <a:srgbClr val="E6E7E9"/>
                </a:solidFill>
                <a:latin typeface="Arial"/>
                <a:cs typeface="Arial"/>
              </a:rPr>
              <a:t>5</a:t>
            </a:r>
            <a:endParaRPr sz="2024">
              <a:latin typeface="Arial"/>
              <a:cs typeface="Arial"/>
            </a:endParaRPr>
          </a:p>
          <a:p>
            <a:pPr marL="5487" marR="2310" indent="1733" algn="ctr">
              <a:spcBef>
                <a:spcPts val="1435"/>
              </a:spcBef>
            </a:pPr>
            <a:r>
              <a:rPr sz="887" spc="18" dirty="0">
                <a:latin typeface="Microsoft Sans Serif"/>
                <a:cs typeface="Microsoft Sans Serif"/>
              </a:rPr>
              <a:t>Specifies </a:t>
            </a:r>
            <a:r>
              <a:rPr sz="887" spc="66" dirty="0">
                <a:latin typeface="Microsoft Sans Serif"/>
                <a:cs typeface="Microsoft Sans Serif"/>
              </a:rPr>
              <a:t>the </a:t>
            </a:r>
            <a:r>
              <a:rPr sz="887" spc="-230" dirty="0">
                <a:latin typeface="Microsoft Sans Serif"/>
                <a:cs typeface="Microsoft Sans Serif"/>
              </a:rPr>
              <a:t> </a:t>
            </a:r>
            <a:r>
              <a:rPr sz="887" spc="102" dirty="0">
                <a:latin typeface="Microsoft Sans Serif"/>
                <a:cs typeface="Microsoft Sans Serif"/>
              </a:rPr>
              <a:t>data </a:t>
            </a:r>
            <a:r>
              <a:rPr sz="887" spc="104" dirty="0">
                <a:latin typeface="Microsoft Sans Serif"/>
                <a:cs typeface="Microsoft Sans Serif"/>
              </a:rPr>
              <a:t> </a:t>
            </a:r>
            <a:r>
              <a:rPr sz="887" spc="55" dirty="0">
                <a:latin typeface="Microsoft Sans Serif"/>
                <a:cs typeface="Microsoft Sans Serif"/>
              </a:rPr>
              <a:t>categories</a:t>
            </a:r>
            <a:r>
              <a:rPr sz="887" spc="-32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 </a:t>
            </a:r>
            <a:r>
              <a:rPr sz="887" spc="-227" dirty="0">
                <a:latin typeface="Microsoft Sans Serif"/>
                <a:cs typeface="Microsoft Sans Serif"/>
              </a:rPr>
              <a:t> </a:t>
            </a:r>
            <a:r>
              <a:rPr sz="887" spc="27" dirty="0">
                <a:latin typeface="Microsoft Sans Serif"/>
                <a:cs typeface="Microsoft Sans Serif"/>
              </a:rPr>
              <a:t>return.</a:t>
            </a:r>
            <a:endParaRPr sz="887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22871" y="3384855"/>
            <a:ext cx="820245" cy="89357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R="36389" algn="ctr">
              <a:spcBef>
                <a:spcPts val="45"/>
              </a:spcBef>
            </a:pPr>
            <a:r>
              <a:rPr sz="2024" b="1" spc="-52" dirty="0">
                <a:solidFill>
                  <a:srgbClr val="E6E7E9"/>
                </a:solidFill>
                <a:latin typeface="Arial"/>
                <a:cs typeface="Arial"/>
              </a:rPr>
              <a:t>6</a:t>
            </a:r>
            <a:endParaRPr sz="2024">
              <a:latin typeface="Arial"/>
              <a:cs typeface="Arial"/>
            </a:endParaRPr>
          </a:p>
          <a:p>
            <a:pPr marL="5776" marR="2310" indent="866" algn="ctr">
              <a:spcBef>
                <a:spcPts val="1328"/>
              </a:spcBef>
            </a:pPr>
            <a:r>
              <a:rPr sz="887" spc="18" dirty="0">
                <a:latin typeface="Microsoft Sans Serif"/>
                <a:cs typeface="Microsoft Sans Serif"/>
              </a:rPr>
              <a:t>Specifies </a:t>
            </a:r>
            <a:r>
              <a:rPr sz="887" spc="66" dirty="0">
                <a:latin typeface="Microsoft Sans Serif"/>
                <a:cs typeface="Microsoft Sans Serif"/>
              </a:rPr>
              <a:t>the </a:t>
            </a:r>
            <a:r>
              <a:rPr sz="887" spc="68" dirty="0">
                <a:latin typeface="Microsoft Sans Serif"/>
                <a:cs typeface="Microsoft Sans Serif"/>
              </a:rPr>
              <a:t> </a:t>
            </a:r>
            <a:r>
              <a:rPr sz="887" spc="18" dirty="0">
                <a:latin typeface="Microsoft Sans Serif"/>
                <a:cs typeface="Microsoft Sans Serif"/>
              </a:rPr>
              <a:t>division</a:t>
            </a:r>
            <a:r>
              <a:rPr sz="887" spc="-5" dirty="0">
                <a:latin typeface="Microsoft Sans Serif"/>
                <a:cs typeface="Microsoft Sans Serif"/>
              </a:rPr>
              <a:t> </a:t>
            </a:r>
            <a:r>
              <a:rPr sz="887" spc="39" dirty="0">
                <a:latin typeface="Microsoft Sans Serif"/>
                <a:cs typeface="Microsoft Sans Serif"/>
              </a:rPr>
              <a:t>field</a:t>
            </a:r>
            <a:r>
              <a:rPr sz="887" spc="-7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 </a:t>
            </a:r>
            <a:r>
              <a:rPr sz="887" spc="-230" dirty="0">
                <a:latin typeface="Microsoft Sans Serif"/>
                <a:cs typeface="Microsoft Sans Serif"/>
              </a:rPr>
              <a:t> </a:t>
            </a:r>
            <a:r>
              <a:rPr sz="887" spc="27" dirty="0">
                <a:latin typeface="Microsoft Sans Serif"/>
                <a:cs typeface="Microsoft Sans Serif"/>
              </a:rPr>
              <a:t>return.</a:t>
            </a:r>
            <a:endParaRPr sz="887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10927" y="3384854"/>
            <a:ext cx="777500" cy="919224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47652" algn="ctr">
              <a:spcBef>
                <a:spcPts val="45"/>
              </a:spcBef>
            </a:pPr>
            <a:r>
              <a:rPr sz="2024" b="1" spc="-52" dirty="0">
                <a:solidFill>
                  <a:srgbClr val="E6E7E9"/>
                </a:solidFill>
                <a:latin typeface="Arial"/>
                <a:cs typeface="Arial"/>
              </a:rPr>
              <a:t>7</a:t>
            </a:r>
            <a:endParaRPr sz="2024">
              <a:latin typeface="Arial"/>
              <a:cs typeface="Arial"/>
            </a:endParaRPr>
          </a:p>
          <a:p>
            <a:pPr marL="5487" marR="2310" indent="1155" algn="ctr">
              <a:spcBef>
                <a:spcPts val="1462"/>
              </a:spcBef>
            </a:pPr>
            <a:r>
              <a:rPr sz="887" spc="18" dirty="0">
                <a:latin typeface="Microsoft Sans Serif"/>
                <a:cs typeface="Microsoft Sans Serif"/>
              </a:rPr>
              <a:t>Specifies </a:t>
            </a:r>
            <a:r>
              <a:rPr sz="887" spc="66" dirty="0">
                <a:latin typeface="Microsoft Sans Serif"/>
                <a:cs typeface="Microsoft Sans Serif"/>
              </a:rPr>
              <a:t>the </a:t>
            </a:r>
            <a:r>
              <a:rPr sz="887" spc="68" dirty="0">
                <a:latin typeface="Microsoft Sans Serif"/>
                <a:cs typeface="Microsoft Sans Serif"/>
              </a:rPr>
              <a:t> </a:t>
            </a:r>
            <a:r>
              <a:rPr sz="887" spc="66" dirty="0">
                <a:latin typeface="Microsoft Sans Serif"/>
                <a:cs typeface="Microsoft Sans Serif"/>
              </a:rPr>
              <a:t>community</a:t>
            </a:r>
            <a:r>
              <a:rPr sz="887" spc="-14" dirty="0">
                <a:latin typeface="Microsoft Sans Serif"/>
                <a:cs typeface="Microsoft Sans Serif"/>
              </a:rPr>
              <a:t> </a:t>
            </a:r>
            <a:r>
              <a:rPr sz="887" spc="-11" dirty="0">
                <a:latin typeface="Microsoft Sans Serif"/>
                <a:cs typeface="Microsoft Sans Serif"/>
              </a:rPr>
              <a:t>ID </a:t>
            </a:r>
            <a:r>
              <a:rPr sz="887" spc="-227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</a:t>
            </a:r>
            <a:r>
              <a:rPr sz="887" spc="5" dirty="0">
                <a:latin typeface="Microsoft Sans Serif"/>
                <a:cs typeface="Microsoft Sans Serif"/>
              </a:rPr>
              <a:t> </a:t>
            </a:r>
            <a:r>
              <a:rPr sz="887" spc="27" dirty="0">
                <a:latin typeface="Microsoft Sans Serif"/>
                <a:cs typeface="Microsoft Sans Serif"/>
              </a:rPr>
              <a:t>return.</a:t>
            </a:r>
            <a:endParaRPr sz="887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11327" y="2978303"/>
            <a:ext cx="621249" cy="28031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marR="2310" indent="10108">
              <a:spcBef>
                <a:spcPts val="57"/>
              </a:spcBef>
            </a:pPr>
            <a:r>
              <a:rPr sz="887" b="1" spc="-55" dirty="0">
                <a:solidFill>
                  <a:srgbClr val="FFFFFF"/>
                </a:solidFill>
                <a:latin typeface="Arial"/>
                <a:cs typeface="Arial"/>
              </a:rPr>
              <a:t>WIT</a:t>
            </a:r>
            <a:r>
              <a:rPr sz="887" b="1" spc="-6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887"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7" b="1" spc="-27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887" b="1" spc="-32" dirty="0">
                <a:solidFill>
                  <a:srgbClr val="FFFFFF"/>
                </a:solidFill>
                <a:latin typeface="Arial"/>
                <a:cs typeface="Arial"/>
              </a:rPr>
              <a:t>CATEGORY</a:t>
            </a:r>
            <a:endParaRPr sz="887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68440" y="2978303"/>
            <a:ext cx="683345" cy="28031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algn="ctr">
              <a:spcBef>
                <a:spcPts val="57"/>
              </a:spcBef>
            </a:pPr>
            <a:r>
              <a:rPr sz="887" b="1" spc="-57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887">
              <a:latin typeface="Arial"/>
              <a:cs typeface="Arial"/>
            </a:endParaRPr>
          </a:p>
          <a:p>
            <a:pPr algn="ctr">
              <a:spcBef>
                <a:spcPts val="5"/>
              </a:spcBef>
            </a:pPr>
            <a:r>
              <a:rPr sz="887" b="1" spc="-27" dirty="0">
                <a:solidFill>
                  <a:srgbClr val="FFFFFF"/>
                </a:solidFill>
                <a:latin typeface="Arial"/>
                <a:cs typeface="Arial"/>
              </a:rPr>
              <a:t>DivisionFilter</a:t>
            </a:r>
            <a:endParaRPr sz="887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63562" y="2978303"/>
            <a:ext cx="539225" cy="28031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marR="2310" indent="133713">
              <a:spcBef>
                <a:spcPts val="57"/>
              </a:spcBef>
            </a:pPr>
            <a:r>
              <a:rPr sz="887" b="1" spc="-57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887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7" b="1" spc="-64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887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37024" y="3002726"/>
            <a:ext cx="753817" cy="12834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64113" algn="ctr">
              <a:spcBef>
                <a:spcPts val="57"/>
              </a:spcBef>
            </a:pPr>
            <a:r>
              <a:rPr sz="887" b="1" spc="-57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887">
              <a:latin typeface="Arial"/>
              <a:cs typeface="Arial"/>
            </a:endParaRPr>
          </a:p>
          <a:p>
            <a:pPr marL="64980" algn="ctr">
              <a:spcBef>
                <a:spcPts val="5"/>
              </a:spcBef>
            </a:pPr>
            <a:r>
              <a:rPr sz="887" b="1" spc="14" dirty="0">
                <a:solidFill>
                  <a:srgbClr val="FFFFFF"/>
                </a:solidFill>
                <a:latin typeface="Arial"/>
                <a:cs typeface="Arial"/>
              </a:rPr>
              <a:t>PricebookId</a:t>
            </a:r>
            <a:endParaRPr sz="887">
              <a:latin typeface="Arial"/>
              <a:cs typeface="Arial"/>
            </a:endParaRPr>
          </a:p>
          <a:p>
            <a:pPr marL="57470" algn="ctr">
              <a:spcBef>
                <a:spcPts val="732"/>
              </a:spcBef>
            </a:pPr>
            <a:r>
              <a:rPr sz="2024" b="1" spc="-52" dirty="0">
                <a:solidFill>
                  <a:srgbClr val="E6E7E9"/>
                </a:solidFill>
                <a:latin typeface="Arial"/>
                <a:cs typeface="Arial"/>
              </a:rPr>
              <a:t>8</a:t>
            </a:r>
            <a:endParaRPr sz="2024">
              <a:latin typeface="Arial"/>
              <a:cs typeface="Arial"/>
            </a:endParaRPr>
          </a:p>
          <a:p>
            <a:pPr marL="5776" marR="2310" indent="-578" algn="ctr">
              <a:spcBef>
                <a:spcPts val="1460"/>
              </a:spcBef>
            </a:pPr>
            <a:r>
              <a:rPr sz="887" spc="18" dirty="0">
                <a:latin typeface="Microsoft Sans Serif"/>
                <a:cs typeface="Microsoft Sans Serif"/>
              </a:rPr>
              <a:t>Specifies </a:t>
            </a:r>
            <a:r>
              <a:rPr sz="887" spc="66" dirty="0">
                <a:latin typeface="Microsoft Sans Serif"/>
                <a:cs typeface="Microsoft Sans Serif"/>
              </a:rPr>
              <a:t>the </a:t>
            </a:r>
            <a:r>
              <a:rPr sz="887" spc="68" dirty="0">
                <a:latin typeface="Microsoft Sans Serif"/>
                <a:cs typeface="Microsoft Sans Serif"/>
              </a:rPr>
              <a:t> </a:t>
            </a:r>
            <a:r>
              <a:rPr sz="887" spc="57" dirty="0">
                <a:latin typeface="Microsoft Sans Serif"/>
                <a:cs typeface="Microsoft Sans Serif"/>
              </a:rPr>
              <a:t>price</a:t>
            </a:r>
            <a:r>
              <a:rPr sz="887" spc="-2" dirty="0">
                <a:latin typeface="Microsoft Sans Serif"/>
                <a:cs typeface="Microsoft Sans Serif"/>
              </a:rPr>
              <a:t> </a:t>
            </a:r>
            <a:r>
              <a:rPr sz="887" spc="77" dirty="0">
                <a:latin typeface="Microsoft Sans Serif"/>
                <a:cs typeface="Microsoft Sans Serif"/>
              </a:rPr>
              <a:t>book</a:t>
            </a:r>
            <a:r>
              <a:rPr sz="887" dirty="0">
                <a:latin typeface="Microsoft Sans Serif"/>
                <a:cs typeface="Microsoft Sans Serif"/>
              </a:rPr>
              <a:t> </a:t>
            </a:r>
            <a:r>
              <a:rPr sz="887" spc="-11" dirty="0">
                <a:latin typeface="Microsoft Sans Serif"/>
                <a:cs typeface="Microsoft Sans Serif"/>
              </a:rPr>
              <a:t>ID </a:t>
            </a:r>
            <a:r>
              <a:rPr sz="887" spc="-230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</a:t>
            </a:r>
            <a:r>
              <a:rPr sz="887" spc="5" dirty="0">
                <a:latin typeface="Microsoft Sans Serif"/>
                <a:cs typeface="Microsoft Sans Serif"/>
              </a:rPr>
              <a:t> </a:t>
            </a:r>
            <a:r>
              <a:rPr sz="887" spc="27" dirty="0">
                <a:latin typeface="Microsoft Sans Serif"/>
                <a:cs typeface="Microsoft Sans Serif"/>
              </a:rPr>
              <a:t>return.</a:t>
            </a:r>
            <a:endParaRPr sz="887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080708" y="3376690"/>
            <a:ext cx="885229" cy="1303111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R="38988" algn="ctr">
              <a:spcBef>
                <a:spcPts val="45"/>
              </a:spcBef>
            </a:pPr>
            <a:r>
              <a:rPr sz="2024" b="1" spc="-52" dirty="0">
                <a:solidFill>
                  <a:srgbClr val="E6E7E9"/>
                </a:solidFill>
                <a:latin typeface="Arial"/>
                <a:cs typeface="Arial"/>
              </a:rPr>
              <a:t>1</a:t>
            </a:r>
            <a:endParaRPr sz="2024">
              <a:latin typeface="Arial"/>
              <a:cs typeface="Arial"/>
            </a:endParaRPr>
          </a:p>
          <a:p>
            <a:pPr marL="5487" marR="2310" indent="-1444" algn="ctr">
              <a:spcBef>
                <a:spcPts val="1312"/>
              </a:spcBef>
            </a:pPr>
            <a:r>
              <a:rPr sz="887" spc="-11" dirty="0">
                <a:latin typeface="Microsoft Sans Serif"/>
                <a:cs typeface="Microsoft Sans Serif"/>
              </a:rPr>
              <a:t>Limits </a:t>
            </a:r>
            <a:r>
              <a:rPr sz="887" spc="66" dirty="0">
                <a:latin typeface="Microsoft Sans Serif"/>
                <a:cs typeface="Microsoft Sans Serif"/>
              </a:rPr>
              <a:t>the </a:t>
            </a:r>
            <a:r>
              <a:rPr sz="887" spc="39" dirty="0">
                <a:latin typeface="Microsoft Sans Serif"/>
                <a:cs typeface="Microsoft Sans Serif"/>
              </a:rPr>
              <a:t>types </a:t>
            </a:r>
            <a:r>
              <a:rPr sz="887" spc="41" dirty="0">
                <a:latin typeface="Microsoft Sans Serif"/>
                <a:cs typeface="Microsoft Sans Serif"/>
              </a:rPr>
              <a:t> </a:t>
            </a:r>
            <a:r>
              <a:rPr sz="887" spc="64" dirty="0">
                <a:latin typeface="Microsoft Sans Serif"/>
                <a:cs typeface="Microsoft Sans Serif"/>
              </a:rPr>
              <a:t>of </a:t>
            </a:r>
            <a:r>
              <a:rPr sz="887" spc="16" dirty="0">
                <a:latin typeface="Microsoft Sans Serif"/>
                <a:cs typeface="Microsoft Sans Serif"/>
              </a:rPr>
              <a:t>fields </a:t>
            </a:r>
            <a:r>
              <a:rPr sz="887" spc="75" dirty="0">
                <a:latin typeface="Microsoft Sans Serif"/>
                <a:cs typeface="Microsoft Sans Serif"/>
              </a:rPr>
              <a:t>to </a:t>
            </a:r>
            <a:r>
              <a:rPr sz="887" spc="77" dirty="0">
                <a:latin typeface="Microsoft Sans Serif"/>
                <a:cs typeface="Microsoft Sans Serif"/>
              </a:rPr>
              <a:t> </a:t>
            </a:r>
            <a:r>
              <a:rPr sz="887" spc="39" dirty="0">
                <a:latin typeface="Microsoft Sans Serif"/>
                <a:cs typeface="Microsoft Sans Serif"/>
              </a:rPr>
              <a:t>search, </a:t>
            </a:r>
            <a:r>
              <a:rPr sz="887" spc="41" dirty="0">
                <a:latin typeface="Microsoft Sans Serif"/>
                <a:cs typeface="Microsoft Sans Serif"/>
              </a:rPr>
              <a:t> </a:t>
            </a:r>
            <a:r>
              <a:rPr sz="887" spc="50" dirty="0">
                <a:latin typeface="Microsoft Sans Serif"/>
                <a:cs typeface="Microsoft Sans Serif"/>
              </a:rPr>
              <a:t>including</a:t>
            </a:r>
            <a:r>
              <a:rPr sz="887" spc="-23" dirty="0">
                <a:latin typeface="Microsoft Sans Serif"/>
                <a:cs typeface="Microsoft Sans Serif"/>
              </a:rPr>
              <a:t> </a:t>
            </a:r>
            <a:r>
              <a:rPr sz="887" spc="43" dirty="0">
                <a:latin typeface="Microsoft Sans Serif"/>
                <a:cs typeface="Microsoft Sans Serif"/>
              </a:rPr>
              <a:t>email, </a:t>
            </a:r>
            <a:r>
              <a:rPr sz="887" spc="-227" dirty="0">
                <a:latin typeface="Microsoft Sans Serif"/>
                <a:cs typeface="Microsoft Sans Serif"/>
              </a:rPr>
              <a:t> </a:t>
            </a:r>
            <a:r>
              <a:rPr sz="887" spc="73" dirty="0">
                <a:latin typeface="Microsoft Sans Serif"/>
                <a:cs typeface="Microsoft Sans Serif"/>
              </a:rPr>
              <a:t>name, </a:t>
            </a:r>
            <a:r>
              <a:rPr sz="887" spc="32" dirty="0">
                <a:latin typeface="Microsoft Sans Serif"/>
                <a:cs typeface="Microsoft Sans Serif"/>
              </a:rPr>
              <a:t>or </a:t>
            </a:r>
            <a:r>
              <a:rPr sz="887" spc="34" dirty="0">
                <a:latin typeface="Microsoft Sans Serif"/>
                <a:cs typeface="Microsoft Sans Serif"/>
              </a:rPr>
              <a:t> </a:t>
            </a:r>
            <a:r>
              <a:rPr sz="887" spc="66" dirty="0">
                <a:latin typeface="Microsoft Sans Serif"/>
                <a:cs typeface="Microsoft Sans Serif"/>
              </a:rPr>
              <a:t>phone.</a:t>
            </a:r>
            <a:endParaRPr sz="887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099157" y="3351102"/>
            <a:ext cx="865012" cy="1081383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R="62092" algn="ctr">
              <a:spcBef>
                <a:spcPts val="45"/>
              </a:spcBef>
            </a:pPr>
            <a:r>
              <a:rPr sz="2024" b="1" spc="-52" dirty="0">
                <a:solidFill>
                  <a:srgbClr val="E6E7E9"/>
                </a:solidFill>
                <a:latin typeface="Arial"/>
                <a:cs typeface="Arial"/>
              </a:rPr>
              <a:t>2</a:t>
            </a:r>
            <a:endParaRPr sz="2024">
              <a:latin typeface="Arial"/>
              <a:cs typeface="Arial"/>
            </a:endParaRPr>
          </a:p>
          <a:p>
            <a:pPr marL="5776" marR="2310" indent="1444" algn="ctr">
              <a:spcBef>
                <a:spcPts val="1683"/>
              </a:spcBef>
              <a:tabLst>
                <a:tab pos="213422" algn="l"/>
              </a:tabLst>
            </a:pPr>
            <a:r>
              <a:rPr sz="887" spc="18" dirty="0">
                <a:latin typeface="Microsoft Sans Serif"/>
                <a:cs typeface="Microsoft Sans Serif"/>
              </a:rPr>
              <a:t>Specifies </a:t>
            </a:r>
            <a:r>
              <a:rPr sz="887" spc="66" dirty="0">
                <a:latin typeface="Microsoft Sans Serif"/>
                <a:cs typeface="Microsoft Sans Serif"/>
              </a:rPr>
              <a:t>the </a:t>
            </a:r>
            <a:r>
              <a:rPr sz="887" spc="68" dirty="0">
                <a:latin typeface="Microsoft Sans Serif"/>
                <a:cs typeface="Microsoft Sans Serif"/>
              </a:rPr>
              <a:t> </a:t>
            </a:r>
            <a:r>
              <a:rPr sz="887" spc="61" dirty="0">
                <a:latin typeface="Microsoft Sans Serif"/>
                <a:cs typeface="Microsoft Sans Serif"/>
              </a:rPr>
              <a:t>maximum </a:t>
            </a:r>
            <a:r>
              <a:rPr sz="887" spc="64" dirty="0">
                <a:latin typeface="Microsoft Sans Serif"/>
                <a:cs typeface="Microsoft Sans Serif"/>
              </a:rPr>
              <a:t> number</a:t>
            </a:r>
            <a:r>
              <a:rPr sz="887" spc="-7" dirty="0">
                <a:latin typeface="Microsoft Sans Serif"/>
                <a:cs typeface="Microsoft Sans Serif"/>
              </a:rPr>
              <a:t> </a:t>
            </a:r>
            <a:r>
              <a:rPr sz="887" spc="64" dirty="0">
                <a:latin typeface="Microsoft Sans Serif"/>
                <a:cs typeface="Microsoft Sans Serif"/>
              </a:rPr>
              <a:t>of</a:t>
            </a:r>
            <a:r>
              <a:rPr sz="887" spc="-5" dirty="0">
                <a:latin typeface="Microsoft Sans Serif"/>
                <a:cs typeface="Microsoft Sans Serif"/>
              </a:rPr>
              <a:t> </a:t>
            </a:r>
            <a:r>
              <a:rPr sz="887" spc="18" dirty="0">
                <a:latin typeface="Microsoft Sans Serif"/>
                <a:cs typeface="Microsoft Sans Serif"/>
              </a:rPr>
              <a:t>rows </a:t>
            </a:r>
            <a:r>
              <a:rPr sz="887" spc="-227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	</a:t>
            </a:r>
            <a:r>
              <a:rPr sz="887" spc="27" dirty="0">
                <a:latin typeface="Microsoft Sans Serif"/>
                <a:cs typeface="Microsoft Sans Serif"/>
              </a:rPr>
              <a:t>return.</a:t>
            </a:r>
            <a:endParaRPr sz="887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56904" y="3351102"/>
            <a:ext cx="745152" cy="1081383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R="36389" algn="ctr">
              <a:spcBef>
                <a:spcPts val="45"/>
              </a:spcBef>
            </a:pPr>
            <a:r>
              <a:rPr sz="2024" b="1" spc="-52" dirty="0">
                <a:solidFill>
                  <a:srgbClr val="E6E7E9"/>
                </a:solidFill>
                <a:latin typeface="Arial"/>
                <a:cs typeface="Arial"/>
              </a:rPr>
              <a:t>3</a:t>
            </a:r>
            <a:endParaRPr sz="2024">
              <a:latin typeface="Arial"/>
              <a:cs typeface="Arial"/>
            </a:endParaRPr>
          </a:p>
          <a:p>
            <a:pPr marL="5776" marR="2310" indent="578" algn="ctr">
              <a:spcBef>
                <a:spcPts val="1701"/>
              </a:spcBef>
            </a:pPr>
            <a:r>
              <a:rPr sz="887" spc="7" dirty="0">
                <a:latin typeface="Microsoft Sans Serif"/>
                <a:cs typeface="Microsoft Sans Serif"/>
              </a:rPr>
              <a:t>Displays </a:t>
            </a:r>
            <a:r>
              <a:rPr sz="887" spc="66" dirty="0">
                <a:latin typeface="Microsoft Sans Serif"/>
                <a:cs typeface="Microsoft Sans Serif"/>
              </a:rPr>
              <a:t>the </a:t>
            </a:r>
            <a:r>
              <a:rPr sz="887" spc="68" dirty="0">
                <a:latin typeface="Microsoft Sans Serif"/>
                <a:cs typeface="Microsoft Sans Serif"/>
              </a:rPr>
              <a:t> </a:t>
            </a:r>
            <a:r>
              <a:rPr sz="887" spc="45" dirty="0">
                <a:latin typeface="Microsoft Sans Serif"/>
                <a:cs typeface="Microsoft Sans Serif"/>
              </a:rPr>
              <a:t>search</a:t>
            </a:r>
            <a:r>
              <a:rPr sz="887" spc="-25" dirty="0">
                <a:latin typeface="Microsoft Sans Serif"/>
                <a:cs typeface="Microsoft Sans Serif"/>
              </a:rPr>
              <a:t> </a:t>
            </a:r>
            <a:r>
              <a:rPr sz="887" spc="-7" dirty="0">
                <a:latin typeface="Microsoft Sans Serif"/>
                <a:cs typeface="Microsoft Sans Serif"/>
              </a:rPr>
              <a:t>results </a:t>
            </a:r>
            <a:r>
              <a:rPr sz="887" spc="-230" dirty="0">
                <a:latin typeface="Microsoft Sans Serif"/>
                <a:cs typeface="Microsoft Sans Serif"/>
              </a:rPr>
              <a:t> </a:t>
            </a:r>
            <a:r>
              <a:rPr sz="887" spc="73" dirty="0">
                <a:latin typeface="Microsoft Sans Serif"/>
                <a:cs typeface="Microsoft Sans Serif"/>
              </a:rPr>
              <a:t>on </a:t>
            </a:r>
            <a:r>
              <a:rPr sz="887" spc="43" dirty="0">
                <a:latin typeface="Microsoft Sans Serif"/>
                <a:cs typeface="Microsoft Sans Serif"/>
              </a:rPr>
              <a:t>multiple </a:t>
            </a:r>
            <a:r>
              <a:rPr sz="887" spc="45" dirty="0">
                <a:latin typeface="Microsoft Sans Serif"/>
                <a:cs typeface="Microsoft Sans Serif"/>
              </a:rPr>
              <a:t> </a:t>
            </a:r>
            <a:r>
              <a:rPr sz="887" spc="57" dirty="0">
                <a:latin typeface="Microsoft Sans Serif"/>
                <a:cs typeface="Microsoft Sans Serif"/>
              </a:rPr>
              <a:t>pages.</a:t>
            </a:r>
            <a:endParaRPr sz="887">
              <a:latin typeface="Microsoft Sans Serif"/>
              <a:cs typeface="Microsoft Sans Serif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343010" y="5097884"/>
            <a:ext cx="7442280" cy="354669"/>
            <a:chOff x="1800684" y="9323900"/>
            <a:chExt cx="16362680" cy="779780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0684" y="9323900"/>
              <a:ext cx="695831" cy="71063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6135" y="9479868"/>
              <a:ext cx="566468" cy="5664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954" y="9407376"/>
              <a:ext cx="627160" cy="62716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4487" y="9443115"/>
              <a:ext cx="651893" cy="65189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43240" y="9366632"/>
              <a:ext cx="667902" cy="66790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32478" y="9389343"/>
              <a:ext cx="698982" cy="71385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36633" y="9444949"/>
              <a:ext cx="602640" cy="60264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48054" y="9407376"/>
              <a:ext cx="615139" cy="615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4460421"/>
            <a:ext cx="9144866" cy="1294774"/>
            <a:chOff x="0" y="7922367"/>
            <a:chExt cx="20106005" cy="28467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7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64201"/>
              <a:ext cx="20106005" cy="0"/>
            </a:xfrm>
            <a:custGeom>
              <a:avLst/>
              <a:gdLst/>
              <a:ahLst/>
              <a:cxnLst/>
              <a:rect l="l" t="t" r="r" b="b"/>
              <a:pathLst>
                <a:path w="20106005">
                  <a:moveTo>
                    <a:pt x="0" y="0"/>
                  </a:moveTo>
                  <a:lnTo>
                    <a:pt x="20105411" y="0"/>
                  </a:lnTo>
                </a:path>
              </a:pathLst>
            </a:custGeom>
            <a:ln w="62825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85160" y="7922367"/>
              <a:ext cx="2518939" cy="272486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24000" y="1617457"/>
            <a:ext cx="8452568" cy="106863"/>
            <a:chOff x="0" y="1671795"/>
            <a:chExt cx="18583910" cy="2349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69696" y="967128"/>
            <a:ext cx="2493038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239" dirty="0"/>
              <a:t>SOS</a:t>
            </a:r>
            <a:r>
              <a:rPr spc="-205" dirty="0"/>
              <a:t>L</a:t>
            </a:r>
            <a:r>
              <a:rPr dirty="0"/>
              <a:t> </a:t>
            </a:r>
            <a:r>
              <a:rPr spc="-134" dirty="0"/>
              <a:t>Limits</a:t>
            </a:r>
          </a:p>
        </p:txBody>
      </p:sp>
      <p:sp>
        <p:nvSpPr>
          <p:cNvPr id="14" name="object 14"/>
          <p:cNvSpPr/>
          <p:nvPr/>
        </p:nvSpPr>
        <p:spPr>
          <a:xfrm>
            <a:off x="1944586" y="2652781"/>
            <a:ext cx="0" cy="1721648"/>
          </a:xfrm>
          <a:custGeom>
            <a:avLst/>
            <a:gdLst/>
            <a:ahLst/>
            <a:cxnLst/>
            <a:rect l="l" t="t" r="r" b="b"/>
            <a:pathLst>
              <a:path h="3785234">
                <a:moveTo>
                  <a:pt x="0" y="0"/>
                </a:moveTo>
                <a:lnTo>
                  <a:pt x="0" y="3784854"/>
                </a:lnTo>
              </a:path>
            </a:pathLst>
          </a:custGeom>
          <a:ln w="4711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15" name="object 15"/>
          <p:cNvGrpSpPr/>
          <p:nvPr/>
        </p:nvGrpSpPr>
        <p:grpSpPr>
          <a:xfrm>
            <a:off x="1877134" y="2011467"/>
            <a:ext cx="8236243" cy="538936"/>
            <a:chOff x="776401" y="2538072"/>
            <a:chExt cx="18108295" cy="1184910"/>
          </a:xfrm>
        </p:grpSpPr>
        <p:sp>
          <p:nvSpPr>
            <p:cNvPr id="16" name="object 16"/>
            <p:cNvSpPr/>
            <p:nvPr/>
          </p:nvSpPr>
          <p:spPr>
            <a:xfrm>
              <a:off x="776401" y="2548156"/>
              <a:ext cx="18108295" cy="1174750"/>
            </a:xfrm>
            <a:custGeom>
              <a:avLst/>
              <a:gdLst/>
              <a:ahLst/>
              <a:cxnLst/>
              <a:rect l="l" t="t" r="r" b="b"/>
              <a:pathLst>
                <a:path w="18108295" h="1174750">
                  <a:moveTo>
                    <a:pt x="17912400" y="1174716"/>
                  </a:moveTo>
                  <a:lnTo>
                    <a:pt x="195790" y="1174716"/>
                  </a:lnTo>
                  <a:lnTo>
                    <a:pt x="150897" y="1169545"/>
                  </a:lnTo>
                  <a:lnTo>
                    <a:pt x="109686" y="1154816"/>
                  </a:lnTo>
                  <a:lnTo>
                    <a:pt x="73333" y="1131703"/>
                  </a:lnTo>
                  <a:lnTo>
                    <a:pt x="43012" y="1101383"/>
                  </a:lnTo>
                  <a:lnTo>
                    <a:pt x="19900" y="1065030"/>
                  </a:lnTo>
                  <a:lnTo>
                    <a:pt x="5170" y="1023819"/>
                  </a:lnTo>
                  <a:lnTo>
                    <a:pt x="0" y="978926"/>
                  </a:lnTo>
                  <a:lnTo>
                    <a:pt x="0" y="195789"/>
                  </a:lnTo>
                  <a:lnTo>
                    <a:pt x="5170" y="150897"/>
                  </a:lnTo>
                  <a:lnTo>
                    <a:pt x="19900" y="109686"/>
                  </a:lnTo>
                  <a:lnTo>
                    <a:pt x="43012" y="73333"/>
                  </a:lnTo>
                  <a:lnTo>
                    <a:pt x="73333" y="43012"/>
                  </a:lnTo>
                  <a:lnTo>
                    <a:pt x="109686" y="19900"/>
                  </a:lnTo>
                  <a:lnTo>
                    <a:pt x="150897" y="5170"/>
                  </a:lnTo>
                  <a:lnTo>
                    <a:pt x="195790" y="0"/>
                  </a:lnTo>
                  <a:lnTo>
                    <a:pt x="17912400" y="0"/>
                  </a:lnTo>
                  <a:lnTo>
                    <a:pt x="17950776" y="3796"/>
                  </a:lnTo>
                  <a:lnTo>
                    <a:pt x="17987326" y="14903"/>
                  </a:lnTo>
                  <a:lnTo>
                    <a:pt x="18021025" y="32894"/>
                  </a:lnTo>
                  <a:lnTo>
                    <a:pt x="18050845" y="57345"/>
                  </a:lnTo>
                  <a:lnTo>
                    <a:pt x="18075295" y="87165"/>
                  </a:lnTo>
                  <a:lnTo>
                    <a:pt x="18093287" y="120864"/>
                  </a:lnTo>
                  <a:lnTo>
                    <a:pt x="18104394" y="157414"/>
                  </a:lnTo>
                  <a:lnTo>
                    <a:pt x="18108191" y="195789"/>
                  </a:lnTo>
                  <a:lnTo>
                    <a:pt x="18108191" y="978926"/>
                  </a:lnTo>
                  <a:lnTo>
                    <a:pt x="18103020" y="1023819"/>
                  </a:lnTo>
                  <a:lnTo>
                    <a:pt x="18088291" y="1065030"/>
                  </a:lnTo>
                  <a:lnTo>
                    <a:pt x="18065178" y="1101383"/>
                  </a:lnTo>
                  <a:lnTo>
                    <a:pt x="18034857" y="1131703"/>
                  </a:lnTo>
                  <a:lnTo>
                    <a:pt x="17998504" y="1154816"/>
                  </a:lnTo>
                  <a:lnTo>
                    <a:pt x="17957293" y="1169545"/>
                  </a:lnTo>
                  <a:lnTo>
                    <a:pt x="17912400" y="1174716"/>
                  </a:lnTo>
                  <a:close/>
                </a:path>
              </a:pathLst>
            </a:custGeom>
            <a:solidFill>
              <a:srgbClr val="AD8368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7" name="object 17"/>
            <p:cNvSpPr/>
            <p:nvPr/>
          </p:nvSpPr>
          <p:spPr>
            <a:xfrm>
              <a:off x="868147" y="2538072"/>
              <a:ext cx="18016855" cy="1096645"/>
            </a:xfrm>
            <a:custGeom>
              <a:avLst/>
              <a:gdLst/>
              <a:ahLst/>
              <a:cxnLst/>
              <a:rect l="l" t="t" r="r" b="b"/>
              <a:pathLst>
                <a:path w="18016855" h="1096645">
                  <a:moveTo>
                    <a:pt x="17833650" y="1096414"/>
                  </a:moveTo>
                  <a:lnTo>
                    <a:pt x="182739" y="1096414"/>
                  </a:lnTo>
                  <a:lnTo>
                    <a:pt x="134160" y="1089886"/>
                  </a:lnTo>
                  <a:lnTo>
                    <a:pt x="90507" y="1071464"/>
                  </a:lnTo>
                  <a:lnTo>
                    <a:pt x="53523" y="1042890"/>
                  </a:lnTo>
                  <a:lnTo>
                    <a:pt x="24949" y="1005906"/>
                  </a:lnTo>
                  <a:lnTo>
                    <a:pt x="6527" y="962254"/>
                  </a:lnTo>
                  <a:lnTo>
                    <a:pt x="0" y="913674"/>
                  </a:lnTo>
                  <a:lnTo>
                    <a:pt x="0" y="182739"/>
                  </a:lnTo>
                  <a:lnTo>
                    <a:pt x="6527" y="134160"/>
                  </a:lnTo>
                  <a:lnTo>
                    <a:pt x="24949" y="90507"/>
                  </a:lnTo>
                  <a:lnTo>
                    <a:pt x="53523" y="53523"/>
                  </a:lnTo>
                  <a:lnTo>
                    <a:pt x="90507" y="24949"/>
                  </a:lnTo>
                  <a:lnTo>
                    <a:pt x="134160" y="6527"/>
                  </a:lnTo>
                  <a:lnTo>
                    <a:pt x="182739" y="0"/>
                  </a:lnTo>
                  <a:lnTo>
                    <a:pt x="17833650" y="0"/>
                  </a:lnTo>
                  <a:lnTo>
                    <a:pt x="17903582" y="13910"/>
                  </a:lnTo>
                  <a:lnTo>
                    <a:pt x="17962867" y="53523"/>
                  </a:lnTo>
                  <a:lnTo>
                    <a:pt x="18002480" y="112808"/>
                  </a:lnTo>
                  <a:lnTo>
                    <a:pt x="18016390" y="182739"/>
                  </a:lnTo>
                  <a:lnTo>
                    <a:pt x="18016390" y="913674"/>
                  </a:lnTo>
                  <a:lnTo>
                    <a:pt x="18009862" y="962254"/>
                  </a:lnTo>
                  <a:lnTo>
                    <a:pt x="17991441" y="1005906"/>
                  </a:lnTo>
                  <a:lnTo>
                    <a:pt x="17962867" y="1042890"/>
                  </a:lnTo>
                  <a:lnTo>
                    <a:pt x="17925883" y="1071464"/>
                  </a:lnTo>
                  <a:lnTo>
                    <a:pt x="17882230" y="1089886"/>
                  </a:lnTo>
                  <a:lnTo>
                    <a:pt x="17833650" y="109641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05972" y="2112522"/>
            <a:ext cx="7730521" cy="2246854"/>
          </a:xfrm>
          <a:prstGeom prst="rect">
            <a:avLst/>
          </a:prstGeom>
        </p:spPr>
        <p:txBody>
          <a:bodyPr vert="horz" wrap="square" lIns="0" tIns="4910" rIns="0" bIns="0" rtlCol="0">
            <a:spAutoFit/>
          </a:bodyPr>
          <a:lstStyle/>
          <a:p>
            <a:pPr marL="5776" marR="164615">
              <a:lnSpc>
                <a:spcPct val="100800"/>
              </a:lnSpc>
              <a:spcBef>
                <a:spcPts val="39"/>
              </a:spcBef>
            </a:pPr>
            <a:r>
              <a:rPr sz="1046" b="1" spc="-41" dirty="0">
                <a:latin typeface="Arial"/>
                <a:cs typeface="Arial"/>
              </a:rPr>
              <a:t>The </a:t>
            </a:r>
            <a:r>
              <a:rPr sz="1046" b="1" spc="11" dirty="0">
                <a:latin typeface="Arial"/>
                <a:cs typeface="Arial"/>
              </a:rPr>
              <a:t>search </a:t>
            </a:r>
            <a:r>
              <a:rPr sz="1046" b="1" spc="27" dirty="0">
                <a:latin typeface="Arial"/>
                <a:cs typeface="Arial"/>
              </a:rPr>
              <a:t>engine </a:t>
            </a:r>
            <a:r>
              <a:rPr sz="1046" b="1" spc="-39" dirty="0">
                <a:latin typeface="Arial"/>
                <a:cs typeface="Arial"/>
              </a:rPr>
              <a:t>limits </a:t>
            </a:r>
            <a:r>
              <a:rPr sz="1046" b="1" spc="14" dirty="0">
                <a:latin typeface="Arial"/>
                <a:cs typeface="Arial"/>
              </a:rPr>
              <a:t>the </a:t>
            </a:r>
            <a:r>
              <a:rPr sz="1046" b="1" spc="16" dirty="0">
                <a:latin typeface="Arial"/>
                <a:cs typeface="Arial"/>
              </a:rPr>
              <a:t>number </a:t>
            </a:r>
            <a:r>
              <a:rPr sz="1046" b="1" spc="-14" dirty="0">
                <a:latin typeface="Arial"/>
                <a:cs typeface="Arial"/>
              </a:rPr>
              <a:t>of </a:t>
            </a:r>
            <a:r>
              <a:rPr sz="1046" b="1" spc="-2" dirty="0">
                <a:latin typeface="Arial"/>
                <a:cs typeface="Arial"/>
              </a:rPr>
              <a:t>records </a:t>
            </a:r>
            <a:r>
              <a:rPr sz="1046" b="1" spc="34" dirty="0">
                <a:latin typeface="Arial"/>
                <a:cs typeface="Arial"/>
              </a:rPr>
              <a:t>analyzed </a:t>
            </a:r>
            <a:r>
              <a:rPr sz="1046" b="1" spc="36" dirty="0">
                <a:latin typeface="Arial"/>
                <a:cs typeface="Arial"/>
              </a:rPr>
              <a:t>at </a:t>
            </a:r>
            <a:r>
              <a:rPr sz="1046" b="1" spc="68" dirty="0">
                <a:latin typeface="Arial"/>
                <a:cs typeface="Arial"/>
              </a:rPr>
              <a:t>each </a:t>
            </a:r>
            <a:r>
              <a:rPr sz="1046" b="1" spc="18" dirty="0">
                <a:latin typeface="Arial"/>
                <a:cs typeface="Arial"/>
              </a:rPr>
              <a:t>stage </a:t>
            </a:r>
            <a:r>
              <a:rPr sz="1046" b="1" spc="-14" dirty="0">
                <a:latin typeface="Arial"/>
                <a:cs typeface="Arial"/>
              </a:rPr>
              <a:t>of </a:t>
            </a:r>
            <a:r>
              <a:rPr sz="1046" b="1" spc="14" dirty="0">
                <a:latin typeface="Arial"/>
                <a:cs typeface="Arial"/>
              </a:rPr>
              <a:t>the </a:t>
            </a:r>
            <a:r>
              <a:rPr sz="1046" b="1" spc="11" dirty="0">
                <a:latin typeface="Arial"/>
                <a:cs typeface="Arial"/>
              </a:rPr>
              <a:t>search </a:t>
            </a:r>
            <a:r>
              <a:rPr sz="1046" b="1" spc="-9" dirty="0">
                <a:latin typeface="Arial"/>
                <a:cs typeface="Arial"/>
              </a:rPr>
              <a:t>process. </a:t>
            </a:r>
            <a:r>
              <a:rPr sz="1046" b="1" spc="-5" dirty="0">
                <a:latin typeface="Arial"/>
                <a:cs typeface="Arial"/>
              </a:rPr>
              <a:t>Sometimes, </a:t>
            </a:r>
            <a:r>
              <a:rPr sz="1046" b="1" dirty="0">
                <a:latin typeface="Arial"/>
                <a:cs typeface="Arial"/>
              </a:rPr>
              <a:t>these </a:t>
            </a:r>
            <a:r>
              <a:rPr sz="1046" b="1" spc="-39" dirty="0">
                <a:latin typeface="Arial"/>
                <a:cs typeface="Arial"/>
              </a:rPr>
              <a:t>limits </a:t>
            </a:r>
            <a:r>
              <a:rPr sz="1046" b="1" spc="-284" dirty="0">
                <a:latin typeface="Arial"/>
                <a:cs typeface="Arial"/>
              </a:rPr>
              <a:t> </a:t>
            </a:r>
            <a:r>
              <a:rPr sz="1046" b="1" spc="30" dirty="0">
                <a:latin typeface="Arial"/>
                <a:cs typeface="Arial"/>
              </a:rPr>
              <a:t>cause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109" dirty="0">
                <a:latin typeface="Arial"/>
                <a:cs typeface="Arial"/>
              </a:rPr>
              <a:t>a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25" dirty="0">
                <a:latin typeface="Arial"/>
                <a:cs typeface="Arial"/>
              </a:rPr>
              <a:t>matching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18" dirty="0">
                <a:latin typeface="Arial"/>
                <a:cs typeface="Arial"/>
              </a:rPr>
              <a:t>record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-2" dirty="0">
                <a:latin typeface="Arial"/>
                <a:cs typeface="Arial"/>
              </a:rPr>
              <a:t>to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70" dirty="0">
                <a:latin typeface="Arial"/>
                <a:cs typeface="Arial"/>
              </a:rPr>
              <a:t>be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39" dirty="0">
                <a:latin typeface="Arial"/>
                <a:cs typeface="Arial"/>
              </a:rPr>
              <a:t>excluded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-11" dirty="0">
                <a:latin typeface="Arial"/>
                <a:cs typeface="Arial"/>
              </a:rPr>
              <a:t>from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109" dirty="0">
                <a:latin typeface="Arial"/>
                <a:cs typeface="Arial"/>
              </a:rPr>
              <a:t>a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-41" dirty="0">
                <a:latin typeface="Arial"/>
                <a:cs typeface="Arial"/>
              </a:rPr>
              <a:t>user’s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-41" dirty="0">
                <a:latin typeface="Arial"/>
                <a:cs typeface="Arial"/>
              </a:rPr>
              <a:t>results.</a:t>
            </a:r>
            <a:endParaRPr sz="1046"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660" dirty="0">
              <a:latin typeface="Arial"/>
              <a:cs typeface="Arial"/>
            </a:endParaRPr>
          </a:p>
          <a:p>
            <a:pPr marL="177033" marR="2310" indent="-151619">
              <a:lnSpc>
                <a:spcPts val="1123"/>
              </a:lnSpc>
              <a:spcBef>
                <a:spcPts val="2"/>
              </a:spcBef>
              <a:buFont typeface="Arial MT"/>
              <a:buChar char="•"/>
              <a:tabLst>
                <a:tab pos="177033" algn="l"/>
                <a:tab pos="177322" algn="l"/>
                <a:tab pos="453413" algn="l"/>
                <a:tab pos="933106" algn="l"/>
                <a:tab pos="1566151" algn="l"/>
                <a:tab pos="1905489" algn="l"/>
                <a:tab pos="2178692" algn="l"/>
                <a:tab pos="2676291" algn="l"/>
                <a:tab pos="3187752" algn="l"/>
                <a:tab pos="3881445" algn="l"/>
                <a:tab pos="4252262" algn="l"/>
                <a:tab pos="4888195" algn="l"/>
                <a:tab pos="5212515" algn="l"/>
                <a:tab pos="5574957" algn="l"/>
                <a:tab pos="6054072" algn="l"/>
                <a:tab pos="6444816" algn="l"/>
                <a:tab pos="6831805" algn="l"/>
                <a:tab pos="7551490" algn="l"/>
              </a:tabLst>
            </a:pPr>
            <a:r>
              <a:rPr sz="1046" spc="-70" dirty="0">
                <a:latin typeface="Microsoft Sans Serif"/>
                <a:cs typeface="Microsoft Sans Serif"/>
              </a:rPr>
              <a:t>Thi</a:t>
            </a:r>
            <a:r>
              <a:rPr sz="1046" spc="-75" dirty="0">
                <a:latin typeface="Microsoft Sans Serif"/>
                <a:cs typeface="Microsoft Sans Serif"/>
              </a:rPr>
              <a:t>s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86" dirty="0">
                <a:latin typeface="Microsoft Sans Serif"/>
                <a:cs typeface="Microsoft Sans Serif"/>
              </a:rPr>
              <a:t>imag</a:t>
            </a:r>
            <a:r>
              <a:rPr sz="1046" spc="89" dirty="0">
                <a:latin typeface="Microsoft Sans Serif"/>
                <a:cs typeface="Microsoft Sans Serif"/>
              </a:rPr>
              <a:t>e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2" dirty="0">
                <a:latin typeface="Microsoft Sans Serif"/>
                <a:cs typeface="Microsoft Sans Serif"/>
              </a:rPr>
              <a:t>illustrate</a:t>
            </a:r>
            <a:r>
              <a:rPr sz="1046" spc="7" dirty="0">
                <a:latin typeface="Microsoft Sans Serif"/>
                <a:cs typeface="Microsoft Sans Serif"/>
              </a:rPr>
              <a:t>s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82" dirty="0">
                <a:latin typeface="Microsoft Sans Serif"/>
                <a:cs typeface="Microsoft Sans Serif"/>
              </a:rPr>
              <a:t>ho</a:t>
            </a:r>
            <a:r>
              <a:rPr sz="1046" spc="109" dirty="0">
                <a:latin typeface="Microsoft Sans Serif"/>
                <a:cs typeface="Microsoft Sans Serif"/>
              </a:rPr>
              <a:t>w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64" dirty="0">
                <a:latin typeface="Microsoft Sans Serif"/>
                <a:cs typeface="Microsoft Sans Serif"/>
              </a:rPr>
              <a:t>th</a:t>
            </a:r>
            <a:r>
              <a:rPr sz="1046" spc="89" dirty="0">
                <a:latin typeface="Microsoft Sans Serif"/>
                <a:cs typeface="Microsoft Sans Serif"/>
              </a:rPr>
              <a:t>e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45" dirty="0">
                <a:latin typeface="Microsoft Sans Serif"/>
                <a:cs typeface="Microsoft Sans Serif"/>
              </a:rPr>
              <a:t>searc</a:t>
            </a:r>
            <a:r>
              <a:rPr sz="1046" spc="55" dirty="0">
                <a:latin typeface="Microsoft Sans Serif"/>
                <a:cs typeface="Microsoft Sans Serif"/>
              </a:rPr>
              <a:t>h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64" dirty="0">
                <a:latin typeface="Microsoft Sans Serif"/>
                <a:cs typeface="Microsoft Sans Serif"/>
              </a:rPr>
              <a:t>engin</a:t>
            </a:r>
            <a:r>
              <a:rPr sz="1046" spc="75" dirty="0">
                <a:latin typeface="Microsoft Sans Serif"/>
                <a:cs typeface="Microsoft Sans Serif"/>
              </a:rPr>
              <a:t>e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20" dirty="0">
                <a:latin typeface="Microsoft Sans Serif"/>
                <a:cs typeface="Microsoft Sans Serif"/>
              </a:rPr>
              <a:t>processe</a:t>
            </a:r>
            <a:r>
              <a:rPr sz="1046" spc="23" dirty="0">
                <a:latin typeface="Microsoft Sans Serif"/>
                <a:cs typeface="Microsoft Sans Serif"/>
              </a:rPr>
              <a:t>s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-96" dirty="0">
                <a:latin typeface="Microsoft Sans Serif"/>
                <a:cs typeface="Microsoft Sans Serif"/>
              </a:rPr>
              <a:t>SOS</a:t>
            </a:r>
            <a:r>
              <a:rPr sz="1046" spc="-73" dirty="0">
                <a:latin typeface="Microsoft Sans Serif"/>
                <a:cs typeface="Microsoft Sans Serif"/>
              </a:rPr>
              <a:t>L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32" dirty="0">
                <a:latin typeface="Microsoft Sans Serif"/>
                <a:cs typeface="Microsoft Sans Serif"/>
              </a:rPr>
              <a:t>searche</a:t>
            </a:r>
            <a:r>
              <a:rPr sz="1046" spc="34" dirty="0">
                <a:latin typeface="Microsoft Sans Serif"/>
                <a:cs typeface="Microsoft Sans Serif"/>
              </a:rPr>
              <a:t>s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107" dirty="0">
                <a:latin typeface="Microsoft Sans Serif"/>
                <a:cs typeface="Microsoft Sans Serif"/>
              </a:rPr>
              <a:t>an</a:t>
            </a:r>
            <a:r>
              <a:rPr sz="1046" spc="109" dirty="0">
                <a:latin typeface="Microsoft Sans Serif"/>
                <a:cs typeface="Microsoft Sans Serif"/>
              </a:rPr>
              <a:t>d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-7" dirty="0">
                <a:latin typeface="Microsoft Sans Serif"/>
                <a:cs typeface="Microsoft Sans Serif"/>
              </a:rPr>
              <a:t>limits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-11" dirty="0">
                <a:latin typeface="Microsoft Sans Serif"/>
                <a:cs typeface="Microsoft Sans Serif"/>
              </a:rPr>
              <a:t>results</a:t>
            </a:r>
            <a:r>
              <a:rPr sz="1046" spc="-7" dirty="0">
                <a:latin typeface="Microsoft Sans Serif"/>
                <a:cs typeface="Microsoft Sans Serif"/>
              </a:rPr>
              <a:t>.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50" dirty="0">
                <a:latin typeface="Microsoft Sans Serif"/>
                <a:cs typeface="Microsoft Sans Serif"/>
              </a:rPr>
              <a:t>Eac</a:t>
            </a:r>
            <a:r>
              <a:rPr sz="1046" spc="52" dirty="0">
                <a:latin typeface="Microsoft Sans Serif"/>
                <a:cs typeface="Microsoft Sans Serif"/>
              </a:rPr>
              <a:t>h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61" dirty="0">
                <a:latin typeface="Microsoft Sans Serif"/>
                <a:cs typeface="Microsoft Sans Serif"/>
              </a:rPr>
              <a:t>colo</a:t>
            </a:r>
            <a:r>
              <a:rPr sz="1046" spc="45" dirty="0">
                <a:latin typeface="Microsoft Sans Serif"/>
                <a:cs typeface="Microsoft Sans Serif"/>
              </a:rPr>
              <a:t>r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23" dirty="0">
                <a:latin typeface="Microsoft Sans Serif"/>
                <a:cs typeface="Microsoft Sans Serif"/>
              </a:rPr>
              <a:t>represent</a:t>
            </a:r>
            <a:r>
              <a:rPr sz="1046" spc="27" dirty="0">
                <a:latin typeface="Microsoft Sans Serif"/>
                <a:cs typeface="Microsoft Sans Serif"/>
              </a:rPr>
              <a:t>s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68" dirty="0">
                <a:latin typeface="Microsoft Sans Serif"/>
                <a:cs typeface="Microsoft Sans Serif"/>
              </a:rPr>
              <a:t>an  </a:t>
            </a:r>
            <a:r>
              <a:rPr sz="1046" spc="73" dirty="0">
                <a:latin typeface="Microsoft Sans Serif"/>
                <a:cs typeface="Microsoft Sans Serif"/>
              </a:rPr>
              <a:t>object,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9" dirty="0">
                <a:latin typeface="Microsoft Sans Serif"/>
                <a:cs typeface="Microsoft Sans Serif"/>
              </a:rPr>
              <a:t>each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raindrop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represents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some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records.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14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numbers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correspond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this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flow:</a:t>
            </a:r>
            <a:endParaRPr sz="1046" dirty="0">
              <a:latin typeface="Microsoft Sans Serif"/>
              <a:cs typeface="Microsoft Sans Serif"/>
            </a:endParaRPr>
          </a:p>
          <a:p>
            <a:pPr marL="177033" marR="4910" indent="-151619">
              <a:lnSpc>
                <a:spcPts val="1123"/>
              </a:lnSpc>
              <a:spcBef>
                <a:spcPts val="452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-14" dirty="0">
                <a:latin typeface="Microsoft Sans Serif"/>
                <a:cs typeface="Microsoft Sans Serif"/>
              </a:rPr>
              <a:t>The</a:t>
            </a:r>
            <a:r>
              <a:rPr sz="1046" spc="8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86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engine</a:t>
            </a:r>
            <a:r>
              <a:rPr sz="1046" spc="84" dirty="0">
                <a:latin typeface="Microsoft Sans Serif"/>
                <a:cs typeface="Microsoft Sans Serif"/>
              </a:rPr>
              <a:t> </a:t>
            </a:r>
            <a:r>
              <a:rPr sz="1046" spc="11" dirty="0">
                <a:latin typeface="Microsoft Sans Serif"/>
                <a:cs typeface="Microsoft Sans Serif"/>
              </a:rPr>
              <a:t>looks</a:t>
            </a:r>
            <a:r>
              <a:rPr sz="1046" spc="89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8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matches</a:t>
            </a:r>
            <a:r>
              <a:rPr sz="1046" spc="84" dirty="0">
                <a:latin typeface="Microsoft Sans Serif"/>
                <a:cs typeface="Microsoft Sans Serif"/>
              </a:rPr>
              <a:t> to</a:t>
            </a:r>
            <a:r>
              <a:rPr sz="1046" spc="8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8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86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term</a:t>
            </a:r>
            <a:r>
              <a:rPr sz="1046" spc="84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across</a:t>
            </a:r>
            <a:r>
              <a:rPr sz="1046" spc="89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86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maximum</a:t>
            </a:r>
            <a:r>
              <a:rPr sz="1046" spc="8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86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2,000</a:t>
            </a:r>
            <a:r>
              <a:rPr sz="1046" spc="86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84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(this</a:t>
            </a:r>
            <a:r>
              <a:rPr sz="1046" spc="86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limit</a:t>
            </a:r>
            <a:r>
              <a:rPr sz="1046" spc="89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starts</a:t>
            </a:r>
            <a:r>
              <a:rPr sz="1046" spc="86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with</a:t>
            </a:r>
            <a:r>
              <a:rPr sz="1046" spc="86" dirty="0">
                <a:latin typeface="Microsoft Sans Serif"/>
                <a:cs typeface="Microsoft Sans Serif"/>
              </a:rPr>
              <a:t> </a:t>
            </a:r>
            <a:r>
              <a:rPr sz="1046" spc="-20" dirty="0">
                <a:latin typeface="Microsoft Sans Serif"/>
                <a:cs typeface="Microsoft Sans Serif"/>
              </a:rPr>
              <a:t>API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version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28.0)</a:t>
            </a:r>
            <a:endParaRPr sz="1046" dirty="0">
              <a:latin typeface="Microsoft Sans Serif"/>
              <a:cs typeface="Microsoft Sans Serif"/>
            </a:endParaRPr>
          </a:p>
          <a:p>
            <a:pPr marL="177033" marR="3177" indent="-151619">
              <a:lnSpc>
                <a:spcPts val="1123"/>
              </a:lnSpc>
              <a:spcBef>
                <a:spcPts val="452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-89" dirty="0">
                <a:latin typeface="Microsoft Sans Serif"/>
                <a:cs typeface="Microsoft Sans Serif"/>
              </a:rPr>
              <a:t>SOSL</a:t>
            </a:r>
            <a:r>
              <a:rPr sz="1046" spc="-48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applies</a:t>
            </a:r>
            <a:r>
              <a:rPr sz="1046" spc="139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different</a:t>
            </a:r>
            <a:r>
              <a:rPr sz="1046" spc="139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limits</a:t>
            </a:r>
            <a:r>
              <a:rPr sz="1046" spc="14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41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given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139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situation.</a:t>
            </a:r>
            <a:r>
              <a:rPr sz="1046" spc="139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If</a:t>
            </a:r>
            <a:r>
              <a:rPr sz="1046" spc="14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14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-6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39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single</a:t>
            </a:r>
            <a:r>
              <a:rPr sz="1046" spc="14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object,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39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full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139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limit</a:t>
            </a:r>
            <a:r>
              <a:rPr sz="1046" spc="139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applied.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If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global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across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multiple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objects,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9" dirty="0">
                <a:latin typeface="Microsoft Sans Serif"/>
                <a:cs typeface="Microsoft Sans Serif"/>
              </a:rPr>
              <a:t>each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has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individual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limits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total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2,000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records.</a:t>
            </a:r>
            <a:endParaRPr sz="1046" dirty="0">
              <a:latin typeface="Microsoft Sans Serif"/>
              <a:cs typeface="Microsoft Sans Serif"/>
            </a:endParaRPr>
          </a:p>
          <a:p>
            <a:pPr marL="177033" indent="-151619" algn="just">
              <a:spcBef>
                <a:spcPts val="305"/>
              </a:spcBef>
              <a:buFont typeface="Arial MT"/>
              <a:buChar char="•"/>
              <a:tabLst>
                <a:tab pos="177322" algn="l"/>
              </a:tabLst>
            </a:pPr>
            <a:r>
              <a:rPr sz="1046" spc="39" dirty="0">
                <a:latin typeface="Microsoft Sans Serif"/>
                <a:cs typeface="Microsoft Sans Serif"/>
              </a:rPr>
              <a:t>Admins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14" dirty="0">
                <a:latin typeface="Microsoft Sans Serif"/>
                <a:cs typeface="Microsoft Sans Serif"/>
              </a:rPr>
              <a:t>(users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with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View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All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Data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permission)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see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full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set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14" dirty="0">
                <a:latin typeface="Microsoft Sans Serif"/>
                <a:cs typeface="Microsoft Sans Serif"/>
              </a:rPr>
              <a:t>results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returned.</a:t>
            </a:r>
            <a:endParaRPr sz="1046" dirty="0">
              <a:latin typeface="Microsoft Sans Serif"/>
              <a:cs typeface="Microsoft Sans Serif"/>
            </a:endParaRPr>
          </a:p>
          <a:p>
            <a:pPr marL="177033" marR="4043" indent="-151619" algn="just">
              <a:lnSpc>
                <a:spcPts val="1123"/>
              </a:lnSpc>
              <a:spcBef>
                <a:spcPts val="468"/>
              </a:spcBef>
              <a:buFont typeface="Arial MT"/>
              <a:buChar char="•"/>
              <a:tabLst>
                <a:tab pos="177322" algn="l"/>
              </a:tabLst>
            </a:pPr>
            <a:r>
              <a:rPr sz="1046" spc="-20" dirty="0">
                <a:latin typeface="Microsoft Sans Serif"/>
                <a:cs typeface="Microsoft Sans Serif"/>
              </a:rPr>
              <a:t>For </a:t>
            </a:r>
            <a:r>
              <a:rPr sz="1046" spc="23" dirty="0">
                <a:latin typeface="Microsoft Sans Serif"/>
                <a:cs typeface="Microsoft Sans Serif"/>
              </a:rPr>
              <a:t>all </a:t>
            </a:r>
            <a:r>
              <a:rPr sz="1046" spc="57" dirty="0">
                <a:latin typeface="Microsoft Sans Serif"/>
                <a:cs typeface="Microsoft Sans Serif"/>
              </a:rPr>
              <a:t>other </a:t>
            </a:r>
            <a:r>
              <a:rPr sz="1046" spc="-20" dirty="0">
                <a:latin typeface="Microsoft Sans Serif"/>
                <a:cs typeface="Microsoft Sans Serif"/>
              </a:rPr>
              <a:t>users, </a:t>
            </a:r>
            <a:r>
              <a:rPr sz="1046" spc="-89" dirty="0">
                <a:latin typeface="Microsoft Sans Serif"/>
                <a:cs typeface="Microsoft Sans Serif"/>
              </a:rPr>
              <a:t>SOSL </a:t>
            </a:r>
            <a:r>
              <a:rPr sz="1046" spc="45" dirty="0">
                <a:latin typeface="Microsoft Sans Serif"/>
                <a:cs typeface="Microsoft Sans Serif"/>
              </a:rPr>
              <a:t>applies </a:t>
            </a:r>
            <a:r>
              <a:rPr sz="1046" dirty="0">
                <a:latin typeface="Microsoft Sans Serif"/>
                <a:cs typeface="Microsoft Sans Serif"/>
              </a:rPr>
              <a:t>user </a:t>
            </a:r>
            <a:r>
              <a:rPr sz="1046" spc="16" dirty="0">
                <a:latin typeface="Microsoft Sans Serif"/>
                <a:cs typeface="Microsoft Sans Serif"/>
              </a:rPr>
              <a:t>permission </a:t>
            </a:r>
            <a:r>
              <a:rPr sz="1046" spc="-2" dirty="0">
                <a:latin typeface="Microsoft Sans Serif"/>
                <a:cs typeface="Microsoft Sans Serif"/>
              </a:rPr>
              <a:t>filters. </a:t>
            </a:r>
            <a:r>
              <a:rPr sz="1046" spc="41" dirty="0">
                <a:latin typeface="Microsoft Sans Serif"/>
                <a:cs typeface="Microsoft Sans Serif"/>
              </a:rPr>
              <a:t>Individual </a:t>
            </a:r>
            <a:r>
              <a:rPr sz="1046" spc="-25" dirty="0">
                <a:latin typeface="Microsoft Sans Serif"/>
                <a:cs typeface="Microsoft Sans Serif"/>
              </a:rPr>
              <a:t>users </a:t>
            </a:r>
            <a:r>
              <a:rPr sz="1046" spc="25" dirty="0">
                <a:latin typeface="Microsoft Sans Serif"/>
                <a:cs typeface="Microsoft Sans Serif"/>
              </a:rPr>
              <a:t>see </a:t>
            </a:r>
            <a:r>
              <a:rPr sz="1046" spc="41" dirty="0">
                <a:latin typeface="Microsoft Sans Serif"/>
                <a:cs typeface="Microsoft Sans Serif"/>
              </a:rPr>
              <a:t>only those </a:t>
            </a:r>
            <a:r>
              <a:rPr sz="1046" spc="43" dirty="0">
                <a:latin typeface="Microsoft Sans Serif"/>
                <a:cs typeface="Microsoft Sans Serif"/>
              </a:rPr>
              <a:t>records </a:t>
            </a:r>
            <a:r>
              <a:rPr sz="1046" spc="77" dirty="0">
                <a:latin typeface="Microsoft Sans Serif"/>
                <a:cs typeface="Microsoft Sans Serif"/>
              </a:rPr>
              <a:t>that </a:t>
            </a:r>
            <a:r>
              <a:rPr sz="1046" spc="64" dirty="0">
                <a:latin typeface="Microsoft Sans Serif"/>
                <a:cs typeface="Microsoft Sans Serif"/>
              </a:rPr>
              <a:t>they </a:t>
            </a:r>
            <a:r>
              <a:rPr sz="1046" spc="86" dirty="0">
                <a:latin typeface="Microsoft Sans Serif"/>
                <a:cs typeface="Microsoft Sans Serif"/>
              </a:rPr>
              <a:t>have </a:t>
            </a:r>
            <a:r>
              <a:rPr sz="1046" spc="50" dirty="0">
                <a:latin typeface="Microsoft Sans Serif"/>
                <a:cs typeface="Microsoft Sans Serif"/>
              </a:rPr>
              <a:t>access </a:t>
            </a:r>
            <a:r>
              <a:rPr sz="1046" spc="55" dirty="0">
                <a:latin typeface="Microsoft Sans Serif"/>
                <a:cs typeface="Microsoft Sans Serif"/>
              </a:rPr>
              <a:t>to.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-25" dirty="0">
                <a:latin typeface="Microsoft Sans Serif"/>
                <a:cs typeface="Microsoft Sans Serif"/>
              </a:rPr>
              <a:t>Results</a:t>
            </a:r>
            <a:r>
              <a:rPr sz="1046" spc="34" dirty="0">
                <a:latin typeface="Microsoft Sans Serif"/>
                <a:cs typeface="Microsoft Sans Serif"/>
              </a:rPr>
              <a:t> </a:t>
            </a:r>
            <a:r>
              <a:rPr sz="1046" spc="-18" dirty="0">
                <a:latin typeface="Microsoft Sans Serif"/>
                <a:cs typeface="Microsoft Sans Serif"/>
              </a:rPr>
              <a:t>sets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order</a:t>
            </a:r>
            <a:r>
              <a:rPr sz="1046" spc="3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vary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by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user</a:t>
            </a:r>
            <a:r>
              <a:rPr sz="1046" spc="34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issuing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34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34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change</a:t>
            </a:r>
            <a:r>
              <a:rPr sz="1046" spc="34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throughout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34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day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as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36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are</a:t>
            </a:r>
            <a:r>
              <a:rPr sz="1046" spc="34" dirty="0">
                <a:latin typeface="Microsoft Sans Serif"/>
                <a:cs typeface="Microsoft Sans Serif"/>
              </a:rPr>
              <a:t> </a:t>
            </a:r>
            <a:r>
              <a:rPr sz="1046" spc="127" dirty="0">
                <a:latin typeface="Microsoft Sans Serif"/>
                <a:cs typeface="Microsoft Sans Serif"/>
              </a:rPr>
              <a:t>added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removed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index.</a:t>
            </a:r>
            <a:endParaRPr sz="1046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1617458"/>
            <a:ext cx="9173460" cy="4137905"/>
            <a:chOff x="-31432" y="1671795"/>
            <a:chExt cx="20168870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64201"/>
              <a:ext cx="20106005" cy="0"/>
            </a:xfrm>
            <a:custGeom>
              <a:avLst/>
              <a:gdLst/>
              <a:ahLst/>
              <a:cxnLst/>
              <a:rect l="l" t="t" r="r" b="b"/>
              <a:pathLst>
                <a:path w="20106005">
                  <a:moveTo>
                    <a:pt x="0" y="0"/>
                  </a:moveTo>
                  <a:lnTo>
                    <a:pt x="20105411" y="0"/>
                  </a:lnTo>
                </a:path>
              </a:pathLst>
            </a:custGeom>
            <a:ln w="62825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7053" y="2396497"/>
              <a:ext cx="8022837" cy="45645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930776"/>
              <a:ext cx="20105337" cy="85957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102914"/>
              <a:ext cx="15168473" cy="15628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6831" y="8566602"/>
              <a:ext cx="9434750" cy="16387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68473" y="7196969"/>
              <a:ext cx="4842840" cy="26873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81776" y="8423695"/>
              <a:ext cx="846593" cy="11287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03406" y="7891556"/>
              <a:ext cx="2523185" cy="26348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3248" y="8389605"/>
              <a:ext cx="9434751" cy="16387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8664" y="8250298"/>
              <a:ext cx="846593" cy="112879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869696" y="967128"/>
            <a:ext cx="4307972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239" dirty="0"/>
              <a:t>SOS</a:t>
            </a:r>
            <a:r>
              <a:rPr spc="-205" dirty="0"/>
              <a:t>L</a:t>
            </a:r>
            <a:r>
              <a:rPr dirty="0"/>
              <a:t> </a:t>
            </a:r>
            <a:r>
              <a:rPr spc="-5" dirty="0"/>
              <a:t>Queries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906570" y="2294189"/>
            <a:ext cx="8066417" cy="805844"/>
          </a:xfrm>
          <a:prstGeom prst="rect">
            <a:avLst/>
          </a:prstGeom>
        </p:spPr>
        <p:txBody>
          <a:bodyPr vert="horz" wrap="square" lIns="0" tIns="46211" rIns="0" bIns="0" rtlCol="0">
            <a:spAutoFit/>
          </a:bodyPr>
          <a:lstStyle/>
          <a:p>
            <a:pPr marL="157106" indent="-151619">
              <a:spcBef>
                <a:spcPts val="364"/>
              </a:spcBef>
              <a:buFont typeface="Arial MT"/>
              <a:buChar char="•"/>
              <a:tabLst>
                <a:tab pos="157106" algn="l"/>
                <a:tab pos="157395" algn="l"/>
                <a:tab pos="656149" algn="l"/>
              </a:tabLst>
            </a:pPr>
            <a:r>
              <a:rPr sz="1046" spc="-89" dirty="0">
                <a:latin typeface="Microsoft Sans Serif"/>
                <a:cs typeface="Microsoft Sans Serif"/>
              </a:rPr>
              <a:t>SOSL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	</a:t>
            </a:r>
            <a:r>
              <a:rPr sz="1046" spc="32" dirty="0">
                <a:latin typeface="Microsoft Sans Serif"/>
                <a:cs typeface="Microsoft Sans Serif"/>
              </a:rPr>
              <a:t>salesforce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language</a:t>
            </a:r>
            <a:endParaRPr sz="1046">
              <a:latin typeface="Microsoft Sans Serif"/>
              <a:cs typeface="Microsoft Sans Serif"/>
            </a:endParaRPr>
          </a:p>
          <a:p>
            <a:pPr marL="157106" indent="-151619">
              <a:spcBef>
                <a:spcPts val="318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-89" dirty="0">
                <a:latin typeface="Microsoft Sans Serif"/>
                <a:cs typeface="Microsoft Sans Serif"/>
              </a:rPr>
              <a:t>SOSL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statements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evaluate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list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48" dirty="0">
                <a:latin typeface="Microsoft Sans Serif"/>
                <a:cs typeface="Microsoft Sans Serif"/>
              </a:rPr>
              <a:t>lists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SObjects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where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09" dirty="0">
                <a:latin typeface="Microsoft Sans Serif"/>
                <a:cs typeface="Microsoft Sans Serif"/>
              </a:rPr>
              <a:t>each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list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contains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search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-14" dirty="0">
                <a:latin typeface="Microsoft Sans Serif"/>
                <a:cs typeface="Microsoft Sans Serif"/>
              </a:rPr>
              <a:t>results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particular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sobject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type</a:t>
            </a:r>
            <a:endParaRPr sz="1046">
              <a:latin typeface="Microsoft Sans Serif"/>
              <a:cs typeface="Microsoft Sans Serif"/>
            </a:endParaRPr>
          </a:p>
          <a:p>
            <a:pPr marL="157106" indent="-151619">
              <a:spcBef>
                <a:spcPts val="321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-89" dirty="0">
                <a:latin typeface="Microsoft Sans Serif"/>
                <a:cs typeface="Microsoft Sans Serif"/>
              </a:rPr>
              <a:t>SOSL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queries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are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only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supported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 </a:t>
            </a:r>
            <a:r>
              <a:rPr sz="1046" spc="70" dirty="0">
                <a:latin typeface="Microsoft Sans Serif"/>
                <a:cs typeface="Microsoft Sans Serif"/>
              </a:rPr>
              <a:t>Apex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classes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anonymous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blocks.</a:t>
            </a:r>
            <a:endParaRPr sz="1046">
              <a:latin typeface="Microsoft Sans Serif"/>
              <a:cs typeface="Microsoft Sans Serif"/>
            </a:endParaRPr>
          </a:p>
          <a:p>
            <a:pPr marL="157106" indent="-151619">
              <a:spcBef>
                <a:spcPts val="321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73" dirty="0">
                <a:latin typeface="Microsoft Sans Serif"/>
                <a:cs typeface="Microsoft Sans Serif"/>
              </a:rPr>
              <a:t>W</a:t>
            </a:r>
            <a:r>
              <a:rPr sz="1046" spc="43" dirty="0">
                <a:latin typeface="Microsoft Sans Serif"/>
                <a:cs typeface="Microsoft Sans Serif"/>
              </a:rPr>
              <a:t>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canno</a:t>
            </a:r>
            <a:r>
              <a:rPr sz="1046" spc="52" dirty="0">
                <a:latin typeface="Microsoft Sans Serif"/>
                <a:cs typeface="Microsoft Sans Serif"/>
              </a:rPr>
              <a:t>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1" dirty="0">
                <a:latin typeface="Microsoft Sans Serif"/>
                <a:cs typeface="Microsoft Sans Serif"/>
              </a:rPr>
              <a:t>us</a:t>
            </a:r>
            <a:r>
              <a:rPr sz="1046" spc="14" dirty="0">
                <a:latin typeface="Microsoft Sans Serif"/>
                <a:cs typeface="Microsoft Sans Serif"/>
              </a:rPr>
              <a:t>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96" dirty="0">
                <a:latin typeface="Microsoft Sans Serif"/>
                <a:cs typeface="Microsoft Sans Serif"/>
              </a:rPr>
              <a:t>SOS</a:t>
            </a:r>
            <a:r>
              <a:rPr sz="1046" spc="-73" dirty="0">
                <a:latin typeface="Microsoft Sans Serif"/>
                <a:cs typeface="Microsoft Sans Serif"/>
              </a:rPr>
              <a:t>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quer</a:t>
            </a:r>
            <a:r>
              <a:rPr sz="1046" spc="59" dirty="0">
                <a:latin typeface="Microsoft Sans Serif"/>
                <a:cs typeface="Microsoft Sans Serif"/>
              </a:rPr>
              <a:t>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i</a:t>
            </a:r>
            <a:r>
              <a:rPr sz="1046" spc="20" dirty="0">
                <a:latin typeface="Microsoft Sans Serif"/>
                <a:cs typeface="Microsoft Sans Serif"/>
              </a:rPr>
              <a:t>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trigger</a:t>
            </a:r>
            <a:endParaRPr sz="1046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7429" y="2230860"/>
            <a:ext cx="0" cy="1012887"/>
          </a:xfrm>
          <a:custGeom>
            <a:avLst/>
            <a:gdLst/>
            <a:ahLst/>
            <a:cxnLst/>
            <a:rect l="l" t="t" r="r" b="b"/>
            <a:pathLst>
              <a:path h="2226945">
                <a:moveTo>
                  <a:pt x="0" y="0"/>
                </a:moveTo>
                <a:lnTo>
                  <a:pt x="0" y="2226341"/>
                </a:lnTo>
              </a:path>
            </a:pathLst>
          </a:custGeom>
          <a:ln w="4711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957" y="1000869"/>
            <a:ext cx="7561417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9" dirty="0"/>
              <a:t>Introduction</a:t>
            </a:r>
            <a:r>
              <a:rPr spc="-5" dirty="0"/>
              <a:t> </a:t>
            </a:r>
            <a:r>
              <a:rPr spc="-9" dirty="0"/>
              <a:t>to</a:t>
            </a:r>
            <a:r>
              <a:rPr spc="-2" dirty="0"/>
              <a:t> </a:t>
            </a:r>
            <a:r>
              <a:rPr spc="-52" dirty="0"/>
              <a:t>Relationships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2248" y="1875228"/>
            <a:ext cx="7922008" cy="3523877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523302">
              <a:lnSpc>
                <a:spcPct val="110000"/>
              </a:lnSpc>
              <a:spcBef>
                <a:spcPts val="43"/>
              </a:spcBef>
            </a:pPr>
            <a:r>
              <a:rPr sz="1342" spc="75" dirty="0">
                <a:latin typeface="Microsoft Sans Serif"/>
                <a:cs typeface="Microsoft Sans Serif"/>
              </a:rPr>
              <a:t>When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two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related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together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by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relationship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field.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1" dirty="0">
                <a:latin typeface="Microsoft Sans Serif"/>
                <a:cs typeface="Microsoft Sans Serif"/>
              </a:rPr>
              <a:t>This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allows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1" dirty="0">
                <a:latin typeface="Microsoft Sans Serif"/>
                <a:cs typeface="Microsoft Sans Serif"/>
              </a:rPr>
              <a:t>associate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related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information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easily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between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objects.</a:t>
            </a:r>
            <a:endParaRPr sz="1342" dirty="0">
              <a:latin typeface="Microsoft Sans Serif"/>
              <a:cs typeface="Microsoft Sans Serif"/>
            </a:endParaRPr>
          </a:p>
          <a:p>
            <a:pPr marL="5776" marR="193783">
              <a:lnSpc>
                <a:spcPct val="110000"/>
              </a:lnSpc>
              <a:spcBef>
                <a:spcPts val="675"/>
              </a:spcBef>
            </a:pPr>
            <a:r>
              <a:rPr sz="1342" spc="9" dirty="0">
                <a:latin typeface="Microsoft Sans Serif"/>
                <a:cs typeface="Microsoft Sans Serif"/>
              </a:rPr>
              <a:t>All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relationships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maintain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some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form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parent-child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1" dirty="0">
                <a:latin typeface="Microsoft Sans Serif"/>
                <a:cs typeface="Microsoft Sans Serif"/>
              </a:rPr>
              <a:t>relationship.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1" dirty="0">
                <a:latin typeface="Microsoft Sans Serif"/>
                <a:cs typeface="Microsoft Sans Serif"/>
              </a:rPr>
              <a:t>This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thought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as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hierarchical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structure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where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one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object</a:t>
            </a:r>
            <a:r>
              <a:rPr sz="1342" spc="16" dirty="0">
                <a:latin typeface="Microsoft Sans Serif"/>
                <a:cs typeface="Microsoft Sans Serif"/>
              </a:rPr>
              <a:t> looks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up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1" dirty="0">
                <a:latin typeface="Microsoft Sans Serif"/>
                <a:cs typeface="Microsoft Sans Serif"/>
              </a:rPr>
              <a:t>other,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as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such,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only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5" dirty="0">
                <a:latin typeface="Microsoft Sans Serif"/>
                <a:cs typeface="Microsoft Sans Serif"/>
              </a:rPr>
              <a:t>need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to </a:t>
            </a:r>
            <a:r>
              <a:rPr sz="1342" spc="107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create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one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relationship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field.</a:t>
            </a:r>
            <a:endParaRPr sz="1342" dirty="0">
              <a:latin typeface="Microsoft Sans Serif"/>
              <a:cs typeface="Microsoft Sans Serif"/>
            </a:endParaRPr>
          </a:p>
          <a:p>
            <a:pPr marL="5776" marR="2310" algn="just">
              <a:lnSpc>
                <a:spcPct val="110000"/>
              </a:lnSpc>
              <a:spcBef>
                <a:spcPts val="678"/>
              </a:spcBef>
            </a:pPr>
            <a:r>
              <a:rPr sz="1342" spc="36" dirty="0">
                <a:latin typeface="Microsoft Sans Serif"/>
                <a:cs typeface="Microsoft Sans Serif"/>
              </a:rPr>
              <a:t>You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create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relationship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child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object.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2" dirty="0">
                <a:latin typeface="Microsoft Sans Serif"/>
                <a:cs typeface="Microsoft Sans Serif"/>
              </a:rPr>
              <a:t>In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order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determine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parent,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5" dirty="0">
                <a:latin typeface="Microsoft Sans Serif"/>
                <a:cs typeface="Microsoft Sans Serif"/>
              </a:rPr>
              <a:t>need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to </a:t>
            </a:r>
            <a:r>
              <a:rPr sz="1342" spc="-352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consider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which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object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3" dirty="0">
                <a:latin typeface="Microsoft Sans Serif"/>
                <a:cs typeface="Microsoft Sans Serif"/>
              </a:rPr>
              <a:t>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7" dirty="0">
                <a:latin typeface="Microsoft Sans Serif"/>
                <a:cs typeface="Microsoft Sans Serif"/>
              </a:rPr>
              <a:t>dependent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other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8" dirty="0">
                <a:latin typeface="Microsoft Sans Serif"/>
                <a:cs typeface="Microsoft Sans Serif"/>
              </a:rPr>
              <a:t>how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many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records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both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could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possibly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related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3" dirty="0">
                <a:latin typeface="Microsoft Sans Serif"/>
                <a:cs typeface="Microsoft Sans Serif"/>
              </a:rPr>
              <a:t>each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other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model.</a:t>
            </a:r>
            <a:endParaRPr sz="1342" dirty="0">
              <a:latin typeface="Microsoft Sans Serif"/>
              <a:cs typeface="Microsoft Sans Serif"/>
            </a:endParaRPr>
          </a:p>
          <a:p>
            <a:pPr marL="5776">
              <a:spcBef>
                <a:spcPts val="837"/>
              </a:spcBef>
            </a:pPr>
            <a:r>
              <a:rPr sz="1342" spc="7" dirty="0">
                <a:latin typeface="Microsoft Sans Serif"/>
                <a:cs typeface="Microsoft Sans Serif"/>
              </a:rPr>
              <a:t>There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two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main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categorizing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27" dirty="0">
                <a:latin typeface="Microsoft Sans Serif"/>
                <a:cs typeface="Microsoft Sans Serif"/>
              </a:rPr>
              <a:t>relationships: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either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32" dirty="0">
                <a:latin typeface="Microsoft Sans Serif"/>
                <a:cs typeface="Microsoft Sans Serif"/>
              </a:rPr>
              <a:t> </a:t>
            </a:r>
            <a:r>
              <a:rPr sz="1342" b="1" spc="41" dirty="0">
                <a:latin typeface="Arial"/>
                <a:cs typeface="Arial"/>
              </a:rPr>
              <a:t>“one-to-many” </a:t>
            </a:r>
            <a:r>
              <a:rPr sz="1342" spc="45" dirty="0">
                <a:latin typeface="Microsoft Sans Serif"/>
                <a:cs typeface="Microsoft Sans Serif"/>
              </a:rPr>
              <a:t>or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b="1" spc="43" dirty="0">
                <a:latin typeface="Arial"/>
                <a:cs typeface="Arial"/>
              </a:rPr>
              <a:t>“many-to-many”</a:t>
            </a:r>
            <a:endParaRPr sz="1342" dirty="0">
              <a:latin typeface="Arial"/>
              <a:cs typeface="Arial"/>
            </a:endParaRPr>
          </a:p>
          <a:p>
            <a:pPr marL="5776">
              <a:spcBef>
                <a:spcPts val="161"/>
              </a:spcBef>
            </a:pPr>
            <a:r>
              <a:rPr sz="1342" spc="41" dirty="0">
                <a:latin typeface="Microsoft Sans Serif"/>
                <a:cs typeface="Microsoft Sans Serif"/>
              </a:rPr>
              <a:t>relationship.</a:t>
            </a:r>
            <a:endParaRPr sz="1342" dirty="0">
              <a:latin typeface="Microsoft Sans Serif"/>
              <a:cs typeface="Microsoft Sans Serif"/>
            </a:endParaRPr>
          </a:p>
          <a:p>
            <a:pPr marL="5776" marR="294863">
              <a:lnSpc>
                <a:spcPct val="110000"/>
              </a:lnSpc>
              <a:spcBef>
                <a:spcPts val="675"/>
              </a:spcBef>
            </a:pPr>
            <a:r>
              <a:rPr sz="1342" spc="64" dirty="0">
                <a:latin typeface="Microsoft Sans Serif"/>
                <a:cs typeface="Microsoft Sans Serif"/>
              </a:rPr>
              <a:t>Lookup </a:t>
            </a:r>
            <a:r>
              <a:rPr sz="1342" spc="141" dirty="0">
                <a:latin typeface="Microsoft Sans Serif"/>
                <a:cs typeface="Microsoft Sans Serif"/>
              </a:rPr>
              <a:t>and </a:t>
            </a:r>
            <a:r>
              <a:rPr sz="1342" spc="55" dirty="0">
                <a:latin typeface="Microsoft Sans Serif"/>
                <a:cs typeface="Microsoft Sans Serif"/>
              </a:rPr>
              <a:t>master-detail, </a:t>
            </a:r>
            <a:r>
              <a:rPr sz="1342" spc="111" dirty="0">
                <a:latin typeface="Microsoft Sans Serif"/>
                <a:cs typeface="Microsoft Sans Serif"/>
              </a:rPr>
              <a:t>have </a:t>
            </a:r>
            <a:r>
              <a:rPr sz="1342" spc="77" dirty="0">
                <a:latin typeface="Microsoft Sans Serif"/>
                <a:cs typeface="Microsoft Sans Serif"/>
              </a:rPr>
              <a:t>unique </a:t>
            </a:r>
            <a:r>
              <a:rPr sz="1342" spc="55" dirty="0">
                <a:latin typeface="Microsoft Sans Serif"/>
                <a:cs typeface="Microsoft Sans Serif"/>
              </a:rPr>
              <a:t>characteristics </a:t>
            </a:r>
            <a:r>
              <a:rPr sz="1342" spc="82" dirty="0">
                <a:latin typeface="Microsoft Sans Serif"/>
                <a:cs typeface="Microsoft Sans Serif"/>
              </a:rPr>
              <a:t>regarding </a:t>
            </a:r>
            <a:r>
              <a:rPr sz="1342" spc="118" dirty="0">
                <a:latin typeface="Microsoft Sans Serif"/>
                <a:cs typeface="Microsoft Sans Serif"/>
              </a:rPr>
              <a:t>how </a:t>
            </a:r>
            <a:r>
              <a:rPr sz="1342" spc="82" dirty="0">
                <a:latin typeface="Microsoft Sans Serif"/>
                <a:cs typeface="Microsoft Sans Serif"/>
              </a:rPr>
              <a:t>they </a:t>
            </a:r>
            <a:r>
              <a:rPr sz="1342" spc="96" dirty="0">
                <a:latin typeface="Microsoft Sans Serif"/>
                <a:cs typeface="Microsoft Sans Serif"/>
              </a:rPr>
              <a:t>handle </a:t>
            </a:r>
            <a:r>
              <a:rPr sz="1342" spc="150" dirty="0">
                <a:latin typeface="Microsoft Sans Serif"/>
                <a:cs typeface="Microsoft Sans Serif"/>
              </a:rPr>
              <a:t>data </a:t>
            </a:r>
            <a:r>
              <a:rPr sz="1342" spc="152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deletion,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record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ownership,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security,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required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6" dirty="0">
                <a:latin typeface="Microsoft Sans Serif"/>
                <a:cs typeface="Microsoft Sans Serif"/>
              </a:rPr>
              <a:t>fields. </a:t>
            </a:r>
            <a:r>
              <a:rPr sz="1342" spc="75" dirty="0">
                <a:latin typeface="Microsoft Sans Serif"/>
                <a:cs typeface="Microsoft Sans Serif"/>
              </a:rPr>
              <a:t>When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deciding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between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these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two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types </a:t>
            </a:r>
            <a:r>
              <a:rPr sz="1342" spc="93" dirty="0">
                <a:latin typeface="Microsoft Sans Serif"/>
                <a:cs typeface="Microsoft Sans Serif"/>
              </a:rPr>
              <a:t>of </a:t>
            </a:r>
            <a:r>
              <a:rPr sz="1342" spc="27" dirty="0">
                <a:latin typeface="Microsoft Sans Serif"/>
                <a:cs typeface="Microsoft Sans Serif"/>
              </a:rPr>
              <a:t>relationships, </a:t>
            </a:r>
            <a:r>
              <a:rPr sz="1342" spc="86" dirty="0">
                <a:latin typeface="Microsoft Sans Serif"/>
                <a:cs typeface="Microsoft Sans Serif"/>
              </a:rPr>
              <a:t>you </a:t>
            </a:r>
            <a:r>
              <a:rPr sz="1342" spc="125" dirty="0">
                <a:latin typeface="Microsoft Sans Serif"/>
                <a:cs typeface="Microsoft Sans Serif"/>
              </a:rPr>
              <a:t>need </a:t>
            </a:r>
            <a:r>
              <a:rPr sz="1342" spc="107" dirty="0">
                <a:latin typeface="Microsoft Sans Serif"/>
                <a:cs typeface="Microsoft Sans Serif"/>
              </a:rPr>
              <a:t>to </a:t>
            </a:r>
            <a:r>
              <a:rPr sz="1342" spc="36" dirty="0">
                <a:latin typeface="Microsoft Sans Serif"/>
                <a:cs typeface="Microsoft Sans Serif"/>
              </a:rPr>
              <a:t>think </a:t>
            </a:r>
            <a:r>
              <a:rPr sz="1342" spc="127" dirty="0">
                <a:latin typeface="Microsoft Sans Serif"/>
                <a:cs typeface="Microsoft Sans Serif"/>
              </a:rPr>
              <a:t>about </a:t>
            </a:r>
            <a:r>
              <a:rPr sz="1342" spc="91" dirty="0">
                <a:latin typeface="Microsoft Sans Serif"/>
                <a:cs typeface="Microsoft Sans Serif"/>
              </a:rPr>
              <a:t>which </a:t>
            </a:r>
            <a:r>
              <a:rPr sz="1342" spc="107" dirty="0">
                <a:latin typeface="Microsoft Sans Serif"/>
                <a:cs typeface="Microsoft Sans Serif"/>
              </a:rPr>
              <a:t>type </a:t>
            </a:r>
            <a:r>
              <a:rPr sz="1342" spc="93" dirty="0">
                <a:latin typeface="Microsoft Sans Serif"/>
                <a:cs typeface="Microsoft Sans Serif"/>
              </a:rPr>
              <a:t>of </a:t>
            </a:r>
            <a:r>
              <a:rPr sz="1342" spc="52" dirty="0">
                <a:latin typeface="Microsoft Sans Serif"/>
                <a:cs typeface="Microsoft Sans Serif"/>
              </a:rPr>
              <a:t>field </a:t>
            </a:r>
            <a:r>
              <a:rPr sz="1342" spc="9" dirty="0">
                <a:latin typeface="Microsoft Sans Serif"/>
                <a:cs typeface="Microsoft Sans Serif"/>
              </a:rPr>
              <a:t>will </a:t>
            </a:r>
            <a:r>
              <a:rPr sz="1342" spc="84" dirty="0">
                <a:latin typeface="Microsoft Sans Serif"/>
                <a:cs typeface="Microsoft Sans Serif"/>
              </a:rPr>
              <a:t>hold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52" dirty="0">
                <a:latin typeface="Microsoft Sans Serif"/>
                <a:cs typeface="Microsoft Sans Serif"/>
              </a:rPr>
              <a:t>kind </a:t>
            </a:r>
            <a:r>
              <a:rPr sz="1342" spc="91" dirty="0">
                <a:latin typeface="Microsoft Sans Serif"/>
                <a:cs typeface="Microsoft Sans Serif"/>
              </a:rPr>
              <a:t>of </a:t>
            </a:r>
            <a:r>
              <a:rPr sz="1342" spc="93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functionality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1" dirty="0">
                <a:latin typeface="Microsoft Sans Serif"/>
                <a:cs typeface="Microsoft Sans Serif"/>
              </a:rPr>
              <a:t>looking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for.</a:t>
            </a:r>
            <a:endParaRPr sz="1342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4588" y="1977247"/>
            <a:ext cx="135015" cy="116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4588" y="2517307"/>
            <a:ext cx="135015" cy="1163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1191" y="3276766"/>
            <a:ext cx="135015" cy="1163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7796" y="4036225"/>
            <a:ext cx="135015" cy="1163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7796" y="4576285"/>
            <a:ext cx="135015" cy="116392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662429"/>
            <a:ext cx="4940533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16" dirty="0"/>
              <a:t>Difference</a:t>
            </a:r>
            <a:r>
              <a:rPr spc="-2" dirty="0"/>
              <a:t> </a:t>
            </a:r>
            <a:r>
              <a:rPr spc="86" dirty="0"/>
              <a:t>between</a:t>
            </a:r>
            <a:r>
              <a:rPr dirty="0"/>
              <a:t> </a:t>
            </a:r>
            <a:r>
              <a:rPr spc="-114" dirty="0"/>
              <a:t>SOQL</a:t>
            </a:r>
            <a:r>
              <a:rPr spc="-2" dirty="0"/>
              <a:t> </a:t>
            </a:r>
            <a:r>
              <a:rPr spc="102" dirty="0"/>
              <a:t>and</a:t>
            </a:r>
            <a:r>
              <a:rPr dirty="0"/>
              <a:t> </a:t>
            </a:r>
            <a:r>
              <a:rPr spc="-231" dirty="0"/>
              <a:t>SOSL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6479" y="2118308"/>
            <a:ext cx="8034359" cy="153888"/>
          </a:xfrm>
          <a:prstGeom prst="rect">
            <a:avLst/>
          </a:prstGeom>
          <a:solidFill>
            <a:srgbClr val="DBE6ED"/>
          </a:solidFill>
        </p:spPr>
        <p:txBody>
          <a:bodyPr vert="horz" wrap="square" lIns="0" tIns="0" rIns="0" bIns="0" rtlCol="0">
            <a:spAutoFit/>
          </a:bodyPr>
          <a:lstStyle/>
          <a:p>
            <a:pPr marR="38988" algn="ctr">
              <a:lnSpc>
                <a:spcPts val="1189"/>
              </a:lnSpc>
              <a:tabLst>
                <a:tab pos="4024111" algn="l"/>
              </a:tabLst>
            </a:pPr>
            <a:r>
              <a:rPr sz="1046" b="1" dirty="0">
                <a:latin typeface="Arial"/>
                <a:cs typeface="Arial"/>
              </a:rPr>
              <a:t>SOQL	SOSL</a:t>
            </a:r>
            <a:endParaRPr sz="104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2148" y="2620007"/>
            <a:ext cx="4040574" cy="319981"/>
          </a:xfrm>
          <a:prstGeom prst="rect">
            <a:avLst/>
          </a:prstGeom>
        </p:spPr>
        <p:txBody>
          <a:bodyPr vert="horz" wrap="square" lIns="0" tIns="4910" rIns="0" bIns="0" rtlCol="0">
            <a:spAutoFit/>
          </a:bodyPr>
          <a:lstStyle/>
          <a:p>
            <a:pPr marL="157106" marR="2310" indent="-151619">
              <a:lnSpc>
                <a:spcPct val="100800"/>
              </a:lnSpc>
              <a:spcBef>
                <a:spcPts val="39"/>
              </a:spcBef>
              <a:buChar char="•"/>
              <a:tabLst>
                <a:tab pos="157106" algn="l"/>
                <a:tab pos="157395" algn="l"/>
                <a:tab pos="3987723" algn="l"/>
              </a:tabLst>
            </a:pPr>
            <a:r>
              <a:rPr sz="1046" spc="-2" dirty="0">
                <a:latin typeface="Arial MT"/>
                <a:cs typeface="Arial MT"/>
              </a:rPr>
              <a:t>Onl</a:t>
            </a:r>
            <a:r>
              <a:rPr sz="1046" dirty="0">
                <a:latin typeface="Arial MT"/>
                <a:cs typeface="Arial MT"/>
              </a:rPr>
              <a:t>y</a:t>
            </a:r>
            <a:r>
              <a:rPr sz="1046" spc="-2" dirty="0">
                <a:latin typeface="Arial MT"/>
                <a:cs typeface="Arial MT"/>
              </a:rPr>
              <a:t> on</a:t>
            </a:r>
            <a:r>
              <a:rPr sz="1046" dirty="0">
                <a:latin typeface="Arial MT"/>
                <a:cs typeface="Arial MT"/>
              </a:rPr>
              <a:t>e</a:t>
            </a:r>
            <a:r>
              <a:rPr sz="1046" spc="-2" dirty="0">
                <a:latin typeface="Arial MT"/>
                <a:cs typeface="Arial MT"/>
              </a:rPr>
              <a:t> objec</a:t>
            </a:r>
            <a:r>
              <a:rPr sz="1046" dirty="0">
                <a:latin typeface="Arial MT"/>
                <a:cs typeface="Arial MT"/>
              </a:rPr>
              <a:t>t</a:t>
            </a:r>
            <a:r>
              <a:rPr sz="1046" spc="-2" dirty="0">
                <a:latin typeface="Arial MT"/>
                <a:cs typeface="Arial MT"/>
              </a:rPr>
              <a:t> a</a:t>
            </a:r>
            <a:r>
              <a:rPr sz="1046" dirty="0">
                <a:latin typeface="Arial MT"/>
                <a:cs typeface="Arial MT"/>
              </a:rPr>
              <a:t>t</a:t>
            </a:r>
            <a:r>
              <a:rPr sz="1046" spc="-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a</a:t>
            </a:r>
            <a:r>
              <a:rPr sz="1046" spc="-2" dirty="0">
                <a:latin typeface="Arial MT"/>
                <a:cs typeface="Arial MT"/>
              </a:rPr>
              <a:t> tim</a:t>
            </a:r>
            <a:r>
              <a:rPr sz="1046" dirty="0">
                <a:latin typeface="Arial MT"/>
                <a:cs typeface="Arial MT"/>
              </a:rPr>
              <a:t>e</a:t>
            </a:r>
            <a:r>
              <a:rPr sz="1046" spc="-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can </a:t>
            </a:r>
            <a:r>
              <a:rPr sz="1046" spc="-2" dirty="0">
                <a:latin typeface="Arial MT"/>
                <a:cs typeface="Arial MT"/>
              </a:rPr>
              <a:t>b</a:t>
            </a:r>
            <a:r>
              <a:rPr sz="1046" dirty="0">
                <a:latin typeface="Arial MT"/>
                <a:cs typeface="Arial MT"/>
              </a:rPr>
              <a:t>e</a:t>
            </a:r>
            <a:r>
              <a:rPr sz="1046" spc="-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searched(Search </a:t>
            </a:r>
            <a:r>
              <a:rPr sz="1046" spc="-2" dirty="0">
                <a:latin typeface="Arial MT"/>
                <a:cs typeface="Arial MT"/>
              </a:rPr>
              <a:t>i</a:t>
            </a:r>
            <a:r>
              <a:rPr sz="1046" dirty="0">
                <a:latin typeface="Arial MT"/>
                <a:cs typeface="Arial MT"/>
              </a:rPr>
              <a:t>n</a:t>
            </a:r>
            <a:r>
              <a:rPr sz="1046" spc="-2" dirty="0">
                <a:latin typeface="Arial MT"/>
                <a:cs typeface="Arial MT"/>
              </a:rPr>
              <a:t> Singl</a:t>
            </a:r>
            <a:r>
              <a:rPr sz="1046" dirty="0">
                <a:latin typeface="Arial MT"/>
                <a:cs typeface="Arial MT"/>
              </a:rPr>
              <a:t>e	•  </a:t>
            </a:r>
            <a:r>
              <a:rPr sz="1046" spc="-2" dirty="0">
                <a:latin typeface="Arial MT"/>
                <a:cs typeface="Arial MT"/>
              </a:rPr>
              <a:t>object)</a:t>
            </a:r>
            <a:endParaRPr sz="1046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15935" y="2620007"/>
            <a:ext cx="3276359" cy="319981"/>
          </a:xfrm>
          <a:prstGeom prst="rect">
            <a:avLst/>
          </a:prstGeom>
        </p:spPr>
        <p:txBody>
          <a:bodyPr vert="horz" wrap="square" lIns="0" tIns="4910" rIns="0" bIns="0" rtlCol="0">
            <a:spAutoFit/>
          </a:bodyPr>
          <a:lstStyle/>
          <a:p>
            <a:pPr marL="5776" marR="2310">
              <a:lnSpc>
                <a:spcPct val="100800"/>
              </a:lnSpc>
              <a:spcBef>
                <a:spcPts val="39"/>
              </a:spcBef>
            </a:pPr>
            <a:r>
              <a:rPr sz="1046" spc="2" dirty="0">
                <a:latin typeface="Arial MT"/>
                <a:cs typeface="Arial MT"/>
              </a:rPr>
              <a:t>Many </a:t>
            </a:r>
            <a:r>
              <a:rPr sz="1046" spc="-2" dirty="0">
                <a:latin typeface="Arial MT"/>
                <a:cs typeface="Arial MT"/>
              </a:rPr>
              <a:t>object</a:t>
            </a:r>
            <a:r>
              <a:rPr sz="1046" dirty="0">
                <a:latin typeface="Arial MT"/>
                <a:cs typeface="Arial MT"/>
              </a:rPr>
              <a:t> can</a:t>
            </a:r>
            <a:r>
              <a:rPr sz="1046" spc="5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be searched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at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a </a:t>
            </a:r>
            <a:r>
              <a:rPr sz="1046" spc="-2" dirty="0">
                <a:latin typeface="Arial MT"/>
                <a:cs typeface="Arial MT"/>
              </a:rPr>
              <a:t>time(Search</a:t>
            </a:r>
            <a:r>
              <a:rPr sz="1046" dirty="0">
                <a:latin typeface="Arial MT"/>
                <a:cs typeface="Arial MT"/>
              </a:rPr>
              <a:t> in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entire </a:t>
            </a:r>
            <a:r>
              <a:rPr sz="1046" spc="-284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organization</a:t>
            </a:r>
            <a:r>
              <a:rPr sz="1046" spc="-5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or</a:t>
            </a:r>
            <a:r>
              <a:rPr sz="1046" spc="-2" dirty="0">
                <a:latin typeface="Arial MT"/>
                <a:cs typeface="Arial MT"/>
              </a:rPr>
              <a:t> Database)</a:t>
            </a:r>
            <a:endParaRPr sz="1046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6479" y="3057826"/>
            <a:ext cx="8034359" cy="284888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22748" rIns="0" bIns="0" rtlCol="0">
            <a:spAutoFit/>
          </a:bodyPr>
          <a:lstStyle/>
          <a:p>
            <a:pPr marL="342803" indent="-151908">
              <a:spcBef>
                <a:spcPts val="966"/>
              </a:spcBef>
              <a:buChar char="•"/>
              <a:tabLst>
                <a:tab pos="342803" algn="l"/>
                <a:tab pos="343092" algn="l"/>
                <a:tab pos="4173420" algn="l"/>
                <a:tab pos="4324750" algn="l"/>
              </a:tabLst>
            </a:pPr>
            <a:r>
              <a:rPr sz="1046" dirty="0">
                <a:latin typeface="Arial MT"/>
                <a:cs typeface="Arial MT"/>
              </a:rPr>
              <a:t>Query </a:t>
            </a:r>
            <a:r>
              <a:rPr sz="1046" spc="-2" dirty="0">
                <a:latin typeface="Arial MT"/>
                <a:cs typeface="Arial MT"/>
              </a:rPr>
              <a:t>all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type of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field	</a:t>
            </a:r>
            <a:r>
              <a:rPr sz="1046" dirty="0">
                <a:latin typeface="Arial MT"/>
                <a:cs typeface="Arial MT"/>
              </a:rPr>
              <a:t>•	Query</a:t>
            </a:r>
            <a:r>
              <a:rPr sz="1046" spc="-5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on</a:t>
            </a:r>
            <a:r>
              <a:rPr sz="1046" spc="-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only</a:t>
            </a:r>
            <a:r>
              <a:rPr sz="1046" spc="-5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email, text</a:t>
            </a:r>
            <a:r>
              <a:rPr sz="1046" spc="-5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or</a:t>
            </a:r>
            <a:r>
              <a:rPr sz="1046" spc="-2" dirty="0">
                <a:latin typeface="Arial MT"/>
                <a:cs typeface="Arial MT"/>
              </a:rPr>
              <a:t> phone</a:t>
            </a:r>
            <a:endParaRPr sz="1046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2147" y="3490435"/>
            <a:ext cx="6344192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157106" indent="-151619">
              <a:spcBef>
                <a:spcPts val="48"/>
              </a:spcBef>
              <a:buChar char="•"/>
              <a:tabLst>
                <a:tab pos="157106" algn="l"/>
                <a:tab pos="157395" algn="l"/>
                <a:tab pos="3987723" algn="l"/>
                <a:tab pos="4139053" algn="l"/>
              </a:tabLst>
            </a:pPr>
            <a:r>
              <a:rPr sz="1046" spc="-2" dirty="0">
                <a:latin typeface="Arial MT"/>
                <a:cs typeface="Arial MT"/>
              </a:rPr>
              <a:t>It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can</a:t>
            </a:r>
            <a:r>
              <a:rPr sz="1046" spc="7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be</a:t>
            </a:r>
            <a:r>
              <a:rPr sz="1046" spc="5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used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in</a:t>
            </a:r>
            <a:r>
              <a:rPr sz="1046" spc="5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classes</a:t>
            </a:r>
            <a:r>
              <a:rPr sz="1046" spc="7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n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triggers	</a:t>
            </a:r>
            <a:r>
              <a:rPr sz="1046" dirty="0">
                <a:latin typeface="Arial MT"/>
                <a:cs typeface="Arial MT"/>
              </a:rPr>
              <a:t>•	</a:t>
            </a:r>
            <a:r>
              <a:rPr sz="1046" spc="-2" dirty="0">
                <a:latin typeface="Arial MT"/>
                <a:cs typeface="Arial MT"/>
              </a:rPr>
              <a:t>It </a:t>
            </a:r>
            <a:r>
              <a:rPr sz="1046" dirty="0">
                <a:latin typeface="Arial MT"/>
                <a:cs typeface="Arial MT"/>
              </a:rPr>
              <a:t>can use</a:t>
            </a:r>
            <a:r>
              <a:rPr sz="1046" spc="-5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in</a:t>
            </a:r>
            <a:r>
              <a:rPr sz="1046" spc="-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classes but</a:t>
            </a:r>
            <a:r>
              <a:rPr sz="1046" spc="-5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not</a:t>
            </a:r>
            <a:r>
              <a:rPr sz="1046" spc="-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in</a:t>
            </a:r>
            <a:r>
              <a:rPr sz="1046" spc="-2" dirty="0">
                <a:latin typeface="Arial MT"/>
                <a:cs typeface="Arial MT"/>
              </a:rPr>
              <a:t> trigger</a:t>
            </a:r>
            <a:endParaRPr sz="1046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6479" y="3665394"/>
            <a:ext cx="8034359" cy="471091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82">
              <a:latin typeface="Times New Roman"/>
              <a:cs typeface="Times New Roman"/>
            </a:endParaRPr>
          </a:p>
          <a:p>
            <a:pPr marL="342803" indent="-151908">
              <a:spcBef>
                <a:spcPts val="1044"/>
              </a:spcBef>
              <a:buChar char="•"/>
              <a:tabLst>
                <a:tab pos="342803" algn="l"/>
                <a:tab pos="343092" algn="l"/>
                <a:tab pos="4173420" algn="l"/>
                <a:tab pos="4324750" algn="l"/>
              </a:tabLst>
            </a:pPr>
            <a:r>
              <a:rPr sz="1046" dirty="0">
                <a:latin typeface="Arial MT"/>
                <a:cs typeface="Arial MT"/>
              </a:rPr>
              <a:t>DML</a:t>
            </a:r>
            <a:r>
              <a:rPr sz="1046" spc="-34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Operation</a:t>
            </a:r>
            <a:r>
              <a:rPr sz="1046" spc="7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can</a:t>
            </a:r>
            <a:r>
              <a:rPr sz="1046" spc="9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be</a:t>
            </a:r>
            <a:r>
              <a:rPr sz="1046" spc="7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performed</a:t>
            </a:r>
            <a:r>
              <a:rPr sz="1046" spc="7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on</a:t>
            </a:r>
            <a:r>
              <a:rPr sz="1046" spc="7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query</a:t>
            </a:r>
            <a:r>
              <a:rPr sz="1046" spc="7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results	•	DML</a:t>
            </a:r>
            <a:r>
              <a:rPr sz="1046" spc="-36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Operation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cannot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be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performed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on</a:t>
            </a:r>
            <a:r>
              <a:rPr sz="1046" spc="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search</a:t>
            </a:r>
            <a:r>
              <a:rPr sz="1046" spc="5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results</a:t>
            </a:r>
            <a:endParaRPr sz="1046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2149" y="4438509"/>
            <a:ext cx="507887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157106" indent="-151619">
              <a:spcBef>
                <a:spcPts val="48"/>
              </a:spcBef>
              <a:buChar char="•"/>
              <a:tabLst>
                <a:tab pos="157106" algn="l"/>
                <a:tab pos="157395" algn="l"/>
                <a:tab pos="3987723" algn="l"/>
                <a:tab pos="4139053" algn="l"/>
              </a:tabLst>
            </a:pPr>
            <a:r>
              <a:rPr sz="1046" dirty="0">
                <a:latin typeface="Arial MT"/>
                <a:cs typeface="Arial MT"/>
              </a:rPr>
              <a:t>Return</a:t>
            </a:r>
            <a:r>
              <a:rPr sz="1046" spc="-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Records	•	Return</a:t>
            </a:r>
            <a:r>
              <a:rPr sz="1046" spc="-27" dirty="0">
                <a:latin typeface="Arial MT"/>
                <a:cs typeface="Arial MT"/>
              </a:rPr>
              <a:t> </a:t>
            </a:r>
            <a:r>
              <a:rPr sz="1046" spc="-2" dirty="0">
                <a:latin typeface="Arial MT"/>
                <a:cs typeface="Arial MT"/>
              </a:rPr>
              <a:t>Records</a:t>
            </a:r>
            <a:endParaRPr sz="1046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617456"/>
            <a:ext cx="9144866" cy="4328526"/>
            <a:chOff x="0" y="1671795"/>
            <a:chExt cx="20106005" cy="951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46518"/>
              <a:ext cx="20106005" cy="49530"/>
            </a:xfrm>
            <a:custGeom>
              <a:avLst/>
              <a:gdLst/>
              <a:ahLst/>
              <a:cxnLst/>
              <a:rect l="l" t="t" r="r" b="b"/>
              <a:pathLst>
                <a:path w="20106005" h="49529">
                  <a:moveTo>
                    <a:pt x="0" y="49094"/>
                  </a:moveTo>
                  <a:lnTo>
                    <a:pt x="20105411" y="49094"/>
                  </a:lnTo>
                  <a:lnTo>
                    <a:pt x="20105411" y="0"/>
                  </a:lnTo>
                  <a:lnTo>
                    <a:pt x="0" y="0"/>
                  </a:lnTo>
                  <a:lnTo>
                    <a:pt x="0" y="49094"/>
                  </a:lnTo>
                  <a:close/>
                </a:path>
              </a:pathLst>
            </a:custGeom>
            <a:solidFill>
              <a:srgbClr val="5382A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847113"/>
              <a:ext cx="20106005" cy="8799830"/>
            </a:xfrm>
            <a:custGeom>
              <a:avLst/>
              <a:gdLst/>
              <a:ahLst/>
              <a:cxnLst/>
              <a:rect l="l" t="t" r="r" b="b"/>
              <a:pathLst>
                <a:path w="20106005" h="8799830">
                  <a:moveTo>
                    <a:pt x="20105411" y="8799405"/>
                  </a:moveTo>
                  <a:lnTo>
                    <a:pt x="0" y="8799405"/>
                  </a:lnTo>
                  <a:lnTo>
                    <a:pt x="0" y="0"/>
                  </a:lnTo>
                  <a:lnTo>
                    <a:pt x="20105411" y="0"/>
                  </a:lnTo>
                  <a:lnTo>
                    <a:pt x="20105411" y="8799405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6522" y="1822252"/>
              <a:ext cx="16777577" cy="93662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9818" y="1864136"/>
              <a:ext cx="16704281" cy="92824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673" y="8612112"/>
              <a:ext cx="2475095" cy="17294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63424" y="3855307"/>
              <a:ext cx="4739005" cy="445770"/>
            </a:xfrm>
            <a:custGeom>
              <a:avLst/>
              <a:gdLst/>
              <a:ahLst/>
              <a:cxnLst/>
              <a:rect l="l" t="t" r="r" b="b"/>
              <a:pathLst>
                <a:path w="4739005" h="445770">
                  <a:moveTo>
                    <a:pt x="4627687" y="445268"/>
                  </a:moveTo>
                  <a:lnTo>
                    <a:pt x="0" y="445268"/>
                  </a:lnTo>
                  <a:lnTo>
                    <a:pt x="111317" y="0"/>
                  </a:lnTo>
                  <a:lnTo>
                    <a:pt x="4739005" y="0"/>
                  </a:lnTo>
                  <a:lnTo>
                    <a:pt x="4627687" y="44526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5795" y="3781966"/>
              <a:ext cx="4739005" cy="445770"/>
            </a:xfrm>
            <a:custGeom>
              <a:avLst/>
              <a:gdLst/>
              <a:ahLst/>
              <a:cxnLst/>
              <a:rect l="l" t="t" r="r" b="b"/>
              <a:pathLst>
                <a:path w="4739005" h="445770">
                  <a:moveTo>
                    <a:pt x="4627688" y="445268"/>
                  </a:moveTo>
                  <a:lnTo>
                    <a:pt x="0" y="445268"/>
                  </a:lnTo>
                  <a:lnTo>
                    <a:pt x="111317" y="0"/>
                  </a:lnTo>
                  <a:lnTo>
                    <a:pt x="4739004" y="0"/>
                  </a:lnTo>
                  <a:lnTo>
                    <a:pt x="4627688" y="445268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4841757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82" dirty="0"/>
              <a:t>Data</a:t>
            </a:r>
            <a:r>
              <a:rPr sz="2251" spc="-14" dirty="0"/>
              <a:t> </a:t>
            </a:r>
            <a:r>
              <a:rPr sz="2251" spc="27" dirty="0"/>
              <a:t>Manipulation</a:t>
            </a:r>
            <a:r>
              <a:rPr sz="2251" spc="-14" dirty="0"/>
              <a:t> </a:t>
            </a:r>
            <a:r>
              <a:rPr sz="2251" spc="25" dirty="0"/>
              <a:t>Language(DML)</a:t>
            </a:r>
            <a:endParaRPr sz="2251"/>
          </a:p>
        </p:txBody>
      </p:sp>
      <p:sp>
        <p:nvSpPr>
          <p:cNvPr id="17" name="object 17"/>
          <p:cNvSpPr txBox="1"/>
          <p:nvPr/>
        </p:nvSpPr>
        <p:spPr>
          <a:xfrm>
            <a:off x="3607687" y="1849943"/>
            <a:ext cx="6548097" cy="2029242"/>
          </a:xfrm>
          <a:prstGeom prst="rect">
            <a:avLst/>
          </a:prstGeom>
        </p:spPr>
        <p:txBody>
          <a:bodyPr vert="horz" wrap="square" lIns="0" tIns="23972" rIns="0" bIns="0" rtlCol="0">
            <a:spAutoFit/>
          </a:bodyPr>
          <a:lstStyle/>
          <a:p>
            <a:pPr marL="157106" marR="6931" indent="-151619">
              <a:lnSpc>
                <a:spcPts val="1132"/>
              </a:lnSpc>
              <a:spcBef>
                <a:spcPts val="189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70" dirty="0">
                <a:latin typeface="Microsoft Sans Serif"/>
                <a:cs typeface="Microsoft Sans Serif"/>
              </a:rPr>
              <a:t>Apex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Data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Manipulation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Language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(DML)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operations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allow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you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modify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one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98" dirty="0">
                <a:latin typeface="Microsoft Sans Serif"/>
                <a:cs typeface="Microsoft Sans Serif"/>
              </a:rPr>
              <a:t>at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time,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more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efficiently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batches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multiple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records.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2310" indent="-151619">
              <a:lnSpc>
                <a:spcPts val="1132"/>
              </a:lnSpc>
              <a:spcBef>
                <a:spcPts val="227"/>
              </a:spcBef>
              <a:buFont typeface="Arial MT"/>
              <a:buChar char="•"/>
              <a:tabLst>
                <a:tab pos="157106" algn="l"/>
                <a:tab pos="157395" algn="l"/>
                <a:tab pos="5561383" algn="l"/>
              </a:tabLst>
            </a:pPr>
            <a:r>
              <a:rPr sz="1046" spc="5" dirty="0">
                <a:latin typeface="Microsoft Sans Serif"/>
                <a:cs typeface="Microsoft Sans Serif"/>
              </a:rPr>
              <a:t>DML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enables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you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insert,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update,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delete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restore</a:t>
            </a:r>
            <a:r>
              <a:rPr sz="1046" spc="116" dirty="0">
                <a:latin typeface="Microsoft Sans Serif"/>
                <a:cs typeface="Microsoft Sans Serif"/>
              </a:rPr>
              <a:t> data</a:t>
            </a:r>
            <a:r>
              <a:rPr sz="1046" spc="118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database.It</a:t>
            </a:r>
            <a:r>
              <a:rPr sz="1046" spc="116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has	</a:t>
            </a:r>
            <a:r>
              <a:rPr sz="1046" spc="39" dirty="0">
                <a:latin typeface="Microsoft Sans Serif"/>
                <a:cs typeface="Microsoft Sans Serif"/>
              </a:rPr>
              <a:t>five</a:t>
            </a:r>
            <a:r>
              <a:rPr sz="1046" spc="96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major</a:t>
            </a:r>
            <a:r>
              <a:rPr sz="1046" spc="96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DML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operation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types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are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listed</a:t>
            </a:r>
            <a:endParaRPr sz="1046" dirty="0">
              <a:latin typeface="Microsoft Sans Serif"/>
              <a:cs typeface="Microsoft Sans Serif"/>
            </a:endParaRPr>
          </a:p>
          <a:p>
            <a:pPr marL="6065">
              <a:spcBef>
                <a:spcPts val="835"/>
              </a:spcBef>
            </a:pPr>
            <a:r>
              <a:rPr sz="1046" b="1" spc="-27" dirty="0">
                <a:solidFill>
                  <a:srgbClr val="FFFFFF"/>
                </a:solidFill>
                <a:latin typeface="Arial"/>
                <a:cs typeface="Arial"/>
              </a:rPr>
              <a:t>Followings</a:t>
            </a:r>
            <a:r>
              <a:rPr sz="1046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46" b="1" spc="4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046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46" b="1" spc="-43" dirty="0">
                <a:solidFill>
                  <a:srgbClr val="FFFFFF"/>
                </a:solidFill>
                <a:latin typeface="Arial"/>
                <a:cs typeface="Arial"/>
              </a:rPr>
              <a:t>DML</a:t>
            </a:r>
            <a:r>
              <a:rPr sz="1046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46" b="1" spc="23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046" dirty="0">
              <a:latin typeface="Arial"/>
              <a:cs typeface="Arial"/>
            </a:endParaRPr>
          </a:p>
          <a:p>
            <a:pPr marL="157106" indent="-150464">
              <a:spcBef>
                <a:spcPts val="1026"/>
              </a:spcBef>
              <a:buSzPct val="106521"/>
              <a:buChar char="•"/>
              <a:tabLst>
                <a:tab pos="157106" algn="l"/>
                <a:tab pos="157395" algn="l"/>
              </a:tabLst>
            </a:pPr>
            <a:r>
              <a:rPr sz="1046" b="1" spc="-27" dirty="0">
                <a:latin typeface="Arial"/>
                <a:cs typeface="Arial"/>
              </a:rPr>
              <a:t>Insert</a:t>
            </a:r>
            <a:r>
              <a:rPr sz="1046" b="1" dirty="0">
                <a:latin typeface="Arial"/>
                <a:cs typeface="Arial"/>
              </a:rPr>
              <a:t> </a:t>
            </a:r>
            <a:r>
              <a:rPr sz="1046" b="1" spc="-55" dirty="0">
                <a:latin typeface="Arial"/>
                <a:cs typeface="Arial"/>
              </a:rPr>
              <a:t>:</a:t>
            </a:r>
            <a:r>
              <a:rPr sz="1046" b="1" spc="11" dirty="0">
                <a:latin typeface="Arial"/>
                <a:cs typeface="Arial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Use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this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statement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create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sObject.</a:t>
            </a:r>
            <a:endParaRPr sz="1046" dirty="0">
              <a:latin typeface="Microsoft Sans Serif"/>
              <a:cs typeface="Microsoft Sans Serif"/>
            </a:endParaRPr>
          </a:p>
          <a:p>
            <a:pPr marL="157106" indent="-150464">
              <a:spcBef>
                <a:spcPts val="95"/>
              </a:spcBef>
              <a:buSzPct val="106521"/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82" dirty="0">
                <a:latin typeface="Microsoft Sans Serif"/>
                <a:cs typeface="Microsoft Sans Serif"/>
              </a:rPr>
              <a:t>Update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: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Use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this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statement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update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existing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sObject.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7509" indent="-150175">
              <a:lnSpc>
                <a:spcPct val="101800"/>
              </a:lnSpc>
              <a:spcBef>
                <a:spcPts val="70"/>
              </a:spcBef>
              <a:buSzPct val="106521"/>
              <a:buFont typeface="Arial MT"/>
              <a:buChar char="•"/>
              <a:tabLst>
                <a:tab pos="157106" algn="l"/>
                <a:tab pos="157395" algn="l"/>
                <a:tab pos="359265" algn="l"/>
              </a:tabLst>
            </a:pPr>
            <a:r>
              <a:rPr sz="1046" spc="9" dirty="0">
                <a:latin typeface="Microsoft Sans Serif"/>
                <a:cs typeface="Microsoft Sans Serif"/>
              </a:rPr>
              <a:t>Upsert: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Use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this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statement</a:t>
            </a:r>
            <a:r>
              <a:rPr sz="1046" spc="166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create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new</a:t>
            </a:r>
            <a:r>
              <a:rPr sz="1046" spc="166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update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66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existing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16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basis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	</a:t>
            </a:r>
            <a:r>
              <a:rPr sz="1046" spc="41" dirty="0">
                <a:latin typeface="Microsoft Sans Serif"/>
                <a:cs typeface="Microsoft Sans Serif"/>
              </a:rPr>
              <a:t>Id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external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field.</a:t>
            </a:r>
            <a:endParaRPr sz="1046" dirty="0">
              <a:latin typeface="Microsoft Sans Serif"/>
              <a:cs typeface="Microsoft Sans Serif"/>
            </a:endParaRPr>
          </a:p>
          <a:p>
            <a:pPr marL="157106" indent="-150464">
              <a:spcBef>
                <a:spcPts val="77"/>
              </a:spcBef>
              <a:buSzPct val="106521"/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57" dirty="0">
                <a:latin typeface="Microsoft Sans Serif"/>
                <a:cs typeface="Microsoft Sans Serif"/>
              </a:rPr>
              <a:t>Delete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: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Use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this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statement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delete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existing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record</a:t>
            </a:r>
            <a:endParaRPr sz="1046" dirty="0">
              <a:latin typeface="Microsoft Sans Serif"/>
              <a:cs typeface="Microsoft Sans Serif"/>
            </a:endParaRPr>
          </a:p>
          <a:p>
            <a:pPr marL="157106" indent="-150464">
              <a:spcBef>
                <a:spcPts val="95"/>
              </a:spcBef>
              <a:buSzPct val="106521"/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55" dirty="0">
                <a:latin typeface="Microsoft Sans Serif"/>
                <a:cs typeface="Microsoft Sans Serif"/>
              </a:rPr>
              <a:t>Undelete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: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Use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this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statement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restore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Organization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recycle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bin.</a:t>
            </a:r>
            <a:endParaRPr sz="1046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617458"/>
            <a:ext cx="9144866" cy="4137905"/>
            <a:chOff x="0" y="1671795"/>
            <a:chExt cx="20106005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64201"/>
              <a:ext cx="20106005" cy="31750"/>
            </a:xfrm>
            <a:custGeom>
              <a:avLst/>
              <a:gdLst/>
              <a:ahLst/>
              <a:cxnLst/>
              <a:rect l="l" t="t" r="r" b="b"/>
              <a:pathLst>
                <a:path w="20106005" h="31750">
                  <a:moveTo>
                    <a:pt x="0" y="31412"/>
                  </a:moveTo>
                  <a:lnTo>
                    <a:pt x="20105411" y="31412"/>
                  </a:lnTo>
                  <a:lnTo>
                    <a:pt x="20105411" y="0"/>
                  </a:lnTo>
                  <a:lnTo>
                    <a:pt x="0" y="0"/>
                  </a:lnTo>
                  <a:lnTo>
                    <a:pt x="0" y="31412"/>
                  </a:lnTo>
                  <a:close/>
                </a:path>
              </a:pathLst>
            </a:custGeom>
            <a:solidFill>
              <a:srgbClr val="5382A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833047"/>
              <a:ext cx="20106005" cy="8831580"/>
            </a:xfrm>
            <a:custGeom>
              <a:avLst/>
              <a:gdLst/>
              <a:ahLst/>
              <a:cxnLst/>
              <a:rect l="l" t="t" r="r" b="b"/>
              <a:pathLst>
                <a:path w="20106005" h="8831580">
                  <a:moveTo>
                    <a:pt x="20105411" y="8831153"/>
                  </a:moveTo>
                  <a:lnTo>
                    <a:pt x="0" y="8831153"/>
                  </a:lnTo>
                  <a:lnTo>
                    <a:pt x="0" y="0"/>
                  </a:lnTo>
                  <a:lnTo>
                    <a:pt x="20105411" y="0"/>
                  </a:lnTo>
                  <a:lnTo>
                    <a:pt x="20105411" y="8831153"/>
                  </a:lnTo>
                  <a:close/>
                </a:path>
              </a:pathLst>
            </a:custGeom>
            <a:solidFill>
              <a:srgbClr val="FCE9D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9073" y="8161971"/>
              <a:ext cx="5045026" cy="25022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0553" y="5965289"/>
              <a:ext cx="1005079" cy="129776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2223904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59" dirty="0"/>
              <a:t>Insert</a:t>
            </a:r>
            <a:r>
              <a:rPr sz="2251" spc="-36" dirty="0"/>
              <a:t> </a:t>
            </a:r>
            <a:r>
              <a:rPr sz="2251" spc="41" dirty="0"/>
              <a:t>Operation</a:t>
            </a:r>
            <a:endParaRPr sz="2251"/>
          </a:p>
        </p:txBody>
      </p:sp>
      <p:sp>
        <p:nvSpPr>
          <p:cNvPr id="14" name="object 14"/>
          <p:cNvSpPr txBox="1"/>
          <p:nvPr/>
        </p:nvSpPr>
        <p:spPr>
          <a:xfrm>
            <a:off x="2004712" y="1801982"/>
            <a:ext cx="8021939" cy="1537534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77033" marR="194361" indent="-150753">
              <a:lnSpc>
                <a:spcPts val="1123"/>
              </a:lnSpc>
              <a:spcBef>
                <a:spcPts val="45"/>
              </a:spcBef>
              <a:buSzPct val="123076"/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887" spc="5" dirty="0">
                <a:latin typeface="Microsoft Sans Serif"/>
                <a:cs typeface="Microsoft Sans Serif"/>
              </a:rPr>
              <a:t>Insert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64" dirty="0">
                <a:latin typeface="Microsoft Sans Serif"/>
                <a:cs typeface="Microsoft Sans Serif"/>
              </a:rPr>
              <a:t>operation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-61" dirty="0">
                <a:latin typeface="Microsoft Sans Serif"/>
                <a:cs typeface="Microsoft Sans Serif"/>
              </a:rPr>
              <a:t>is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41" dirty="0">
                <a:latin typeface="Microsoft Sans Serif"/>
                <a:cs typeface="Microsoft Sans Serif"/>
              </a:rPr>
              <a:t>used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77" dirty="0">
                <a:latin typeface="Microsoft Sans Serif"/>
                <a:cs typeface="Microsoft Sans Serif"/>
              </a:rPr>
              <a:t>create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82" dirty="0">
                <a:latin typeface="Microsoft Sans Serif"/>
                <a:cs typeface="Microsoft Sans Serif"/>
              </a:rPr>
              <a:t>new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41" dirty="0">
                <a:latin typeface="Microsoft Sans Serif"/>
                <a:cs typeface="Microsoft Sans Serif"/>
              </a:rPr>
              <a:t>records</a:t>
            </a:r>
            <a:r>
              <a:rPr sz="887" spc="14" dirty="0">
                <a:latin typeface="Microsoft Sans Serif"/>
                <a:cs typeface="Microsoft Sans Serif"/>
              </a:rPr>
              <a:t> in </a:t>
            </a:r>
            <a:r>
              <a:rPr sz="887" spc="61" dirty="0">
                <a:latin typeface="Microsoft Sans Serif"/>
                <a:cs typeface="Microsoft Sans Serif"/>
              </a:rPr>
              <a:t>Database.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27" dirty="0">
                <a:latin typeface="Microsoft Sans Serif"/>
                <a:cs typeface="Microsoft Sans Serif"/>
              </a:rPr>
              <a:t>You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102" dirty="0">
                <a:latin typeface="Microsoft Sans Serif"/>
                <a:cs typeface="Microsoft Sans Serif"/>
              </a:rPr>
              <a:t>can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77" dirty="0">
                <a:latin typeface="Microsoft Sans Serif"/>
                <a:cs typeface="Microsoft Sans Serif"/>
              </a:rPr>
              <a:t>create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41" dirty="0">
                <a:latin typeface="Microsoft Sans Serif"/>
                <a:cs typeface="Microsoft Sans Serif"/>
              </a:rPr>
              <a:t>records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64" dirty="0">
                <a:latin typeface="Microsoft Sans Serif"/>
                <a:cs typeface="Microsoft Sans Serif"/>
              </a:rPr>
              <a:t>of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70" dirty="0">
                <a:latin typeface="Microsoft Sans Serif"/>
                <a:cs typeface="Microsoft Sans Serif"/>
              </a:rPr>
              <a:t>any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52" dirty="0">
                <a:latin typeface="Microsoft Sans Serif"/>
                <a:cs typeface="Microsoft Sans Serif"/>
              </a:rPr>
              <a:t>Standard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34" dirty="0">
                <a:latin typeface="Microsoft Sans Serif"/>
                <a:cs typeface="Microsoft Sans Serif"/>
              </a:rPr>
              <a:t>or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48" dirty="0">
                <a:latin typeface="Microsoft Sans Serif"/>
                <a:cs typeface="Microsoft Sans Serif"/>
              </a:rPr>
              <a:t>Custom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77" dirty="0">
                <a:latin typeface="Microsoft Sans Serif"/>
                <a:cs typeface="Microsoft Sans Serif"/>
              </a:rPr>
              <a:t>object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18" dirty="0">
                <a:latin typeface="Microsoft Sans Serif"/>
                <a:cs typeface="Microsoft Sans Serif"/>
              </a:rPr>
              <a:t>using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66" dirty="0">
                <a:latin typeface="Microsoft Sans Serif"/>
                <a:cs typeface="Microsoft Sans Serif"/>
              </a:rPr>
              <a:t>the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5" dirty="0">
                <a:latin typeface="Microsoft Sans Serif"/>
                <a:cs typeface="Microsoft Sans Serif"/>
              </a:rPr>
              <a:t>Insert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9" dirty="0">
                <a:latin typeface="Microsoft Sans Serif"/>
                <a:cs typeface="Microsoft Sans Serif"/>
              </a:rPr>
              <a:t>DML </a:t>
            </a:r>
            <a:r>
              <a:rPr sz="887" spc="-230" dirty="0">
                <a:latin typeface="Microsoft Sans Serif"/>
                <a:cs typeface="Microsoft Sans Serif"/>
              </a:rPr>
              <a:t> </a:t>
            </a:r>
            <a:r>
              <a:rPr sz="887" spc="52" dirty="0">
                <a:latin typeface="Microsoft Sans Serif"/>
                <a:cs typeface="Microsoft Sans Serif"/>
              </a:rPr>
              <a:t>statement.</a:t>
            </a:r>
            <a:endParaRPr sz="887" dirty="0">
              <a:latin typeface="Microsoft Sans Serif"/>
              <a:cs typeface="Microsoft Sans Serif"/>
            </a:endParaRPr>
          </a:p>
          <a:p>
            <a:pPr marL="177033" marR="2310" indent="-150753">
              <a:lnSpc>
                <a:spcPct val="105700"/>
              </a:lnSpc>
              <a:spcBef>
                <a:spcPts val="539"/>
              </a:spcBef>
              <a:buSzPct val="123076"/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887" spc="-7" dirty="0">
                <a:latin typeface="Microsoft Sans Serif"/>
                <a:cs typeface="Microsoft Sans Serif"/>
              </a:rPr>
              <a:t>The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5" dirty="0">
                <a:latin typeface="Microsoft Sans Serif"/>
                <a:cs typeface="Microsoft Sans Serif"/>
              </a:rPr>
              <a:t>Insert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57" dirty="0">
                <a:latin typeface="Microsoft Sans Serif"/>
                <a:cs typeface="Microsoft Sans Serif"/>
              </a:rPr>
              <a:t>statement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66" dirty="0">
                <a:latin typeface="Microsoft Sans Serif"/>
                <a:cs typeface="Microsoft Sans Serif"/>
              </a:rPr>
              <a:t>adds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84" dirty="0">
                <a:latin typeface="Microsoft Sans Serif"/>
                <a:cs typeface="Microsoft Sans Serif"/>
              </a:rPr>
              <a:t>up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2" dirty="0">
                <a:latin typeface="Microsoft Sans Serif"/>
                <a:cs typeface="Microsoft Sans Serif"/>
              </a:rPr>
              <a:t>200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41" dirty="0">
                <a:latin typeface="Microsoft Sans Serif"/>
                <a:cs typeface="Microsoft Sans Serif"/>
              </a:rPr>
              <a:t>records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64" dirty="0">
                <a:latin typeface="Microsoft Sans Serif"/>
                <a:cs typeface="Microsoft Sans Serif"/>
              </a:rPr>
              <a:t>of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121" dirty="0">
                <a:latin typeface="Microsoft Sans Serif"/>
                <a:cs typeface="Microsoft Sans Serif"/>
              </a:rPr>
              <a:t>a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18" dirty="0">
                <a:latin typeface="Microsoft Sans Serif"/>
                <a:cs typeface="Microsoft Sans Serif"/>
              </a:rPr>
              <a:t>single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77" dirty="0">
                <a:latin typeface="Microsoft Sans Serif"/>
                <a:cs typeface="Microsoft Sans Serif"/>
              </a:rPr>
              <a:t>object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type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66" dirty="0">
                <a:latin typeface="Microsoft Sans Serif"/>
                <a:cs typeface="Microsoft Sans Serif"/>
              </a:rPr>
              <a:t>the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70" dirty="0">
                <a:latin typeface="Microsoft Sans Serif"/>
                <a:cs typeface="Microsoft Sans Serif"/>
              </a:rPr>
              <a:t>database.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55" dirty="0">
                <a:latin typeface="Microsoft Sans Serif"/>
                <a:cs typeface="Microsoft Sans Serif"/>
              </a:rPr>
              <a:t>When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23" dirty="0">
                <a:latin typeface="Microsoft Sans Serif"/>
                <a:cs typeface="Microsoft Sans Serif"/>
              </a:rPr>
              <a:t>all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41" dirty="0">
                <a:latin typeface="Microsoft Sans Serif"/>
                <a:cs typeface="Microsoft Sans Serif"/>
              </a:rPr>
              <a:t>records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66" dirty="0">
                <a:latin typeface="Microsoft Sans Serif"/>
                <a:cs typeface="Microsoft Sans Serif"/>
              </a:rPr>
              <a:t>succeed,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59" dirty="0">
                <a:latin typeface="Microsoft Sans Serif"/>
                <a:cs typeface="Microsoft Sans Serif"/>
              </a:rPr>
              <a:t>they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68" dirty="0">
                <a:latin typeface="Microsoft Sans Serif"/>
                <a:cs typeface="Microsoft Sans Serif"/>
              </a:rPr>
              <a:t>contain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30" dirty="0">
                <a:latin typeface="Microsoft Sans Serif"/>
                <a:cs typeface="Microsoft Sans Serif"/>
              </a:rPr>
              <a:t>their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82" dirty="0">
                <a:latin typeface="Microsoft Sans Serif"/>
                <a:cs typeface="Microsoft Sans Serif"/>
              </a:rPr>
              <a:t>new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55" dirty="0">
                <a:latin typeface="Microsoft Sans Serif"/>
                <a:cs typeface="Microsoft Sans Serif"/>
              </a:rPr>
              <a:t>unique </a:t>
            </a:r>
            <a:r>
              <a:rPr sz="887" spc="-230" dirty="0">
                <a:latin typeface="Microsoft Sans Serif"/>
                <a:cs typeface="Microsoft Sans Serif"/>
              </a:rPr>
              <a:t> </a:t>
            </a:r>
            <a:r>
              <a:rPr sz="887" spc="20" dirty="0">
                <a:latin typeface="Microsoft Sans Serif"/>
                <a:cs typeface="Microsoft Sans Serif"/>
              </a:rPr>
              <a:t>identifiers.</a:t>
            </a:r>
            <a:endParaRPr sz="887" dirty="0">
              <a:latin typeface="Microsoft Sans Serif"/>
              <a:cs typeface="Microsoft Sans Serif"/>
            </a:endParaRPr>
          </a:p>
          <a:p>
            <a:pPr marL="177033" indent="-151041">
              <a:spcBef>
                <a:spcPts val="646"/>
              </a:spcBef>
              <a:buSzPct val="123076"/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887" spc="-5" dirty="0">
                <a:latin typeface="Microsoft Sans Serif"/>
                <a:cs typeface="Microsoft Sans Serif"/>
              </a:rPr>
              <a:t>If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70" dirty="0">
                <a:latin typeface="Microsoft Sans Serif"/>
                <a:cs typeface="Microsoft Sans Serif"/>
              </a:rPr>
              <a:t>any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64" dirty="0">
                <a:latin typeface="Microsoft Sans Serif"/>
                <a:cs typeface="Microsoft Sans Serif"/>
              </a:rPr>
              <a:t>record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dirty="0">
                <a:latin typeface="Microsoft Sans Serif"/>
                <a:cs typeface="Microsoft Sans Serif"/>
              </a:rPr>
              <a:t>fails,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121" dirty="0">
                <a:latin typeface="Microsoft Sans Serif"/>
                <a:cs typeface="Microsoft Sans Serif"/>
              </a:rPr>
              <a:t>a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41" dirty="0">
                <a:latin typeface="Microsoft Sans Serif"/>
                <a:cs typeface="Microsoft Sans Serif"/>
              </a:rPr>
              <a:t>DmlException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-61" dirty="0">
                <a:latin typeface="Microsoft Sans Serif"/>
                <a:cs typeface="Microsoft Sans Serif"/>
              </a:rPr>
              <a:t>is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30" dirty="0">
                <a:latin typeface="Microsoft Sans Serif"/>
                <a:cs typeface="Microsoft Sans Serif"/>
              </a:rPr>
              <a:t>raised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98" dirty="0">
                <a:latin typeface="Microsoft Sans Serif"/>
                <a:cs typeface="Microsoft Sans Serif"/>
              </a:rPr>
              <a:t>and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66" dirty="0">
                <a:latin typeface="Microsoft Sans Serif"/>
                <a:cs typeface="Microsoft Sans Serif"/>
              </a:rPr>
              <a:t>the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80" dirty="0">
                <a:latin typeface="Microsoft Sans Serif"/>
                <a:cs typeface="Microsoft Sans Serif"/>
              </a:rPr>
              <a:t>database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-61" dirty="0">
                <a:latin typeface="Microsoft Sans Serif"/>
                <a:cs typeface="Microsoft Sans Serif"/>
              </a:rPr>
              <a:t>is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50" dirty="0">
                <a:latin typeface="Microsoft Sans Serif"/>
                <a:cs typeface="Microsoft Sans Serif"/>
              </a:rPr>
              <a:t>returned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-23" dirty="0">
                <a:latin typeface="Microsoft Sans Serif"/>
                <a:cs typeface="Microsoft Sans Serif"/>
              </a:rPr>
              <a:t>its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43" dirty="0">
                <a:latin typeface="Microsoft Sans Serif"/>
                <a:cs typeface="Microsoft Sans Serif"/>
              </a:rPr>
              <a:t>state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25" dirty="0">
                <a:latin typeface="Microsoft Sans Serif"/>
                <a:cs typeface="Microsoft Sans Serif"/>
              </a:rPr>
              <a:t>prior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75" dirty="0">
                <a:latin typeface="Microsoft Sans Serif"/>
                <a:cs typeface="Microsoft Sans Serif"/>
              </a:rPr>
              <a:t>to</a:t>
            </a:r>
            <a:r>
              <a:rPr sz="887" spc="11" dirty="0">
                <a:latin typeface="Microsoft Sans Serif"/>
                <a:cs typeface="Microsoft Sans Serif"/>
              </a:rPr>
              <a:t> </a:t>
            </a:r>
            <a:r>
              <a:rPr sz="887" spc="66" dirty="0">
                <a:latin typeface="Microsoft Sans Serif"/>
                <a:cs typeface="Microsoft Sans Serif"/>
              </a:rPr>
              <a:t>the</a:t>
            </a:r>
            <a:r>
              <a:rPr sz="887" spc="14" dirty="0">
                <a:latin typeface="Microsoft Sans Serif"/>
                <a:cs typeface="Microsoft Sans Serif"/>
              </a:rPr>
              <a:t> </a:t>
            </a:r>
            <a:r>
              <a:rPr sz="887" spc="5" dirty="0">
                <a:latin typeface="Microsoft Sans Serif"/>
                <a:cs typeface="Microsoft Sans Serif"/>
              </a:rPr>
              <a:t>Insert</a:t>
            </a:r>
            <a:r>
              <a:rPr sz="887" spc="16" dirty="0">
                <a:latin typeface="Microsoft Sans Serif"/>
                <a:cs typeface="Microsoft Sans Serif"/>
              </a:rPr>
              <a:t> </a:t>
            </a:r>
            <a:r>
              <a:rPr sz="887" spc="52" dirty="0">
                <a:latin typeface="Microsoft Sans Serif"/>
                <a:cs typeface="Microsoft Sans Serif"/>
              </a:rPr>
              <a:t>statement.</a:t>
            </a:r>
            <a:endParaRPr sz="887" dirty="0">
              <a:latin typeface="Microsoft Sans Serif"/>
              <a:cs typeface="Microsoft Sans Serif"/>
            </a:endParaRPr>
          </a:p>
          <a:p>
            <a:pPr>
              <a:spcBef>
                <a:spcPts val="2"/>
              </a:spcBef>
            </a:pPr>
            <a:endParaRPr sz="1342"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319" dirty="0">
              <a:latin typeface="Arial"/>
              <a:cs typeface="Arial"/>
            </a:endParaRPr>
          </a:p>
          <a:p>
            <a:pPr marL="257897">
              <a:spcBef>
                <a:spcPts val="16"/>
              </a:spcBef>
            </a:pPr>
            <a:r>
              <a:rPr lang="en-US" sz="887" spc="84" dirty="0">
                <a:latin typeface="Microsoft Sans Serif"/>
                <a:cs typeface="Microsoft Sans Serif"/>
              </a:rPr>
              <a:t>Account acc = new Account(name = 'Training Institute');</a:t>
            </a:r>
          </a:p>
          <a:p>
            <a:pPr marL="257897">
              <a:spcBef>
                <a:spcPts val="16"/>
              </a:spcBef>
            </a:pPr>
            <a:r>
              <a:rPr lang="en-US" sz="887" spc="84" dirty="0">
                <a:latin typeface="Microsoft Sans Serif"/>
                <a:cs typeface="Microsoft Sans Serif"/>
              </a:rPr>
              <a:t>insert acc;</a:t>
            </a:r>
            <a:endParaRPr sz="887" dirty="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77079" y="1792060"/>
            <a:ext cx="7392072" cy="3831180"/>
            <a:chOff x="776283" y="2055681"/>
            <a:chExt cx="16252290" cy="8423275"/>
          </a:xfrm>
        </p:grpSpPr>
        <p:sp>
          <p:nvSpPr>
            <p:cNvPr id="17" name="object 17"/>
            <p:cNvSpPr/>
            <p:nvPr/>
          </p:nvSpPr>
          <p:spPr>
            <a:xfrm>
              <a:off x="776283" y="2055681"/>
              <a:ext cx="0" cy="8423275"/>
            </a:xfrm>
            <a:custGeom>
              <a:avLst/>
              <a:gdLst/>
              <a:ahLst/>
              <a:cxnLst/>
              <a:rect l="l" t="t" r="r" b="b"/>
              <a:pathLst>
                <a:path h="8423275">
                  <a:moveTo>
                    <a:pt x="0" y="0"/>
                  </a:moveTo>
                  <a:lnTo>
                    <a:pt x="0" y="8422990"/>
                  </a:lnTo>
                </a:path>
              </a:pathLst>
            </a:custGeom>
            <a:ln w="41883">
              <a:solidFill>
                <a:srgbClr val="82C0FC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30626" y="6606973"/>
              <a:ext cx="697947" cy="697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24000" y="1617458"/>
            <a:ext cx="8452568" cy="1052455"/>
            <a:chOff x="0" y="1671795"/>
            <a:chExt cx="18583910" cy="23139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9" name="object 9"/>
            <p:cNvSpPr/>
            <p:nvPr/>
          </p:nvSpPr>
          <p:spPr>
            <a:xfrm>
              <a:off x="1564724" y="2500949"/>
              <a:ext cx="15565119" cy="1484630"/>
            </a:xfrm>
            <a:custGeom>
              <a:avLst/>
              <a:gdLst/>
              <a:ahLst/>
              <a:cxnLst/>
              <a:rect l="l" t="t" r="r" b="b"/>
              <a:pathLst>
                <a:path w="15565119" h="1484629">
                  <a:moveTo>
                    <a:pt x="15317554" y="1484227"/>
                  </a:moveTo>
                  <a:lnTo>
                    <a:pt x="247376" y="1484227"/>
                  </a:lnTo>
                  <a:lnTo>
                    <a:pt x="197521" y="1479201"/>
                  </a:lnTo>
                  <a:lnTo>
                    <a:pt x="151086" y="1464787"/>
                  </a:lnTo>
                  <a:lnTo>
                    <a:pt x="109065" y="1441979"/>
                  </a:lnTo>
                  <a:lnTo>
                    <a:pt x="72454" y="1411772"/>
                  </a:lnTo>
                  <a:lnTo>
                    <a:pt x="42247" y="1375161"/>
                  </a:lnTo>
                  <a:lnTo>
                    <a:pt x="19440" y="1333141"/>
                  </a:lnTo>
                  <a:lnTo>
                    <a:pt x="5025" y="1286706"/>
                  </a:lnTo>
                  <a:lnTo>
                    <a:pt x="0" y="1236851"/>
                  </a:lnTo>
                  <a:lnTo>
                    <a:pt x="0" y="247376"/>
                  </a:lnTo>
                  <a:lnTo>
                    <a:pt x="5025" y="197521"/>
                  </a:lnTo>
                  <a:lnTo>
                    <a:pt x="19440" y="151086"/>
                  </a:lnTo>
                  <a:lnTo>
                    <a:pt x="42247" y="109065"/>
                  </a:lnTo>
                  <a:lnTo>
                    <a:pt x="72454" y="72454"/>
                  </a:lnTo>
                  <a:lnTo>
                    <a:pt x="109065" y="42247"/>
                  </a:lnTo>
                  <a:lnTo>
                    <a:pt x="151086" y="19440"/>
                  </a:lnTo>
                  <a:lnTo>
                    <a:pt x="197521" y="5025"/>
                  </a:lnTo>
                  <a:lnTo>
                    <a:pt x="247376" y="0"/>
                  </a:lnTo>
                  <a:lnTo>
                    <a:pt x="15317554" y="0"/>
                  </a:lnTo>
                  <a:lnTo>
                    <a:pt x="15366040" y="4797"/>
                  </a:lnTo>
                  <a:lnTo>
                    <a:pt x="15412221" y="18830"/>
                  </a:lnTo>
                  <a:lnTo>
                    <a:pt x="15454798" y="41562"/>
                  </a:lnTo>
                  <a:lnTo>
                    <a:pt x="15492475" y="72454"/>
                  </a:lnTo>
                  <a:lnTo>
                    <a:pt x="15523368" y="110131"/>
                  </a:lnTo>
                  <a:lnTo>
                    <a:pt x="15546100" y="152709"/>
                  </a:lnTo>
                  <a:lnTo>
                    <a:pt x="15560133" y="198890"/>
                  </a:lnTo>
                  <a:lnTo>
                    <a:pt x="15564930" y="247376"/>
                  </a:lnTo>
                  <a:lnTo>
                    <a:pt x="15564930" y="1236851"/>
                  </a:lnTo>
                  <a:lnTo>
                    <a:pt x="15559904" y="1286706"/>
                  </a:lnTo>
                  <a:lnTo>
                    <a:pt x="15545490" y="1333141"/>
                  </a:lnTo>
                  <a:lnTo>
                    <a:pt x="15522682" y="1375161"/>
                  </a:lnTo>
                  <a:lnTo>
                    <a:pt x="15492475" y="1411772"/>
                  </a:lnTo>
                  <a:lnTo>
                    <a:pt x="15455864" y="1441979"/>
                  </a:lnTo>
                  <a:lnTo>
                    <a:pt x="15413844" y="1464787"/>
                  </a:lnTo>
                  <a:lnTo>
                    <a:pt x="15367409" y="1479201"/>
                  </a:lnTo>
                  <a:lnTo>
                    <a:pt x="15317554" y="1484227"/>
                  </a:lnTo>
                  <a:close/>
                </a:path>
              </a:pathLst>
            </a:custGeom>
            <a:solidFill>
              <a:srgbClr val="81533E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3786" y="1940749"/>
              <a:ext cx="692150" cy="618490"/>
            </a:xfrm>
            <a:custGeom>
              <a:avLst/>
              <a:gdLst/>
              <a:ahLst/>
              <a:cxnLst/>
              <a:rect l="l" t="t" r="r" b="b"/>
              <a:pathLst>
                <a:path w="692150" h="618489">
                  <a:moveTo>
                    <a:pt x="0" y="618444"/>
                  </a:moveTo>
                  <a:lnTo>
                    <a:pt x="158330" y="0"/>
                  </a:lnTo>
                  <a:lnTo>
                    <a:pt x="691995" y="350348"/>
                  </a:lnTo>
                  <a:lnTo>
                    <a:pt x="0" y="618444"/>
                  </a:lnTo>
                  <a:close/>
                </a:path>
              </a:pathLst>
            </a:custGeom>
            <a:solidFill>
              <a:srgbClr val="F6981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1" name="object 11"/>
            <p:cNvSpPr/>
            <p:nvPr/>
          </p:nvSpPr>
          <p:spPr>
            <a:xfrm>
              <a:off x="951776" y="2554005"/>
              <a:ext cx="450850" cy="494665"/>
            </a:xfrm>
            <a:custGeom>
              <a:avLst/>
              <a:gdLst/>
              <a:ahLst/>
              <a:cxnLst/>
              <a:rect l="l" t="t" r="r" b="b"/>
              <a:pathLst>
                <a:path w="450850" h="494664">
                  <a:moveTo>
                    <a:pt x="450532" y="494618"/>
                  </a:moveTo>
                  <a:lnTo>
                    <a:pt x="0" y="393329"/>
                  </a:lnTo>
                  <a:lnTo>
                    <a:pt x="241933" y="0"/>
                  </a:lnTo>
                  <a:lnTo>
                    <a:pt x="450532" y="494618"/>
                  </a:lnTo>
                  <a:close/>
                </a:path>
              </a:pathLst>
            </a:custGeom>
            <a:solidFill>
              <a:srgbClr val="45A1FA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8217" y="2526361"/>
              <a:ext cx="490855" cy="500380"/>
            </a:xfrm>
            <a:custGeom>
              <a:avLst/>
              <a:gdLst/>
              <a:ahLst/>
              <a:cxnLst/>
              <a:rect l="l" t="t" r="r" b="b"/>
              <a:pathLst>
                <a:path w="490855" h="500380">
                  <a:moveTo>
                    <a:pt x="435458" y="499810"/>
                  </a:moveTo>
                  <a:lnTo>
                    <a:pt x="0" y="109830"/>
                  </a:lnTo>
                  <a:lnTo>
                    <a:pt x="490714" y="0"/>
                  </a:lnTo>
                  <a:lnTo>
                    <a:pt x="435458" y="499810"/>
                  </a:lnTo>
                  <a:close/>
                </a:path>
              </a:pathLst>
            </a:custGeom>
            <a:solidFill>
              <a:srgbClr val="FF3E4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2506369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61" dirty="0"/>
              <a:t>Update</a:t>
            </a:r>
            <a:r>
              <a:rPr sz="2251" spc="-39" dirty="0"/>
              <a:t> </a:t>
            </a:r>
            <a:r>
              <a:rPr sz="2251" spc="41" dirty="0"/>
              <a:t>Operation</a:t>
            </a:r>
            <a:endParaRPr sz="2251"/>
          </a:p>
        </p:txBody>
      </p:sp>
      <p:sp>
        <p:nvSpPr>
          <p:cNvPr id="15" name="object 15"/>
          <p:cNvSpPr txBox="1"/>
          <p:nvPr/>
        </p:nvSpPr>
        <p:spPr>
          <a:xfrm>
            <a:off x="2595401" y="2069077"/>
            <a:ext cx="6450766" cy="2472884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77033" marR="2310" indent="-171546">
              <a:lnSpc>
                <a:spcPct val="100400"/>
              </a:lnSpc>
              <a:spcBef>
                <a:spcPts val="43"/>
              </a:spcBef>
              <a:tabLst>
                <a:tab pos="1156058" algn="l"/>
                <a:tab pos="1875454" algn="l"/>
                <a:tab pos="2495504" algn="l"/>
                <a:tab pos="2834841" algn="l"/>
                <a:tab pos="3046530" algn="l"/>
                <a:tab pos="3469330" algn="l"/>
                <a:tab pos="4024111" algn="l"/>
                <a:tab pos="4612104" algn="l"/>
                <a:tab pos="5215692" algn="l"/>
                <a:tab pos="5600371" algn="l"/>
                <a:tab pos="5827944" algn="l"/>
              </a:tabLst>
            </a:pPr>
            <a:r>
              <a:rPr sz="1046" spc="-14" dirty="0">
                <a:solidFill>
                  <a:srgbClr val="FFFFFF"/>
                </a:solidFill>
                <a:latin typeface="Microsoft Sans Serif"/>
                <a:cs typeface="Microsoft Sans Serif"/>
              </a:rPr>
              <a:t>Th</a:t>
            </a:r>
            <a:r>
              <a:rPr sz="1046" spc="-11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updat</a:t>
            </a:r>
            <a:r>
              <a:rPr sz="1046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DML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66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</a:t>
            </a:r>
            <a:r>
              <a:rPr sz="1046" spc="84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36" dirty="0">
                <a:solidFill>
                  <a:srgbClr val="FFFFFF"/>
                </a:solidFill>
                <a:latin typeface="Microsoft Sans Serif"/>
                <a:cs typeface="Microsoft Sans Serif"/>
              </a:rPr>
              <a:t>modifie</a:t>
            </a:r>
            <a:r>
              <a:rPr sz="1046" spc="43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84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046" spc="86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43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68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existin</a:t>
            </a:r>
            <a:r>
              <a:rPr sz="1046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59" dirty="0">
                <a:solidFill>
                  <a:srgbClr val="FFFFFF"/>
                </a:solidFill>
                <a:latin typeface="Microsoft Sans Serif"/>
                <a:cs typeface="Microsoft Sans Serif"/>
              </a:rPr>
              <a:t>sObjec</a:t>
            </a:r>
            <a:r>
              <a:rPr sz="1046" spc="32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39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1046" spc="23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34" dirty="0">
                <a:solidFill>
                  <a:srgbClr val="FFFFFF"/>
                </a:solidFill>
                <a:latin typeface="Microsoft Sans Serif"/>
                <a:cs typeface="Microsoft Sans Serif"/>
              </a:rPr>
              <a:t>suc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individual  </a:t>
            </a:r>
            <a:r>
              <a:rPr sz="1046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accounts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34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contacts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7" dirty="0">
                <a:solidFill>
                  <a:srgbClr val="FFFFFF"/>
                </a:solidFill>
                <a:latin typeface="Microsoft Sans Serif"/>
                <a:cs typeface="Microsoft Sans Serif"/>
              </a:rPr>
              <a:t>invoice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statements,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39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3" dirty="0">
                <a:solidFill>
                  <a:srgbClr val="FFFFFF"/>
                </a:solidFill>
                <a:latin typeface="Microsoft Sans Serif"/>
                <a:cs typeface="Microsoft Sans Serif"/>
              </a:rPr>
              <a:t>organization’s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91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5"/>
              </a:spcBef>
            </a:pPr>
            <a:r>
              <a:rPr sz="1046" spc="82" dirty="0">
                <a:solidFill>
                  <a:srgbClr val="FFFFFF"/>
                </a:solidFill>
                <a:latin typeface="Microsoft Sans Serif"/>
                <a:cs typeface="Microsoft Sans Serif"/>
              </a:rPr>
              <a:t>Update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saves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93" dirty="0">
                <a:solidFill>
                  <a:srgbClr val="FFFFFF"/>
                </a:solidFill>
                <a:latin typeface="Microsoft Sans Serif"/>
                <a:cs typeface="Microsoft Sans Serif"/>
              </a:rPr>
              <a:t>up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8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2" dirty="0">
                <a:solidFill>
                  <a:srgbClr val="FFFFFF"/>
                </a:solidFill>
                <a:latin typeface="Microsoft Sans Serif"/>
                <a:cs typeface="Microsoft Sans Serif"/>
              </a:rPr>
              <a:t>200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existing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3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3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single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86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6" dirty="0">
                <a:solidFill>
                  <a:srgbClr val="FFFFFF"/>
                </a:solidFill>
                <a:latin typeface="Microsoft Sans Serif"/>
                <a:cs typeface="Microsoft Sans Serif"/>
              </a:rPr>
              <a:t>type.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14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Existing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3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6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8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identified.</a:t>
            </a:r>
            <a:endParaRPr sz="1046" dirty="0">
              <a:latin typeface="Microsoft Sans Serif"/>
              <a:cs typeface="Microsoft Sans Serif"/>
            </a:endParaRPr>
          </a:p>
          <a:p>
            <a:pPr marL="186852">
              <a:spcBef>
                <a:spcPts val="1144"/>
              </a:spcBef>
            </a:pPr>
            <a:r>
              <a:rPr sz="1046" b="1" spc="-9" dirty="0">
                <a:latin typeface="Arial"/>
                <a:cs typeface="Arial"/>
              </a:rPr>
              <a:t>Syntax</a:t>
            </a:r>
            <a:endParaRPr sz="1046" dirty="0">
              <a:latin typeface="Arial"/>
              <a:cs typeface="Arial"/>
            </a:endParaRPr>
          </a:p>
          <a:p>
            <a:pPr marL="358398" marR="4969347">
              <a:lnSpc>
                <a:spcPct val="105300"/>
              </a:lnSpc>
            </a:pPr>
            <a:r>
              <a:rPr sz="1046" spc="102" dirty="0">
                <a:latin typeface="Microsoft Sans Serif"/>
                <a:cs typeface="Microsoft Sans Serif"/>
              </a:rPr>
              <a:t>update </a:t>
            </a:r>
            <a:r>
              <a:rPr sz="1046" spc="57" dirty="0">
                <a:latin typeface="Microsoft Sans Serif"/>
                <a:cs typeface="Microsoft Sans Serif"/>
              </a:rPr>
              <a:t>sObject </a:t>
            </a:r>
            <a:r>
              <a:rPr sz="1046" spc="59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update</a:t>
            </a:r>
            <a:r>
              <a:rPr sz="1046" spc="-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sObject[]</a:t>
            </a:r>
            <a:endParaRPr sz="1046" dirty="0">
              <a:latin typeface="Microsoft Sans Serif"/>
              <a:cs typeface="Microsoft Sans Serif"/>
            </a:endParaRPr>
          </a:p>
          <a:p>
            <a:pPr marL="186852">
              <a:spcBef>
                <a:spcPts val="66"/>
              </a:spcBef>
            </a:pPr>
            <a:r>
              <a:rPr sz="1046" b="1" spc="18" dirty="0">
                <a:latin typeface="Arial"/>
                <a:cs typeface="Arial"/>
              </a:rPr>
              <a:t>Example</a:t>
            </a:r>
            <a:endParaRPr sz="1046" dirty="0">
              <a:latin typeface="Arial"/>
              <a:cs typeface="Arial"/>
            </a:endParaRPr>
          </a:p>
          <a:p>
            <a:pPr marL="395076" marR="2571169" indent="-36966">
              <a:lnSpc>
                <a:spcPct val="105300"/>
              </a:lnSpc>
            </a:pPr>
            <a:r>
              <a:rPr lang="en-US" sz="1046" spc="93" dirty="0">
                <a:latin typeface="Microsoft Sans Serif"/>
                <a:cs typeface="Microsoft Sans Serif"/>
              </a:rPr>
              <a:t>Account a = new Account(Name='Training institute' );  </a:t>
            </a:r>
          </a:p>
          <a:p>
            <a:pPr marL="395076" marR="2571169" indent="-36966">
              <a:lnSpc>
                <a:spcPct val="105300"/>
              </a:lnSpc>
            </a:pPr>
            <a:r>
              <a:rPr lang="en-US" sz="1046" spc="93" dirty="0">
                <a:latin typeface="Microsoft Sans Serif"/>
                <a:cs typeface="Microsoft Sans Serif"/>
              </a:rPr>
              <a:t>insert a;</a:t>
            </a:r>
          </a:p>
          <a:p>
            <a:pPr marL="395076" marR="2571169" indent="-36966">
              <a:lnSpc>
                <a:spcPct val="105300"/>
              </a:lnSpc>
            </a:pPr>
            <a:r>
              <a:rPr lang="en-US" sz="1046" spc="93" dirty="0">
                <a:latin typeface="Microsoft Sans Serif"/>
                <a:cs typeface="Microsoft Sans Serif"/>
              </a:rPr>
              <a:t>Account </a:t>
            </a:r>
            <a:r>
              <a:rPr lang="en-US" sz="1046" spc="93" dirty="0" err="1">
                <a:latin typeface="Microsoft Sans Serif"/>
                <a:cs typeface="Microsoft Sans Serif"/>
              </a:rPr>
              <a:t>myAcct</a:t>
            </a:r>
            <a:r>
              <a:rPr lang="en-US" sz="1046" spc="93" dirty="0">
                <a:latin typeface="Microsoft Sans Serif"/>
                <a:cs typeface="Microsoft Sans Serif"/>
              </a:rPr>
              <a:t> = [SELECT Id, Name, </a:t>
            </a:r>
            <a:r>
              <a:rPr lang="en-US" sz="1046" spc="93" dirty="0" err="1">
                <a:latin typeface="Microsoft Sans Serif"/>
                <a:cs typeface="Microsoft Sans Serif"/>
              </a:rPr>
              <a:t>BillingCity</a:t>
            </a:r>
            <a:r>
              <a:rPr lang="en-US" sz="1046" spc="93" dirty="0">
                <a:latin typeface="Microsoft Sans Serif"/>
                <a:cs typeface="Microsoft Sans Serif"/>
              </a:rPr>
              <a:t> FROM Account WHERE Id = :</a:t>
            </a:r>
            <a:r>
              <a:rPr lang="en-US" sz="1046" spc="93" dirty="0" err="1">
                <a:latin typeface="Microsoft Sans Serif"/>
                <a:cs typeface="Microsoft Sans Serif"/>
              </a:rPr>
              <a:t>a.Id</a:t>
            </a:r>
            <a:r>
              <a:rPr lang="en-US" sz="1046" spc="93" dirty="0">
                <a:latin typeface="Microsoft Sans Serif"/>
                <a:cs typeface="Microsoft Sans Serif"/>
              </a:rPr>
              <a:t>];  </a:t>
            </a:r>
          </a:p>
          <a:p>
            <a:pPr marL="395076" marR="2571169" indent="-36966">
              <a:lnSpc>
                <a:spcPct val="105300"/>
              </a:lnSpc>
            </a:pPr>
            <a:r>
              <a:rPr lang="en-US" sz="1046" spc="93" dirty="0" err="1">
                <a:latin typeface="Microsoft Sans Serif"/>
                <a:cs typeface="Microsoft Sans Serif"/>
              </a:rPr>
              <a:t>myAcct.BillingCity</a:t>
            </a:r>
            <a:r>
              <a:rPr lang="en-US" sz="1046" spc="93" dirty="0">
                <a:latin typeface="Microsoft Sans Serif"/>
                <a:cs typeface="Microsoft Sans Serif"/>
              </a:rPr>
              <a:t> = 'San Francisco';</a:t>
            </a:r>
          </a:p>
          <a:p>
            <a:pPr marL="395076" marR="2571169" indent="-36966">
              <a:lnSpc>
                <a:spcPct val="105300"/>
              </a:lnSpc>
            </a:pPr>
            <a:r>
              <a:rPr lang="en-US" sz="1046" spc="93" dirty="0">
                <a:latin typeface="Microsoft Sans Serif"/>
                <a:cs typeface="Microsoft Sans Serif"/>
              </a:rPr>
              <a:t>update </a:t>
            </a:r>
            <a:r>
              <a:rPr lang="en-US" sz="1046" spc="93" dirty="0" err="1">
                <a:latin typeface="Microsoft Sans Serif"/>
                <a:cs typeface="Microsoft Sans Serif"/>
              </a:rPr>
              <a:t>myAcct</a:t>
            </a:r>
            <a:r>
              <a:rPr lang="en-US" sz="1046" spc="93" dirty="0">
                <a:latin typeface="Microsoft Sans Serif"/>
                <a:cs typeface="Microsoft Sans Serif"/>
              </a:rPr>
              <a:t>;</a:t>
            </a:r>
            <a:endParaRPr sz="1046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6028" y="4674346"/>
            <a:ext cx="1320174" cy="10162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524000" y="1617457"/>
            <a:ext cx="8452568" cy="106863"/>
            <a:chOff x="0" y="1671795"/>
            <a:chExt cx="18583910" cy="2349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2346074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66" dirty="0"/>
              <a:t>Upsert</a:t>
            </a:r>
            <a:r>
              <a:rPr sz="2251" spc="-36" dirty="0"/>
              <a:t> </a:t>
            </a:r>
            <a:r>
              <a:rPr sz="2251" spc="41" dirty="0"/>
              <a:t>Operation</a:t>
            </a:r>
            <a:endParaRPr sz="2251"/>
          </a:p>
        </p:txBody>
      </p:sp>
      <p:sp>
        <p:nvSpPr>
          <p:cNvPr id="11" name="object 11"/>
          <p:cNvSpPr/>
          <p:nvPr/>
        </p:nvSpPr>
        <p:spPr>
          <a:xfrm>
            <a:off x="1910832" y="3378486"/>
            <a:ext cx="0" cy="2025486"/>
          </a:xfrm>
          <a:custGeom>
            <a:avLst/>
            <a:gdLst/>
            <a:ahLst/>
            <a:cxnLst/>
            <a:rect l="l" t="t" r="r" b="b"/>
            <a:pathLst>
              <a:path h="4453255">
                <a:moveTo>
                  <a:pt x="0" y="0"/>
                </a:moveTo>
                <a:lnTo>
                  <a:pt x="0" y="4452682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12" name="object 12"/>
          <p:cNvSpPr/>
          <p:nvPr/>
        </p:nvSpPr>
        <p:spPr>
          <a:xfrm>
            <a:off x="1910832" y="2078968"/>
            <a:ext cx="0" cy="793385"/>
          </a:xfrm>
          <a:custGeom>
            <a:avLst/>
            <a:gdLst/>
            <a:ahLst/>
            <a:cxnLst/>
            <a:rect l="l" t="t" r="r" b="b"/>
            <a:pathLst>
              <a:path h="1744345">
                <a:moveTo>
                  <a:pt x="0" y="0"/>
                </a:moveTo>
                <a:lnTo>
                  <a:pt x="0" y="1743967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13" name="object 13"/>
          <p:cNvGrpSpPr/>
          <p:nvPr/>
        </p:nvGrpSpPr>
        <p:grpSpPr>
          <a:xfrm>
            <a:off x="1691435" y="3016031"/>
            <a:ext cx="3323147" cy="235965"/>
            <a:chOff x="368122" y="4746714"/>
            <a:chExt cx="7306309" cy="518795"/>
          </a:xfrm>
        </p:grpSpPr>
        <p:sp>
          <p:nvSpPr>
            <p:cNvPr id="14" name="object 14"/>
            <p:cNvSpPr/>
            <p:nvPr/>
          </p:nvSpPr>
          <p:spPr>
            <a:xfrm>
              <a:off x="440821" y="4820055"/>
              <a:ext cx="7233920" cy="445770"/>
            </a:xfrm>
            <a:custGeom>
              <a:avLst/>
              <a:gdLst/>
              <a:ahLst/>
              <a:cxnLst/>
              <a:rect l="l" t="t" r="r" b="b"/>
              <a:pathLst>
                <a:path w="7233920" h="445770">
                  <a:moveTo>
                    <a:pt x="7122178" y="445268"/>
                  </a:moveTo>
                  <a:lnTo>
                    <a:pt x="0" y="445268"/>
                  </a:lnTo>
                  <a:lnTo>
                    <a:pt x="111317" y="0"/>
                  </a:lnTo>
                  <a:lnTo>
                    <a:pt x="7233495" y="0"/>
                  </a:lnTo>
                  <a:lnTo>
                    <a:pt x="7122178" y="44526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122" y="4746714"/>
              <a:ext cx="7233920" cy="445770"/>
            </a:xfrm>
            <a:custGeom>
              <a:avLst/>
              <a:gdLst/>
              <a:ahLst/>
              <a:cxnLst/>
              <a:rect l="l" t="t" r="r" b="b"/>
              <a:pathLst>
                <a:path w="7233920" h="445770">
                  <a:moveTo>
                    <a:pt x="7122178" y="445268"/>
                  </a:moveTo>
                  <a:lnTo>
                    <a:pt x="0" y="445268"/>
                  </a:lnTo>
                  <a:lnTo>
                    <a:pt x="111317" y="0"/>
                  </a:lnTo>
                  <a:lnTo>
                    <a:pt x="7233495" y="0"/>
                  </a:lnTo>
                  <a:lnTo>
                    <a:pt x="7122178" y="445268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01171" y="2073418"/>
            <a:ext cx="8171547" cy="3491346"/>
          </a:xfrm>
          <a:prstGeom prst="rect">
            <a:avLst/>
          </a:prstGeom>
        </p:spPr>
        <p:txBody>
          <a:bodyPr vert="horz" wrap="square" lIns="0" tIns="36391" rIns="0" bIns="0" rtlCol="0">
            <a:spAutoFit/>
          </a:bodyPr>
          <a:lstStyle/>
          <a:p>
            <a:pPr marL="177033" marR="2310" indent="-151619">
              <a:lnSpc>
                <a:spcPts val="1010"/>
              </a:lnSpc>
              <a:spcBef>
                <a:spcPts val="287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-14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upsert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DML</a:t>
            </a:r>
            <a:r>
              <a:rPr sz="1046" spc="166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operation</a:t>
            </a:r>
            <a:r>
              <a:rPr sz="1046" spc="161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creates</a:t>
            </a:r>
            <a:r>
              <a:rPr sz="1046" spc="161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new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16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updates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sObject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161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within</a:t>
            </a:r>
            <a:r>
              <a:rPr sz="1046" spc="166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4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single</a:t>
            </a:r>
            <a:r>
              <a:rPr sz="1046" spc="166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statement,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using</a:t>
            </a:r>
            <a:r>
              <a:rPr sz="1046" spc="16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specified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field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determine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presence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existing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objects,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16" dirty="0">
                <a:latin typeface="Microsoft Sans Serif"/>
                <a:cs typeface="Microsoft Sans Serif"/>
              </a:rPr>
              <a:t>ID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field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" dirty="0">
                <a:latin typeface="Microsoft Sans Serif"/>
                <a:cs typeface="Microsoft Sans Serif"/>
              </a:rPr>
              <a:t>if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no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field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specified.</a:t>
            </a:r>
            <a:endParaRPr sz="1046" dirty="0">
              <a:latin typeface="Microsoft Sans Serif"/>
              <a:cs typeface="Microsoft Sans Serif"/>
            </a:endParaRPr>
          </a:p>
          <a:p>
            <a:pPr marL="177033" indent="-151619">
              <a:spcBef>
                <a:spcPts val="134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11" dirty="0">
                <a:latin typeface="Microsoft Sans Serif"/>
                <a:cs typeface="Microsoft Sans Serif"/>
              </a:rPr>
              <a:t>Upsert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combines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behavior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Insert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Update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operations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up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200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same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type.</a:t>
            </a:r>
            <a:endParaRPr sz="1046" dirty="0">
              <a:latin typeface="Microsoft Sans Serif"/>
              <a:cs typeface="Microsoft Sans Serif"/>
            </a:endParaRPr>
          </a:p>
          <a:p>
            <a:pPr marL="177033" marR="4043" indent="-151619">
              <a:lnSpc>
                <a:spcPts val="1010"/>
              </a:lnSpc>
              <a:spcBef>
                <a:spcPts val="366"/>
              </a:spcBef>
              <a:buFont typeface="Arial MT"/>
              <a:buChar char="•"/>
              <a:tabLst>
                <a:tab pos="177033" algn="l"/>
                <a:tab pos="177322" algn="l"/>
              </a:tabLst>
            </a:pPr>
            <a:r>
              <a:rPr sz="1046" spc="-43" dirty="0">
                <a:latin typeface="Microsoft Sans Serif"/>
                <a:cs typeface="Microsoft Sans Serif"/>
              </a:rPr>
              <a:t>First,</a:t>
            </a:r>
            <a:r>
              <a:rPr sz="1046" spc="-41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it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attempts </a:t>
            </a:r>
            <a:r>
              <a:rPr sz="1046" spc="84" dirty="0">
                <a:latin typeface="Microsoft Sans Serif"/>
                <a:cs typeface="Microsoft Sans Serif"/>
              </a:rPr>
              <a:t>to </a:t>
            </a:r>
            <a:r>
              <a:rPr sz="1046" spc="86" dirty="0">
                <a:latin typeface="Microsoft Sans Serif"/>
                <a:cs typeface="Microsoft Sans Serif"/>
              </a:rPr>
              <a:t>locate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82" dirty="0">
                <a:latin typeface="Microsoft Sans Serif"/>
                <a:cs typeface="Microsoft Sans Serif"/>
              </a:rPr>
              <a:t>matching </a:t>
            </a:r>
            <a:r>
              <a:rPr sz="1046" spc="70" dirty="0">
                <a:latin typeface="Microsoft Sans Serif"/>
                <a:cs typeface="Microsoft Sans Serif"/>
              </a:rPr>
              <a:t>record </a:t>
            </a:r>
            <a:r>
              <a:rPr sz="1046" spc="16" dirty="0">
                <a:latin typeface="Microsoft Sans Serif"/>
                <a:cs typeface="Microsoft Sans Serif"/>
              </a:rPr>
              <a:t>using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its</a:t>
            </a:r>
            <a:r>
              <a:rPr sz="1046" spc="-27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unique </a:t>
            </a:r>
            <a:r>
              <a:rPr sz="1046" spc="34" dirty="0">
                <a:latin typeface="Microsoft Sans Serif"/>
                <a:cs typeface="Microsoft Sans Serif"/>
              </a:rPr>
              <a:t>identifier or </a:t>
            </a:r>
            <a:r>
              <a:rPr sz="1046" spc="45" dirty="0">
                <a:latin typeface="Microsoft Sans Serif"/>
                <a:cs typeface="Microsoft Sans Serif"/>
              </a:rPr>
              <a:t>external </a:t>
            </a:r>
            <a:r>
              <a:rPr sz="1046" spc="32" dirty="0">
                <a:latin typeface="Microsoft Sans Serif"/>
                <a:cs typeface="Microsoft Sans Serif"/>
              </a:rPr>
              <a:t>identifier. </a:t>
            </a:r>
            <a:r>
              <a:rPr sz="1046" spc="-9" dirty="0">
                <a:latin typeface="Microsoft Sans Serif"/>
                <a:cs typeface="Microsoft Sans Serif"/>
              </a:rPr>
              <a:t>If</a:t>
            </a:r>
            <a:r>
              <a:rPr sz="1046" spc="-7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one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-73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found,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61" dirty="0">
                <a:latin typeface="Microsoft Sans Serif"/>
                <a:cs typeface="Microsoft Sans Serif"/>
              </a:rPr>
              <a:t>statement </a:t>
            </a:r>
            <a:r>
              <a:rPr sz="1046" spc="-275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acts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as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Update.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If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not,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it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behaves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as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Insert.</a:t>
            </a:r>
          </a:p>
          <a:p>
            <a:pPr>
              <a:spcBef>
                <a:spcPts val="7"/>
              </a:spcBef>
              <a:buFont typeface="Arial MT"/>
              <a:buChar char="•"/>
            </a:pPr>
            <a:endParaRPr sz="1273" dirty="0">
              <a:latin typeface="Microsoft Sans Serif"/>
              <a:cs typeface="Microsoft Sans Serif"/>
            </a:endParaRPr>
          </a:p>
          <a:p>
            <a:pPr marL="5776"/>
            <a:r>
              <a:rPr sz="1046" b="1" spc="2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046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46" b="1" spc="-30" dirty="0">
                <a:solidFill>
                  <a:srgbClr val="FFFFFF"/>
                </a:solidFill>
                <a:latin typeface="Arial"/>
                <a:cs typeface="Arial"/>
              </a:rPr>
              <a:t>Upsert</a:t>
            </a:r>
            <a:r>
              <a:rPr sz="1046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46" b="1" spc="-7" dirty="0">
                <a:solidFill>
                  <a:srgbClr val="FFFFFF"/>
                </a:solidFill>
                <a:latin typeface="Arial"/>
                <a:cs typeface="Arial"/>
              </a:rPr>
              <a:t>Chooses</a:t>
            </a:r>
            <a:r>
              <a:rPr sz="1046" b="1" spc="-2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sz="1046" b="1" spc="-27" dirty="0">
                <a:solidFill>
                  <a:srgbClr val="FFFFFF"/>
                </a:solidFill>
                <a:latin typeface="Arial"/>
                <a:cs typeface="Arial"/>
              </a:rPr>
              <a:t>Insert</a:t>
            </a:r>
            <a:r>
              <a:rPr sz="1046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46" b="1" spc="-2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46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46" b="1" spc="30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endParaRPr sz="1046" dirty="0">
              <a:latin typeface="Arial"/>
              <a:cs typeface="Arial"/>
            </a:endParaRPr>
          </a:p>
          <a:p>
            <a:pPr>
              <a:spcBef>
                <a:spcPts val="16"/>
              </a:spcBef>
            </a:pPr>
            <a:endParaRPr sz="1501" dirty="0">
              <a:latin typeface="Arial"/>
              <a:cs typeface="Arial"/>
            </a:endParaRPr>
          </a:p>
          <a:p>
            <a:pPr marL="177033" marR="623515" indent="-151619" algn="just">
              <a:lnSpc>
                <a:spcPts val="1010"/>
              </a:lnSpc>
              <a:buFont typeface="Arial MT"/>
              <a:buChar char="•"/>
              <a:tabLst>
                <a:tab pos="177322" algn="l"/>
              </a:tabLst>
            </a:pPr>
            <a:r>
              <a:rPr sz="1046" spc="11" dirty="0">
                <a:latin typeface="Microsoft Sans Serif"/>
                <a:cs typeface="Microsoft Sans Serif"/>
              </a:rPr>
              <a:t>Upsert </a:t>
            </a:r>
            <a:r>
              <a:rPr sz="1046" spc="-20" dirty="0">
                <a:latin typeface="Microsoft Sans Serif"/>
                <a:cs typeface="Microsoft Sans Serif"/>
              </a:rPr>
              <a:t>uses</a:t>
            </a:r>
            <a:r>
              <a:rPr sz="1046" spc="-18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57" dirty="0">
                <a:latin typeface="Microsoft Sans Serif"/>
                <a:cs typeface="Microsoft Sans Serif"/>
              </a:rPr>
              <a:t>sObject </a:t>
            </a:r>
            <a:r>
              <a:rPr sz="1046" spc="39" dirty="0">
                <a:latin typeface="Microsoft Sans Serif"/>
                <a:cs typeface="Microsoft Sans Serif"/>
              </a:rPr>
              <a:t>record's </a:t>
            </a:r>
            <a:r>
              <a:rPr sz="1046" spc="43" dirty="0">
                <a:latin typeface="Microsoft Sans Serif"/>
                <a:cs typeface="Microsoft Sans Serif"/>
              </a:rPr>
              <a:t>primary </a:t>
            </a:r>
            <a:r>
              <a:rPr sz="1046" spc="45" dirty="0">
                <a:latin typeface="Microsoft Sans Serif"/>
                <a:cs typeface="Microsoft Sans Serif"/>
              </a:rPr>
              <a:t>key </a:t>
            </a:r>
            <a:r>
              <a:rPr sz="1046" spc="64" dirty="0">
                <a:latin typeface="Microsoft Sans Serif"/>
                <a:cs typeface="Microsoft Sans Serif"/>
              </a:rPr>
              <a:t>(the </a:t>
            </a:r>
            <a:r>
              <a:rPr sz="1046" dirty="0">
                <a:latin typeface="Microsoft Sans Serif"/>
                <a:cs typeface="Microsoft Sans Serif"/>
              </a:rPr>
              <a:t>ID), </a:t>
            </a:r>
            <a:r>
              <a:rPr sz="1046" spc="96" dirty="0">
                <a:latin typeface="Microsoft Sans Serif"/>
                <a:cs typeface="Microsoft Sans Serif"/>
              </a:rPr>
              <a:t>an </a:t>
            </a:r>
            <a:r>
              <a:rPr sz="1046" spc="50" dirty="0">
                <a:latin typeface="Microsoft Sans Serif"/>
                <a:cs typeface="Microsoft Sans Serif"/>
              </a:rPr>
              <a:t>idLookup </a:t>
            </a:r>
            <a:r>
              <a:rPr sz="1046" spc="34" dirty="0">
                <a:latin typeface="Microsoft Sans Serif"/>
                <a:cs typeface="Microsoft Sans Serif"/>
              </a:rPr>
              <a:t>field, or </a:t>
            </a:r>
            <a:r>
              <a:rPr sz="1046" spc="96" dirty="0">
                <a:latin typeface="Microsoft Sans Serif"/>
                <a:cs typeface="Microsoft Sans Serif"/>
              </a:rPr>
              <a:t>an </a:t>
            </a:r>
            <a:r>
              <a:rPr sz="1046" spc="45" dirty="0">
                <a:latin typeface="Microsoft Sans Serif"/>
                <a:cs typeface="Microsoft Sans Serif"/>
              </a:rPr>
              <a:t>external </a:t>
            </a:r>
            <a:r>
              <a:rPr sz="1046" spc="-16" dirty="0">
                <a:latin typeface="Microsoft Sans Serif"/>
                <a:cs typeface="Microsoft Sans Serif"/>
              </a:rPr>
              <a:t>ID</a:t>
            </a:r>
            <a:r>
              <a:rPr sz="1046" spc="-14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field </a:t>
            </a:r>
            <a:r>
              <a:rPr sz="1046" spc="84" dirty="0">
                <a:latin typeface="Microsoft Sans Serif"/>
                <a:cs typeface="Microsoft Sans Serif"/>
              </a:rPr>
              <a:t>to </a:t>
            </a:r>
            <a:r>
              <a:rPr sz="1046" spc="66" dirty="0">
                <a:latin typeface="Microsoft Sans Serif"/>
                <a:cs typeface="Microsoft Sans Serif"/>
              </a:rPr>
              <a:t>determine </a:t>
            </a:r>
            <a:r>
              <a:rPr sz="1046" spc="68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whether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it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should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create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new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update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an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existing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one:If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key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not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matched,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new</a:t>
            </a:r>
            <a:r>
              <a:rPr sz="1046" spc="30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created.</a:t>
            </a:r>
            <a:endParaRPr sz="1046" dirty="0">
              <a:latin typeface="Microsoft Sans Serif"/>
              <a:cs typeface="Microsoft Sans Serif"/>
            </a:endParaRPr>
          </a:p>
          <a:p>
            <a:pPr marL="177033" indent="-151619" algn="just">
              <a:lnSpc>
                <a:spcPts val="889"/>
              </a:lnSpc>
              <a:buFont typeface="Arial MT"/>
              <a:buChar char="•"/>
              <a:tabLst>
                <a:tab pos="177322" algn="l"/>
              </a:tabLst>
            </a:pPr>
            <a:r>
              <a:rPr sz="1046" spc="-9" dirty="0">
                <a:latin typeface="Microsoft Sans Serif"/>
                <a:cs typeface="Microsoft Sans Serif"/>
              </a:rPr>
              <a:t>If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key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matched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once,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existing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updated.</a:t>
            </a:r>
            <a:endParaRPr sz="1046" dirty="0">
              <a:latin typeface="Microsoft Sans Serif"/>
              <a:cs typeface="Microsoft Sans Serif"/>
            </a:endParaRPr>
          </a:p>
          <a:p>
            <a:pPr marL="177033" indent="-151619" algn="just">
              <a:lnSpc>
                <a:spcPts val="1132"/>
              </a:lnSpc>
              <a:buFont typeface="Arial MT"/>
              <a:buChar char="•"/>
              <a:tabLst>
                <a:tab pos="177322" algn="l"/>
              </a:tabLst>
            </a:pPr>
            <a:r>
              <a:rPr sz="1046" spc="-9" dirty="0">
                <a:latin typeface="Microsoft Sans Serif"/>
                <a:cs typeface="Microsoft Sans Serif"/>
              </a:rPr>
              <a:t>If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key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matched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multiple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times,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an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error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generated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neither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inserted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updated.</a:t>
            </a:r>
            <a:endParaRPr sz="1046" dirty="0">
              <a:latin typeface="Microsoft Sans Serif"/>
              <a:cs typeface="Microsoft Sans Serif"/>
            </a:endParaRPr>
          </a:p>
          <a:p>
            <a:pPr marL="348579">
              <a:lnSpc>
                <a:spcPts val="1132"/>
              </a:lnSpc>
              <a:spcBef>
                <a:spcPts val="762"/>
              </a:spcBef>
            </a:pPr>
            <a:r>
              <a:rPr sz="1046" b="1" spc="-9" dirty="0">
                <a:latin typeface="Arial"/>
                <a:cs typeface="Arial"/>
              </a:rPr>
              <a:t>Syntax</a:t>
            </a:r>
            <a:endParaRPr sz="1046" dirty="0">
              <a:latin typeface="Arial"/>
              <a:cs typeface="Arial"/>
            </a:endParaRPr>
          </a:p>
          <a:p>
            <a:pPr marL="519836">
              <a:lnSpc>
                <a:spcPts val="1007"/>
              </a:lnSpc>
            </a:pPr>
            <a:r>
              <a:rPr sz="1046" spc="39" dirty="0">
                <a:latin typeface="Microsoft Sans Serif"/>
                <a:cs typeface="Microsoft Sans Serif"/>
              </a:rPr>
              <a:t>Example</a:t>
            </a:r>
            <a:endParaRPr sz="1046" dirty="0">
              <a:latin typeface="Microsoft Sans Serif"/>
              <a:cs typeface="Microsoft Sans Serif"/>
            </a:endParaRPr>
          </a:p>
          <a:p>
            <a:pPr marL="556803" marR="1406446" indent="-36966">
              <a:lnSpc>
                <a:spcPts val="1010"/>
              </a:lnSpc>
              <a:spcBef>
                <a:spcPts val="114"/>
              </a:spcBef>
            </a:pPr>
            <a:r>
              <a:rPr lang="en-IN" sz="1046" spc="89" dirty="0">
                <a:latin typeface="Microsoft Sans Serif"/>
                <a:cs typeface="Microsoft Sans Serif"/>
              </a:rPr>
              <a:t>Account[] </a:t>
            </a:r>
            <a:r>
              <a:rPr lang="en-IN" sz="1046" spc="89" dirty="0" err="1">
                <a:latin typeface="Microsoft Sans Serif"/>
                <a:cs typeface="Microsoft Sans Serif"/>
              </a:rPr>
              <a:t>acctsList</a:t>
            </a:r>
            <a:r>
              <a:rPr lang="en-IN" sz="1046" spc="89" dirty="0">
                <a:latin typeface="Microsoft Sans Serif"/>
                <a:cs typeface="Microsoft Sans Serif"/>
              </a:rPr>
              <a:t> = [SELECT Id, Name, </a:t>
            </a:r>
            <a:r>
              <a:rPr lang="en-IN" sz="1046" spc="89" dirty="0" err="1">
                <a:latin typeface="Microsoft Sans Serif"/>
                <a:cs typeface="Microsoft Sans Serif"/>
              </a:rPr>
              <a:t>BillingCity</a:t>
            </a:r>
            <a:r>
              <a:rPr lang="en-IN" sz="1046" spc="89" dirty="0">
                <a:latin typeface="Microsoft Sans Serif"/>
                <a:cs typeface="Microsoft Sans Serif"/>
              </a:rPr>
              <a:t> FROM Account WHERE </a:t>
            </a:r>
            <a:r>
              <a:rPr lang="en-IN" sz="1046" spc="89" dirty="0" err="1">
                <a:latin typeface="Microsoft Sans Serif"/>
                <a:cs typeface="Microsoft Sans Serif"/>
              </a:rPr>
              <a:t>BillingCity</a:t>
            </a:r>
            <a:r>
              <a:rPr lang="en-IN" sz="1046" spc="89" dirty="0">
                <a:latin typeface="Microsoft Sans Serif"/>
                <a:cs typeface="Microsoft Sans Serif"/>
              </a:rPr>
              <a:t> = 'Y'];  </a:t>
            </a:r>
          </a:p>
          <a:p>
            <a:pPr marL="556803" marR="1406446" indent="-36966">
              <a:lnSpc>
                <a:spcPts val="1010"/>
              </a:lnSpc>
              <a:spcBef>
                <a:spcPts val="114"/>
              </a:spcBef>
            </a:pPr>
            <a:r>
              <a:rPr lang="en-IN" sz="1046" spc="89" dirty="0">
                <a:latin typeface="Microsoft Sans Serif"/>
                <a:cs typeface="Microsoft Sans Serif"/>
              </a:rPr>
              <a:t>for (Account a : </a:t>
            </a:r>
            <a:r>
              <a:rPr lang="en-IN" sz="1046" spc="89" dirty="0" err="1">
                <a:latin typeface="Microsoft Sans Serif"/>
                <a:cs typeface="Microsoft Sans Serif"/>
              </a:rPr>
              <a:t>acctsList</a:t>
            </a:r>
            <a:r>
              <a:rPr lang="en-IN" sz="1046" spc="89" dirty="0">
                <a:latin typeface="Microsoft Sans Serif"/>
                <a:cs typeface="Microsoft Sans Serif"/>
              </a:rPr>
              <a:t>) {</a:t>
            </a:r>
          </a:p>
          <a:p>
            <a:pPr marL="556803" marR="1406446" indent="-36966">
              <a:lnSpc>
                <a:spcPts val="1010"/>
              </a:lnSpc>
              <a:spcBef>
                <a:spcPts val="114"/>
              </a:spcBef>
            </a:pPr>
            <a:r>
              <a:rPr lang="en-IN" sz="1046" spc="89" dirty="0" err="1">
                <a:latin typeface="Microsoft Sans Serif"/>
                <a:cs typeface="Microsoft Sans Serif"/>
              </a:rPr>
              <a:t>a.BillingCity</a:t>
            </a:r>
            <a:r>
              <a:rPr lang="en-IN" sz="1046" spc="89" dirty="0">
                <a:latin typeface="Microsoft Sans Serif"/>
                <a:cs typeface="Microsoft Sans Serif"/>
              </a:rPr>
              <a:t> = 'Arizona';</a:t>
            </a:r>
          </a:p>
          <a:p>
            <a:pPr marL="556803" marR="1406446" indent="-36966">
              <a:lnSpc>
                <a:spcPts val="1010"/>
              </a:lnSpc>
              <a:spcBef>
                <a:spcPts val="114"/>
              </a:spcBef>
            </a:pPr>
            <a:r>
              <a:rPr lang="en-IN" sz="1046" spc="89" dirty="0">
                <a:latin typeface="Microsoft Sans Serif"/>
                <a:cs typeface="Microsoft Sans Serif"/>
              </a:rPr>
              <a:t>}</a:t>
            </a:r>
          </a:p>
          <a:p>
            <a:pPr marL="556803" marR="1406446" indent="-36966">
              <a:lnSpc>
                <a:spcPts val="1010"/>
              </a:lnSpc>
              <a:spcBef>
                <a:spcPts val="114"/>
              </a:spcBef>
            </a:pPr>
            <a:r>
              <a:rPr lang="en-IN" sz="1046" spc="89" dirty="0">
                <a:latin typeface="Microsoft Sans Serif"/>
                <a:cs typeface="Microsoft Sans Serif"/>
              </a:rPr>
              <a:t>Account </a:t>
            </a:r>
            <a:r>
              <a:rPr lang="en-IN" sz="1046" spc="89" dirty="0" err="1">
                <a:latin typeface="Microsoft Sans Serif"/>
                <a:cs typeface="Microsoft Sans Serif"/>
              </a:rPr>
              <a:t>newAcct</a:t>
            </a:r>
            <a:r>
              <a:rPr lang="en-IN" sz="1046" spc="89" dirty="0">
                <a:latin typeface="Microsoft Sans Serif"/>
                <a:cs typeface="Microsoft Sans Serif"/>
              </a:rPr>
              <a:t> = new Account(Name = 'Acme256', </a:t>
            </a:r>
            <a:r>
              <a:rPr lang="en-IN" sz="1046" spc="89" dirty="0" err="1">
                <a:latin typeface="Microsoft Sans Serif"/>
                <a:cs typeface="Microsoft Sans Serif"/>
              </a:rPr>
              <a:t>BillingCity</a:t>
            </a:r>
            <a:r>
              <a:rPr lang="en-IN" sz="1046" spc="89" dirty="0">
                <a:latin typeface="Microsoft Sans Serif"/>
                <a:cs typeface="Microsoft Sans Serif"/>
              </a:rPr>
              <a:t> = 'San Francisco');  </a:t>
            </a:r>
          </a:p>
          <a:p>
            <a:pPr marL="556803" marR="1406446" indent="-36966">
              <a:lnSpc>
                <a:spcPts val="1010"/>
              </a:lnSpc>
              <a:spcBef>
                <a:spcPts val="114"/>
              </a:spcBef>
            </a:pPr>
            <a:r>
              <a:rPr lang="en-IN" sz="1046" spc="89" dirty="0" err="1">
                <a:latin typeface="Microsoft Sans Serif"/>
                <a:cs typeface="Microsoft Sans Serif"/>
              </a:rPr>
              <a:t>acctsList.add</a:t>
            </a:r>
            <a:r>
              <a:rPr lang="en-IN" sz="1046" spc="89" dirty="0">
                <a:latin typeface="Microsoft Sans Serif"/>
                <a:cs typeface="Microsoft Sans Serif"/>
              </a:rPr>
              <a:t>(</a:t>
            </a:r>
            <a:r>
              <a:rPr lang="en-IN" sz="1046" spc="89" dirty="0" err="1">
                <a:latin typeface="Microsoft Sans Serif"/>
                <a:cs typeface="Microsoft Sans Serif"/>
              </a:rPr>
              <a:t>newAcct</a:t>
            </a:r>
            <a:r>
              <a:rPr lang="en-IN" sz="1046" spc="89" dirty="0">
                <a:latin typeface="Microsoft Sans Serif"/>
                <a:cs typeface="Microsoft Sans Serif"/>
              </a:rPr>
              <a:t>);</a:t>
            </a:r>
          </a:p>
          <a:p>
            <a:pPr marL="556803" marR="1406446" indent="-36966">
              <a:lnSpc>
                <a:spcPts val="1010"/>
              </a:lnSpc>
              <a:spcBef>
                <a:spcPts val="114"/>
              </a:spcBef>
            </a:pPr>
            <a:r>
              <a:rPr lang="en-IN" sz="1046" spc="89" dirty="0" err="1">
                <a:latin typeface="Microsoft Sans Serif"/>
                <a:cs typeface="Microsoft Sans Serif"/>
              </a:rPr>
              <a:t>upsert</a:t>
            </a:r>
            <a:r>
              <a:rPr lang="en-IN" sz="1046" spc="89" dirty="0">
                <a:latin typeface="Microsoft Sans Serif"/>
                <a:cs typeface="Microsoft Sans Serif"/>
              </a:rPr>
              <a:t> </a:t>
            </a:r>
            <a:r>
              <a:rPr lang="en-IN" sz="1046" spc="89" dirty="0" err="1">
                <a:latin typeface="Microsoft Sans Serif"/>
                <a:cs typeface="Microsoft Sans Serif"/>
              </a:rPr>
              <a:t>acctsList</a:t>
            </a:r>
            <a:r>
              <a:rPr lang="en-IN" sz="1046" spc="89" dirty="0">
                <a:latin typeface="Microsoft Sans Serif"/>
                <a:cs typeface="Microsoft Sans Serif"/>
              </a:rPr>
              <a:t>;</a:t>
            </a:r>
            <a:endParaRPr sz="1046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24000" y="1617457"/>
            <a:ext cx="8452568" cy="106863"/>
            <a:chOff x="0" y="1671795"/>
            <a:chExt cx="18583910" cy="23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2391708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57" dirty="0"/>
              <a:t>Delete</a:t>
            </a:r>
            <a:r>
              <a:rPr sz="2251" spc="-39" dirty="0"/>
              <a:t> </a:t>
            </a:r>
            <a:r>
              <a:rPr sz="2251" spc="41" dirty="0"/>
              <a:t>Operation</a:t>
            </a:r>
            <a:endParaRPr sz="2251"/>
          </a:p>
        </p:txBody>
      </p:sp>
      <p:sp>
        <p:nvSpPr>
          <p:cNvPr id="10" name="object 10"/>
          <p:cNvSpPr txBox="1"/>
          <p:nvPr/>
        </p:nvSpPr>
        <p:spPr>
          <a:xfrm>
            <a:off x="1940322" y="1900575"/>
            <a:ext cx="7950890" cy="1646317"/>
          </a:xfrm>
          <a:prstGeom prst="rect">
            <a:avLst/>
          </a:prstGeom>
        </p:spPr>
        <p:txBody>
          <a:bodyPr vert="horz" wrap="square" lIns="0" tIns="23972" rIns="0" bIns="0" rtlCol="0">
            <a:spAutoFit/>
          </a:bodyPr>
          <a:lstStyle/>
          <a:p>
            <a:pPr marL="157106" marR="2310" indent="-151619" algn="just">
              <a:lnSpc>
                <a:spcPts val="1132"/>
              </a:lnSpc>
              <a:spcBef>
                <a:spcPts val="189"/>
              </a:spcBef>
              <a:buFont typeface="Arial MT"/>
              <a:buChar char="•"/>
              <a:tabLst>
                <a:tab pos="157395" algn="l"/>
              </a:tabLst>
            </a:pPr>
            <a:r>
              <a:rPr sz="1046" spc="48" dirty="0">
                <a:latin typeface="Microsoft Sans Serif"/>
                <a:cs typeface="Microsoft Sans Serif"/>
              </a:rPr>
              <a:t>After </a:t>
            </a:r>
            <a:r>
              <a:rPr sz="1046" spc="64" dirty="0">
                <a:latin typeface="Microsoft Sans Serif"/>
                <a:cs typeface="Microsoft Sans Serif"/>
              </a:rPr>
              <a:t>you </a:t>
            </a:r>
            <a:r>
              <a:rPr sz="1046" spc="-2" dirty="0">
                <a:latin typeface="Microsoft Sans Serif"/>
                <a:cs typeface="Microsoft Sans Serif"/>
              </a:rPr>
              <a:t>persist </a:t>
            </a:r>
            <a:r>
              <a:rPr sz="1046" spc="43" dirty="0">
                <a:latin typeface="Microsoft Sans Serif"/>
                <a:cs typeface="Microsoft Sans Serif"/>
              </a:rPr>
              <a:t>records </a:t>
            </a:r>
            <a:r>
              <a:rPr sz="1046" spc="14" dirty="0">
                <a:latin typeface="Microsoft Sans Serif"/>
                <a:cs typeface="Microsoft Sans Serif"/>
              </a:rPr>
              <a:t>in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77" dirty="0">
                <a:latin typeface="Microsoft Sans Serif"/>
                <a:cs typeface="Microsoft Sans Serif"/>
              </a:rPr>
              <a:t>database, </a:t>
            </a:r>
            <a:r>
              <a:rPr sz="1046" spc="64" dirty="0">
                <a:latin typeface="Microsoft Sans Serif"/>
                <a:cs typeface="Microsoft Sans Serif"/>
              </a:rPr>
              <a:t>you </a:t>
            </a:r>
            <a:r>
              <a:rPr sz="1046" spc="114" dirty="0">
                <a:latin typeface="Microsoft Sans Serif"/>
                <a:cs typeface="Microsoft Sans Serif"/>
              </a:rPr>
              <a:t>can </a:t>
            </a:r>
            <a:r>
              <a:rPr sz="1046" spc="77" dirty="0">
                <a:latin typeface="Microsoft Sans Serif"/>
                <a:cs typeface="Microsoft Sans Serif"/>
              </a:rPr>
              <a:t>delete </a:t>
            </a:r>
            <a:r>
              <a:rPr sz="1046" spc="41" dirty="0">
                <a:latin typeface="Microsoft Sans Serif"/>
                <a:cs typeface="Microsoft Sans Serif"/>
              </a:rPr>
              <a:t>those </a:t>
            </a:r>
            <a:r>
              <a:rPr sz="1046" spc="43" dirty="0">
                <a:latin typeface="Microsoft Sans Serif"/>
                <a:cs typeface="Microsoft Sans Serif"/>
              </a:rPr>
              <a:t>records </a:t>
            </a:r>
            <a:r>
              <a:rPr sz="1046" spc="16" dirty="0">
                <a:latin typeface="Microsoft Sans Serif"/>
                <a:cs typeface="Microsoft Sans Serif"/>
              </a:rPr>
              <a:t>using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77" dirty="0">
                <a:latin typeface="Microsoft Sans Serif"/>
                <a:cs typeface="Microsoft Sans Serif"/>
              </a:rPr>
              <a:t>delete </a:t>
            </a:r>
            <a:r>
              <a:rPr sz="1046" spc="61" dirty="0">
                <a:latin typeface="Microsoft Sans Serif"/>
                <a:cs typeface="Microsoft Sans Serif"/>
              </a:rPr>
              <a:t>operation. </a:t>
            </a:r>
            <a:r>
              <a:rPr sz="1046" spc="68" dirty="0">
                <a:latin typeface="Microsoft Sans Serif"/>
                <a:cs typeface="Microsoft Sans Serif"/>
              </a:rPr>
              <a:t>Deleted </a:t>
            </a:r>
            <a:r>
              <a:rPr sz="1046" spc="43" dirty="0">
                <a:latin typeface="Microsoft Sans Serif"/>
                <a:cs typeface="Microsoft Sans Serif"/>
              </a:rPr>
              <a:t>records </a:t>
            </a:r>
            <a:r>
              <a:rPr sz="1046" spc="45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aren’t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deleted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permanently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Force.com,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but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they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are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placed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Recycle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-25" dirty="0">
                <a:latin typeface="Microsoft Sans Serif"/>
                <a:cs typeface="Microsoft Sans Serif"/>
              </a:rPr>
              <a:t>Bin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15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days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where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they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be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restored.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Restoring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deleted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covered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later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section.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4043" indent="-151619" algn="just">
              <a:lnSpc>
                <a:spcPts val="1132"/>
              </a:lnSpc>
              <a:spcBef>
                <a:spcPts val="380"/>
              </a:spcBef>
              <a:buFont typeface="Arial MT"/>
              <a:buChar char="•"/>
              <a:tabLst>
                <a:tab pos="157395" algn="l"/>
              </a:tabLst>
            </a:pPr>
            <a:r>
              <a:rPr sz="1046" spc="-14" dirty="0">
                <a:latin typeface="Microsoft Sans Serif"/>
                <a:cs typeface="Microsoft Sans Serif"/>
              </a:rPr>
              <a:t>The </a:t>
            </a:r>
            <a:r>
              <a:rPr sz="1046" spc="77" dirty="0">
                <a:latin typeface="Microsoft Sans Serif"/>
                <a:cs typeface="Microsoft Sans Serif"/>
              </a:rPr>
              <a:t>delete </a:t>
            </a:r>
            <a:r>
              <a:rPr sz="1046" spc="5" dirty="0">
                <a:latin typeface="Microsoft Sans Serif"/>
                <a:cs typeface="Microsoft Sans Serif"/>
              </a:rPr>
              <a:t>DML </a:t>
            </a:r>
            <a:r>
              <a:rPr sz="1046" spc="68" dirty="0">
                <a:latin typeface="Microsoft Sans Serif"/>
                <a:cs typeface="Microsoft Sans Serif"/>
              </a:rPr>
              <a:t>operation </a:t>
            </a:r>
            <a:r>
              <a:rPr sz="1046" spc="48" dirty="0">
                <a:latin typeface="Microsoft Sans Serif"/>
                <a:cs typeface="Microsoft Sans Serif"/>
              </a:rPr>
              <a:t>deletes </a:t>
            </a:r>
            <a:r>
              <a:rPr sz="1046" spc="86" dirty="0">
                <a:latin typeface="Microsoft Sans Serif"/>
                <a:cs typeface="Microsoft Sans Serif"/>
              </a:rPr>
              <a:t>one </a:t>
            </a:r>
            <a:r>
              <a:rPr sz="1046" spc="34" dirty="0">
                <a:latin typeface="Microsoft Sans Serif"/>
                <a:cs typeface="Microsoft Sans Serif"/>
              </a:rPr>
              <a:t>or </a:t>
            </a:r>
            <a:r>
              <a:rPr sz="1046" spc="68" dirty="0">
                <a:latin typeface="Microsoft Sans Serif"/>
                <a:cs typeface="Microsoft Sans Serif"/>
              </a:rPr>
              <a:t>more </a:t>
            </a:r>
            <a:r>
              <a:rPr sz="1046" spc="16" dirty="0">
                <a:latin typeface="Microsoft Sans Serif"/>
                <a:cs typeface="Microsoft Sans Serif"/>
              </a:rPr>
              <a:t>existing </a:t>
            </a:r>
            <a:r>
              <a:rPr sz="1046" spc="57" dirty="0">
                <a:latin typeface="Microsoft Sans Serif"/>
                <a:cs typeface="Microsoft Sans Serif"/>
              </a:rPr>
              <a:t>sObject </a:t>
            </a:r>
            <a:r>
              <a:rPr sz="1046" spc="36" dirty="0">
                <a:latin typeface="Microsoft Sans Serif"/>
                <a:cs typeface="Microsoft Sans Serif"/>
              </a:rPr>
              <a:t>records, such </a:t>
            </a:r>
            <a:r>
              <a:rPr sz="1046" spc="7" dirty="0">
                <a:latin typeface="Microsoft Sans Serif"/>
                <a:cs typeface="Microsoft Sans Serif"/>
              </a:rPr>
              <a:t>as </a:t>
            </a:r>
            <a:r>
              <a:rPr sz="1046" spc="43" dirty="0">
                <a:latin typeface="Microsoft Sans Serif"/>
                <a:cs typeface="Microsoft Sans Serif"/>
              </a:rPr>
              <a:t>individual </a:t>
            </a:r>
            <a:r>
              <a:rPr sz="1046" spc="75" dirty="0">
                <a:latin typeface="Microsoft Sans Serif"/>
                <a:cs typeface="Microsoft Sans Serif"/>
              </a:rPr>
              <a:t>accounts </a:t>
            </a:r>
            <a:r>
              <a:rPr sz="1046" spc="34" dirty="0">
                <a:latin typeface="Microsoft Sans Serif"/>
                <a:cs typeface="Microsoft Sans Serif"/>
              </a:rPr>
              <a:t>or </a:t>
            </a:r>
            <a:r>
              <a:rPr sz="1046" spc="66" dirty="0">
                <a:latin typeface="Microsoft Sans Serif"/>
                <a:cs typeface="Microsoft Sans Serif"/>
              </a:rPr>
              <a:t>contacts, </a:t>
            </a:r>
            <a:r>
              <a:rPr sz="1046" spc="52" dirty="0">
                <a:latin typeface="Microsoft Sans Serif"/>
                <a:cs typeface="Microsoft Sans Serif"/>
              </a:rPr>
              <a:t>from </a:t>
            </a:r>
            <a:r>
              <a:rPr sz="1046" spc="55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your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organization’s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91" dirty="0">
                <a:latin typeface="Microsoft Sans Serif"/>
                <a:cs typeface="Microsoft Sans Serif"/>
              </a:rPr>
              <a:t>data.</a:t>
            </a:r>
            <a:endParaRPr sz="1046" dirty="0">
              <a:latin typeface="Microsoft Sans Serif"/>
              <a:cs typeface="Microsoft Sans Serif"/>
            </a:endParaRPr>
          </a:p>
          <a:p>
            <a:pPr>
              <a:spcBef>
                <a:spcPts val="14"/>
              </a:spcBef>
            </a:pPr>
            <a:endParaRPr sz="1364" dirty="0">
              <a:latin typeface="Microsoft Sans Serif"/>
              <a:cs typeface="Microsoft Sans Serif"/>
            </a:endParaRPr>
          </a:p>
          <a:p>
            <a:pPr marL="328652"/>
            <a:r>
              <a:rPr sz="1046" b="1" spc="-9" dirty="0">
                <a:latin typeface="Arial"/>
                <a:cs typeface="Arial"/>
              </a:rPr>
              <a:t>Syntax</a:t>
            </a:r>
            <a:endParaRPr sz="1046" dirty="0">
              <a:latin typeface="Arial"/>
              <a:cs typeface="Arial"/>
            </a:endParaRPr>
          </a:p>
          <a:p>
            <a:pPr marL="365329" marR="1658856" indent="-36966">
              <a:lnSpc>
                <a:spcPct val="105300"/>
              </a:lnSpc>
            </a:pPr>
            <a:r>
              <a:rPr lang="en-US" sz="1046" spc="89" dirty="0">
                <a:latin typeface="Microsoft Sans Serif"/>
                <a:cs typeface="Microsoft Sans Serif"/>
              </a:rPr>
              <a:t>Account[] </a:t>
            </a:r>
            <a:r>
              <a:rPr lang="en-US" sz="1046" spc="89" dirty="0" err="1">
                <a:latin typeface="Microsoft Sans Serif"/>
                <a:cs typeface="Microsoft Sans Serif"/>
              </a:rPr>
              <a:t>deleteAcc</a:t>
            </a:r>
            <a:r>
              <a:rPr lang="en-US" sz="1046" spc="89" dirty="0">
                <a:latin typeface="Microsoft Sans Serif"/>
                <a:cs typeface="Microsoft Sans Serif"/>
              </a:rPr>
              <a:t> = [SELECT Id, Name FROM Account WHERE Name = 'Training institute']; </a:t>
            </a:r>
          </a:p>
          <a:p>
            <a:pPr marL="365329" marR="1658856" indent="-36966">
              <a:lnSpc>
                <a:spcPct val="105300"/>
              </a:lnSpc>
            </a:pPr>
            <a:r>
              <a:rPr lang="en-US" sz="1046" spc="89" dirty="0">
                <a:latin typeface="Microsoft Sans Serif"/>
                <a:cs typeface="Microsoft Sans Serif"/>
              </a:rPr>
              <a:t>delete </a:t>
            </a:r>
            <a:r>
              <a:rPr lang="en-US" sz="1046" spc="89" dirty="0" err="1">
                <a:latin typeface="Microsoft Sans Serif"/>
                <a:cs typeface="Microsoft Sans Serif"/>
              </a:rPr>
              <a:t>deleteAcc</a:t>
            </a:r>
            <a:r>
              <a:rPr lang="en-US" sz="1046" spc="89" dirty="0">
                <a:latin typeface="Microsoft Sans Serif"/>
                <a:cs typeface="Microsoft Sans Serif"/>
              </a:rPr>
              <a:t> ;</a:t>
            </a:r>
            <a:endParaRPr sz="1046" dirty="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9571" y="1859568"/>
            <a:ext cx="0" cy="2329034"/>
          </a:xfrm>
          <a:custGeom>
            <a:avLst/>
            <a:gdLst/>
            <a:ahLst/>
            <a:cxnLst/>
            <a:rect l="l" t="t" r="r" b="b"/>
            <a:pathLst>
              <a:path h="5120640">
                <a:moveTo>
                  <a:pt x="0" y="0"/>
                </a:moveTo>
                <a:lnTo>
                  <a:pt x="0" y="5120584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24000" y="1617457"/>
            <a:ext cx="8452568" cy="106863"/>
            <a:chOff x="0" y="1671795"/>
            <a:chExt cx="18583910" cy="23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2734824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34" dirty="0"/>
              <a:t>Undelete</a:t>
            </a:r>
            <a:r>
              <a:rPr sz="2251" spc="-27" dirty="0"/>
              <a:t> </a:t>
            </a:r>
            <a:r>
              <a:rPr sz="2251" spc="41" dirty="0"/>
              <a:t>Operation</a:t>
            </a:r>
            <a:endParaRPr sz="2251"/>
          </a:p>
        </p:txBody>
      </p:sp>
      <p:grpSp>
        <p:nvGrpSpPr>
          <p:cNvPr id="11" name="object 11"/>
          <p:cNvGrpSpPr/>
          <p:nvPr/>
        </p:nvGrpSpPr>
        <p:grpSpPr>
          <a:xfrm>
            <a:off x="1630642" y="1783162"/>
            <a:ext cx="8683623" cy="956568"/>
            <a:chOff x="234463" y="2036117"/>
            <a:chExt cx="19091910" cy="2103120"/>
          </a:xfrm>
        </p:grpSpPr>
        <p:sp>
          <p:nvSpPr>
            <p:cNvPr id="12" name="object 12"/>
            <p:cNvSpPr/>
            <p:nvPr/>
          </p:nvSpPr>
          <p:spPr>
            <a:xfrm>
              <a:off x="847412" y="2654561"/>
              <a:ext cx="18479135" cy="1484630"/>
            </a:xfrm>
            <a:custGeom>
              <a:avLst/>
              <a:gdLst/>
              <a:ahLst/>
              <a:cxnLst/>
              <a:rect l="l" t="t" r="r" b="b"/>
              <a:pathLst>
                <a:path w="18479135" h="1484629">
                  <a:moveTo>
                    <a:pt x="18231255" y="1484227"/>
                  </a:moveTo>
                  <a:lnTo>
                    <a:pt x="247376" y="1484227"/>
                  </a:lnTo>
                  <a:lnTo>
                    <a:pt x="197521" y="1479201"/>
                  </a:lnTo>
                  <a:lnTo>
                    <a:pt x="151086" y="1464787"/>
                  </a:lnTo>
                  <a:lnTo>
                    <a:pt x="109065" y="1441979"/>
                  </a:lnTo>
                  <a:lnTo>
                    <a:pt x="72454" y="1411772"/>
                  </a:lnTo>
                  <a:lnTo>
                    <a:pt x="42247" y="1375161"/>
                  </a:lnTo>
                  <a:lnTo>
                    <a:pt x="19440" y="1333141"/>
                  </a:lnTo>
                  <a:lnTo>
                    <a:pt x="5025" y="1286706"/>
                  </a:lnTo>
                  <a:lnTo>
                    <a:pt x="0" y="1236851"/>
                  </a:lnTo>
                  <a:lnTo>
                    <a:pt x="0" y="247376"/>
                  </a:lnTo>
                  <a:lnTo>
                    <a:pt x="5025" y="197521"/>
                  </a:lnTo>
                  <a:lnTo>
                    <a:pt x="19440" y="151086"/>
                  </a:lnTo>
                  <a:lnTo>
                    <a:pt x="42247" y="109065"/>
                  </a:lnTo>
                  <a:lnTo>
                    <a:pt x="72454" y="72454"/>
                  </a:lnTo>
                  <a:lnTo>
                    <a:pt x="109065" y="42247"/>
                  </a:lnTo>
                  <a:lnTo>
                    <a:pt x="151086" y="19440"/>
                  </a:lnTo>
                  <a:lnTo>
                    <a:pt x="197521" y="5025"/>
                  </a:lnTo>
                  <a:lnTo>
                    <a:pt x="247376" y="0"/>
                  </a:lnTo>
                  <a:lnTo>
                    <a:pt x="18231255" y="0"/>
                  </a:lnTo>
                  <a:lnTo>
                    <a:pt x="18279741" y="4797"/>
                  </a:lnTo>
                  <a:lnTo>
                    <a:pt x="18325922" y="18830"/>
                  </a:lnTo>
                  <a:lnTo>
                    <a:pt x="18368500" y="41562"/>
                  </a:lnTo>
                  <a:lnTo>
                    <a:pt x="18406177" y="72454"/>
                  </a:lnTo>
                  <a:lnTo>
                    <a:pt x="18437069" y="110131"/>
                  </a:lnTo>
                  <a:lnTo>
                    <a:pt x="18459801" y="152709"/>
                  </a:lnTo>
                  <a:lnTo>
                    <a:pt x="18473835" y="198890"/>
                  </a:lnTo>
                  <a:lnTo>
                    <a:pt x="18478632" y="247376"/>
                  </a:lnTo>
                  <a:lnTo>
                    <a:pt x="18478632" y="1236851"/>
                  </a:lnTo>
                  <a:lnTo>
                    <a:pt x="18473606" y="1286706"/>
                  </a:lnTo>
                  <a:lnTo>
                    <a:pt x="18459192" y="1333141"/>
                  </a:lnTo>
                  <a:lnTo>
                    <a:pt x="18436384" y="1375161"/>
                  </a:lnTo>
                  <a:lnTo>
                    <a:pt x="18406177" y="1411772"/>
                  </a:lnTo>
                  <a:lnTo>
                    <a:pt x="18369566" y="1441979"/>
                  </a:lnTo>
                  <a:lnTo>
                    <a:pt x="18327546" y="1464787"/>
                  </a:lnTo>
                  <a:lnTo>
                    <a:pt x="18281110" y="1479201"/>
                  </a:lnTo>
                  <a:lnTo>
                    <a:pt x="18231255" y="1484227"/>
                  </a:lnTo>
                  <a:close/>
                </a:path>
              </a:pathLst>
            </a:custGeom>
            <a:solidFill>
              <a:srgbClr val="81533E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3" name="object 13"/>
            <p:cNvSpPr/>
            <p:nvPr/>
          </p:nvSpPr>
          <p:spPr>
            <a:xfrm>
              <a:off x="526474" y="2036117"/>
              <a:ext cx="692150" cy="618490"/>
            </a:xfrm>
            <a:custGeom>
              <a:avLst/>
              <a:gdLst/>
              <a:ahLst/>
              <a:cxnLst/>
              <a:rect l="l" t="t" r="r" b="b"/>
              <a:pathLst>
                <a:path w="692150" h="618489">
                  <a:moveTo>
                    <a:pt x="0" y="618444"/>
                  </a:moveTo>
                  <a:lnTo>
                    <a:pt x="158330" y="0"/>
                  </a:lnTo>
                  <a:lnTo>
                    <a:pt x="691995" y="350348"/>
                  </a:lnTo>
                  <a:lnTo>
                    <a:pt x="0" y="618444"/>
                  </a:lnTo>
                  <a:close/>
                </a:path>
              </a:pathLst>
            </a:custGeom>
            <a:solidFill>
              <a:srgbClr val="F6981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4" name="object 14"/>
            <p:cNvSpPr/>
            <p:nvPr/>
          </p:nvSpPr>
          <p:spPr>
            <a:xfrm>
              <a:off x="234463" y="2649372"/>
              <a:ext cx="450850" cy="494665"/>
            </a:xfrm>
            <a:custGeom>
              <a:avLst/>
              <a:gdLst/>
              <a:ahLst/>
              <a:cxnLst/>
              <a:rect l="l" t="t" r="r" b="b"/>
              <a:pathLst>
                <a:path w="450850" h="494664">
                  <a:moveTo>
                    <a:pt x="450532" y="494619"/>
                  </a:moveTo>
                  <a:lnTo>
                    <a:pt x="0" y="393328"/>
                  </a:lnTo>
                  <a:lnTo>
                    <a:pt x="241933" y="0"/>
                  </a:lnTo>
                  <a:lnTo>
                    <a:pt x="450532" y="494619"/>
                  </a:lnTo>
                  <a:close/>
                </a:path>
              </a:pathLst>
            </a:custGeom>
            <a:solidFill>
              <a:srgbClr val="45A1FA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5" name="object 15"/>
            <p:cNvSpPr/>
            <p:nvPr/>
          </p:nvSpPr>
          <p:spPr>
            <a:xfrm>
              <a:off x="730905" y="2621728"/>
              <a:ext cx="490855" cy="500380"/>
            </a:xfrm>
            <a:custGeom>
              <a:avLst/>
              <a:gdLst/>
              <a:ahLst/>
              <a:cxnLst/>
              <a:rect l="l" t="t" r="r" b="b"/>
              <a:pathLst>
                <a:path w="490855" h="500380">
                  <a:moveTo>
                    <a:pt x="435458" y="499810"/>
                  </a:moveTo>
                  <a:lnTo>
                    <a:pt x="0" y="109830"/>
                  </a:lnTo>
                  <a:lnTo>
                    <a:pt x="490715" y="0"/>
                  </a:lnTo>
                  <a:lnTo>
                    <a:pt x="435458" y="499810"/>
                  </a:lnTo>
                  <a:close/>
                </a:path>
              </a:pathLst>
            </a:custGeom>
            <a:solidFill>
              <a:srgbClr val="FF3E4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25914" y="2153463"/>
            <a:ext cx="7351302" cy="125992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spc="-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undelete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DML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8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restores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86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34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8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existing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7" dirty="0">
                <a:solidFill>
                  <a:srgbClr val="FFFFFF"/>
                </a:solidFill>
                <a:latin typeface="Microsoft Sans Serif"/>
                <a:cs typeface="Microsoft Sans Serif"/>
              </a:rPr>
              <a:t>sObject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3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endParaRPr sz="1046" dirty="0">
              <a:latin typeface="Microsoft Sans Serif"/>
              <a:cs typeface="Microsoft Sans Serif"/>
            </a:endParaRPr>
          </a:p>
          <a:p>
            <a:pPr marL="177033" marR="2310" indent="-171546">
              <a:lnSpc>
                <a:spcPct val="100400"/>
              </a:lnSpc>
            </a:pPr>
            <a:r>
              <a:rPr sz="1046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undelete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3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046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3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96" dirty="0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sz="1046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84" dirty="0">
                <a:solidFill>
                  <a:srgbClr val="FFFFFF"/>
                </a:solidFill>
                <a:latin typeface="Microsoft Sans Serif"/>
                <a:cs typeface="Microsoft Sans Serif"/>
              </a:rPr>
              <a:t>deleted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07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46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present</a:t>
            </a:r>
            <a:r>
              <a:rPr sz="1046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1046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Recycle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39" dirty="0">
                <a:solidFill>
                  <a:srgbClr val="FFFFFF"/>
                </a:solidFill>
                <a:latin typeface="Microsoft Sans Serif"/>
                <a:cs typeface="Microsoft Sans Serif"/>
              </a:rPr>
              <a:t>bin.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3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46" spc="-27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84" dirty="0">
                <a:solidFill>
                  <a:srgbClr val="FFFFFF"/>
                </a:solidFill>
                <a:latin typeface="Microsoft Sans Serif"/>
                <a:cs typeface="Microsoft Sans Serif"/>
              </a:rPr>
              <a:t>deleted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has,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16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34" dirty="0">
                <a:solidFill>
                  <a:srgbClr val="FFFFFF"/>
                </a:solidFill>
                <a:latin typeface="Microsoft Sans Serif"/>
                <a:cs typeface="Microsoft Sans Serif"/>
              </a:rPr>
              <a:t>restored.</a:t>
            </a:r>
            <a:endParaRPr sz="1046" dirty="0">
              <a:latin typeface="Microsoft Sans Serif"/>
              <a:cs typeface="Microsoft Sans Serif"/>
            </a:endParaRPr>
          </a:p>
          <a:p>
            <a:pPr marL="276380">
              <a:spcBef>
                <a:spcPts val="896"/>
              </a:spcBef>
            </a:pPr>
            <a:r>
              <a:rPr sz="1046" b="1" spc="18" dirty="0">
                <a:latin typeface="Arial"/>
                <a:cs typeface="Arial"/>
              </a:rPr>
              <a:t>Example</a:t>
            </a:r>
            <a:endParaRPr sz="1046" dirty="0">
              <a:latin typeface="Arial"/>
              <a:cs typeface="Arial"/>
            </a:endParaRPr>
          </a:p>
          <a:p>
            <a:pPr marL="276380" marR="359265">
              <a:lnSpc>
                <a:spcPct val="105300"/>
              </a:lnSpc>
            </a:pPr>
            <a:r>
              <a:rPr lang="en-US" sz="1046" spc="89" dirty="0">
                <a:latin typeface="Microsoft Sans Serif"/>
                <a:cs typeface="Microsoft Sans Serif"/>
              </a:rPr>
              <a:t>Account[] </a:t>
            </a:r>
            <a:r>
              <a:rPr lang="en-US" sz="1046" spc="89" dirty="0" err="1">
                <a:latin typeface="Microsoft Sans Serif"/>
                <a:cs typeface="Microsoft Sans Serif"/>
              </a:rPr>
              <a:t>savedAccts</a:t>
            </a:r>
            <a:r>
              <a:rPr lang="en-US" sz="1046" spc="89" dirty="0">
                <a:latin typeface="Microsoft Sans Serif"/>
                <a:cs typeface="Microsoft Sans Serif"/>
              </a:rPr>
              <a:t> = [SELECT Id, Name FROM Account WHERE Name = 'Training institute' ALL ROWS]; </a:t>
            </a:r>
          </a:p>
          <a:p>
            <a:pPr marL="276380" marR="359265">
              <a:lnSpc>
                <a:spcPct val="105300"/>
              </a:lnSpc>
            </a:pPr>
            <a:r>
              <a:rPr lang="en-US" sz="1046" spc="89" dirty="0">
                <a:latin typeface="Microsoft Sans Serif"/>
                <a:cs typeface="Microsoft Sans Serif"/>
              </a:rPr>
              <a:t>undelete </a:t>
            </a:r>
            <a:r>
              <a:rPr lang="en-US" sz="1046" spc="89" dirty="0" err="1">
                <a:latin typeface="Microsoft Sans Serif"/>
                <a:cs typeface="Microsoft Sans Serif"/>
              </a:rPr>
              <a:t>savedAccts</a:t>
            </a:r>
            <a:r>
              <a:rPr lang="en-US" sz="1046" spc="89" dirty="0">
                <a:latin typeface="Microsoft Sans Serif"/>
                <a:cs typeface="Microsoft Sans Serif"/>
              </a:rPr>
              <a:t>;</a:t>
            </a:r>
            <a:endParaRPr sz="1046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1500262"/>
            <a:ext cx="9173460" cy="4254877"/>
            <a:chOff x="-31432" y="1414127"/>
            <a:chExt cx="20168870" cy="9354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1702" y="3614120"/>
              <a:ext cx="6414434" cy="70130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9218" y="3135772"/>
              <a:ext cx="11159408" cy="57517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46337" y="3151478"/>
              <a:ext cx="11065510" cy="5657850"/>
            </a:xfrm>
            <a:custGeom>
              <a:avLst/>
              <a:gdLst/>
              <a:ahLst/>
              <a:cxnLst/>
              <a:rect l="l" t="t" r="r" b="b"/>
              <a:pathLst>
                <a:path w="11065510" h="5657850">
                  <a:moveTo>
                    <a:pt x="11065170" y="5657494"/>
                  </a:moveTo>
                  <a:lnTo>
                    <a:pt x="0" y="5657494"/>
                  </a:lnTo>
                  <a:lnTo>
                    <a:pt x="0" y="0"/>
                  </a:lnTo>
                  <a:lnTo>
                    <a:pt x="11065170" y="0"/>
                  </a:lnTo>
                  <a:lnTo>
                    <a:pt x="11065170" y="565749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6" name="object 6"/>
            <p:cNvSpPr/>
            <p:nvPr/>
          </p:nvSpPr>
          <p:spPr>
            <a:xfrm>
              <a:off x="8746337" y="3151478"/>
              <a:ext cx="11065510" cy="5657850"/>
            </a:xfrm>
            <a:custGeom>
              <a:avLst/>
              <a:gdLst/>
              <a:ahLst/>
              <a:cxnLst/>
              <a:rect l="l" t="t" r="r" b="b"/>
              <a:pathLst>
                <a:path w="11065510" h="5657850">
                  <a:moveTo>
                    <a:pt x="0" y="0"/>
                  </a:moveTo>
                  <a:lnTo>
                    <a:pt x="11065170" y="0"/>
                  </a:lnTo>
                  <a:lnTo>
                    <a:pt x="11065170" y="5657494"/>
                  </a:lnTo>
                  <a:lnTo>
                    <a:pt x="0" y="5657494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14127"/>
              <a:ext cx="18587146" cy="2324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138" y="1424598"/>
              <a:ext cx="18531205" cy="149225"/>
            </a:xfrm>
            <a:custGeom>
              <a:avLst/>
              <a:gdLst/>
              <a:ahLst/>
              <a:cxnLst/>
              <a:rect l="l" t="t" r="r" b="b"/>
              <a:pathLst>
                <a:path w="18531205" h="149225">
                  <a:moveTo>
                    <a:pt x="18531124" y="148633"/>
                  </a:moveTo>
                  <a:lnTo>
                    <a:pt x="0" y="148633"/>
                  </a:lnTo>
                  <a:lnTo>
                    <a:pt x="0" y="0"/>
                  </a:lnTo>
                  <a:lnTo>
                    <a:pt x="18531124" y="0"/>
                  </a:lnTo>
                  <a:lnTo>
                    <a:pt x="18531124" y="148633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018395" y="1500261"/>
            <a:ext cx="649842" cy="105708"/>
            <a:chOff x="18675872" y="1414129"/>
            <a:chExt cx="1428750" cy="2324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5872" y="1414129"/>
              <a:ext cx="1428228" cy="232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717757" y="1424600"/>
              <a:ext cx="1386840" cy="149225"/>
            </a:xfrm>
            <a:custGeom>
              <a:avLst/>
              <a:gdLst/>
              <a:ahLst/>
              <a:cxnLst/>
              <a:rect l="l" t="t" r="r" b="b"/>
              <a:pathLst>
                <a:path w="1386840" h="149225">
                  <a:moveTo>
                    <a:pt x="0" y="148633"/>
                  </a:moveTo>
                  <a:lnTo>
                    <a:pt x="1386343" y="148633"/>
                  </a:lnTo>
                  <a:lnTo>
                    <a:pt x="1386343" y="0"/>
                  </a:lnTo>
                  <a:lnTo>
                    <a:pt x="0" y="0"/>
                  </a:lnTo>
                  <a:lnTo>
                    <a:pt x="0" y="148633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46292" y="624856"/>
            <a:ext cx="6034129" cy="1224045"/>
          </a:xfrm>
          <a:prstGeom prst="rect">
            <a:avLst/>
          </a:prstGeom>
        </p:spPr>
        <p:txBody>
          <a:bodyPr vert="horz" wrap="square" lIns="0" tIns="5199" rIns="0" bIns="0" rtlCol="0" anchor="ctr">
            <a:spAutoFit/>
          </a:bodyPr>
          <a:lstStyle/>
          <a:p>
            <a:pPr marL="5776">
              <a:spcBef>
                <a:spcPts val="41"/>
              </a:spcBef>
            </a:pPr>
            <a:r>
              <a:rPr spc="-9" dirty="0"/>
              <a:t>Introduction</a:t>
            </a:r>
            <a:r>
              <a:rPr spc="-11" dirty="0"/>
              <a:t> </a:t>
            </a:r>
            <a:r>
              <a:rPr spc="-9" dirty="0"/>
              <a:t>to</a:t>
            </a:r>
            <a:r>
              <a:rPr spc="-11" dirty="0"/>
              <a:t> </a:t>
            </a:r>
            <a:r>
              <a:rPr spc="89" dirty="0"/>
              <a:t>Apex</a:t>
            </a:r>
            <a:r>
              <a:rPr spc="-11" dirty="0"/>
              <a:t> </a:t>
            </a:r>
            <a:r>
              <a:rPr spc="-70" dirty="0"/>
              <a:t>Trigger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13330" y="2447138"/>
            <a:ext cx="3574998" cy="1958769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94361" marR="123028" indent="-188874">
              <a:lnSpc>
                <a:spcPct val="100600"/>
              </a:lnSpc>
              <a:spcBef>
                <a:spcPts val="43"/>
              </a:spcBef>
              <a:buFont typeface="Arial MT"/>
              <a:buChar char="•"/>
              <a:tabLst>
                <a:tab pos="194072" algn="l"/>
                <a:tab pos="194650" algn="l"/>
              </a:tabLst>
            </a:pPr>
            <a:r>
              <a:rPr sz="1342" spc="11" dirty="0">
                <a:latin typeface="Microsoft Sans Serif"/>
                <a:cs typeface="Microsoft Sans Serif"/>
              </a:rPr>
              <a:t>Trigger </a:t>
            </a:r>
            <a:r>
              <a:rPr sz="1342" spc="-93" dirty="0">
                <a:latin typeface="Microsoft Sans Serif"/>
                <a:cs typeface="Microsoft Sans Serif"/>
              </a:rPr>
              <a:t>is </a:t>
            </a:r>
            <a:r>
              <a:rPr sz="1342" spc="125" dirty="0">
                <a:latin typeface="Microsoft Sans Serif"/>
                <a:cs typeface="Microsoft Sans Serif"/>
              </a:rPr>
              <a:t>an </a:t>
            </a:r>
            <a:r>
              <a:rPr sz="1342" spc="114" dirty="0">
                <a:latin typeface="Microsoft Sans Serif"/>
                <a:cs typeface="Microsoft Sans Serif"/>
              </a:rPr>
              <a:t>object </a:t>
            </a:r>
            <a:r>
              <a:rPr sz="1342" spc="86" dirty="0">
                <a:latin typeface="Microsoft Sans Serif"/>
                <a:cs typeface="Microsoft Sans Serif"/>
              </a:rPr>
              <a:t>where </a:t>
            </a:r>
            <a:r>
              <a:rPr sz="1342" spc="45" dirty="0">
                <a:latin typeface="Microsoft Sans Serif"/>
                <a:cs typeface="Microsoft Sans Serif"/>
              </a:rPr>
              <a:t>for </a:t>
            </a:r>
            <a:r>
              <a:rPr sz="1342" spc="141" dirty="0">
                <a:latin typeface="Microsoft Sans Serif"/>
                <a:cs typeface="Microsoft Sans Serif"/>
              </a:rPr>
              <a:t>each </a:t>
            </a:r>
            <a:r>
              <a:rPr sz="1342" spc="143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trigger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have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1" dirty="0">
                <a:latin typeface="Microsoft Sans Serif"/>
                <a:cs typeface="Microsoft Sans Serif"/>
              </a:rPr>
              <a:t>written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23" dirty="0">
                <a:latin typeface="Microsoft Sans Serif"/>
                <a:cs typeface="Microsoft Sans Serif"/>
              </a:rPr>
              <a:t>Sales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force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will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create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record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1" dirty="0">
                <a:latin typeface="Microsoft Sans Serif"/>
                <a:cs typeface="Microsoft Sans Serif"/>
              </a:rPr>
              <a:t>ApexTrigger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object.</a:t>
            </a:r>
            <a:endParaRPr sz="1342">
              <a:latin typeface="Microsoft Sans Serif"/>
              <a:cs typeface="Microsoft Sans Serif"/>
            </a:endParaRPr>
          </a:p>
          <a:p>
            <a:pPr marL="194361" marR="467564">
              <a:lnSpc>
                <a:spcPct val="100600"/>
              </a:lnSpc>
            </a:pPr>
            <a:r>
              <a:rPr sz="1342" spc="-57" dirty="0">
                <a:latin typeface="Microsoft Sans Serif"/>
                <a:cs typeface="Microsoft Sans Serif"/>
              </a:rPr>
              <a:t>To </a:t>
            </a:r>
            <a:r>
              <a:rPr sz="1342" spc="89" dirty="0">
                <a:latin typeface="Microsoft Sans Serif"/>
                <a:cs typeface="Microsoft Sans Serif"/>
              </a:rPr>
              <a:t>know more </a:t>
            </a:r>
            <a:r>
              <a:rPr sz="1342" spc="80" dirty="0">
                <a:latin typeface="Microsoft Sans Serif"/>
                <a:cs typeface="Microsoft Sans Serif"/>
              </a:rPr>
              <a:t>detail </a:t>
            </a:r>
            <a:r>
              <a:rPr sz="1342" spc="64" dirty="0">
                <a:latin typeface="Microsoft Sans Serif"/>
                <a:cs typeface="Microsoft Sans Serif"/>
              </a:rPr>
              <a:t>click </a:t>
            </a:r>
            <a:r>
              <a:rPr sz="1342" spc="104" dirty="0">
                <a:latin typeface="Microsoft Sans Serif"/>
                <a:cs typeface="Microsoft Sans Serif"/>
              </a:rPr>
              <a:t>on </a:t>
            </a:r>
            <a:r>
              <a:rPr sz="1342" spc="91" dirty="0">
                <a:latin typeface="Microsoft Sans Serif"/>
                <a:cs typeface="Microsoft Sans Serif"/>
              </a:rPr>
              <a:t>the </a:t>
            </a:r>
            <a:r>
              <a:rPr sz="1342" spc="93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link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Trigger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object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48" dirty="0">
                <a:latin typeface="Microsoft Sans Serif"/>
                <a:cs typeface="Microsoft Sans Serif"/>
              </a:rPr>
              <a:t>details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login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to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workbench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select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object.</a:t>
            </a:r>
            <a:endParaRPr sz="1342">
              <a:latin typeface="Microsoft Sans Serif"/>
              <a:cs typeface="Microsoft Sans Serif"/>
            </a:endParaRPr>
          </a:p>
          <a:p>
            <a:pPr marL="194361" marR="2310" indent="-188874">
              <a:lnSpc>
                <a:spcPct val="100600"/>
              </a:lnSpc>
              <a:spcBef>
                <a:spcPts val="675"/>
              </a:spcBef>
              <a:buFont typeface="Arial MT"/>
              <a:buChar char="•"/>
              <a:tabLst>
                <a:tab pos="194072" algn="l"/>
                <a:tab pos="194650" algn="l"/>
                <a:tab pos="1143351" algn="l"/>
              </a:tabLst>
            </a:pPr>
            <a:r>
              <a:rPr sz="1342" spc="34" dirty="0">
                <a:latin typeface="Microsoft Sans Serif"/>
                <a:cs typeface="Microsoft Sans Serif"/>
              </a:rPr>
              <a:t>Salesforce	</a:t>
            </a:r>
            <a:r>
              <a:rPr sz="1342" spc="55" dirty="0">
                <a:latin typeface="Microsoft Sans Serif"/>
                <a:cs typeface="Microsoft Sans Serif"/>
              </a:rPr>
              <a:t>trigger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executes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when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5" dirty="0">
                <a:latin typeface="Microsoft Sans Serif"/>
                <a:cs typeface="Microsoft Sans Serif"/>
              </a:rPr>
              <a:t>do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some </a:t>
            </a:r>
            <a:r>
              <a:rPr sz="1342" spc="9" dirty="0">
                <a:latin typeface="Microsoft Sans Serif"/>
                <a:cs typeface="Microsoft Sans Serif"/>
              </a:rPr>
              <a:t>DML </a:t>
            </a:r>
            <a:r>
              <a:rPr sz="1342" spc="91" dirty="0">
                <a:latin typeface="Microsoft Sans Serif"/>
                <a:cs typeface="Microsoft Sans Serif"/>
              </a:rPr>
              <a:t>operation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43" dirty="0">
                <a:latin typeface="Microsoft Sans Serif"/>
                <a:cs typeface="Microsoft Sans Serif"/>
              </a:rPr>
              <a:t>salesforce </a:t>
            </a:r>
            <a:r>
              <a:rPr sz="1342" spc="45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object.</a:t>
            </a:r>
            <a:endParaRPr sz="1342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62336" y="2446158"/>
            <a:ext cx="4384845" cy="2200242"/>
          </a:xfrm>
          <a:prstGeom prst="rect">
            <a:avLst/>
          </a:prstGeom>
        </p:spPr>
        <p:txBody>
          <a:bodyPr vert="horz" wrap="square" lIns="0" tIns="64984" rIns="0" bIns="0" rtlCol="0">
            <a:spAutoFit/>
          </a:bodyPr>
          <a:lstStyle/>
          <a:p>
            <a:pPr marL="5776">
              <a:spcBef>
                <a:spcPts val="512"/>
              </a:spcBef>
            </a:pPr>
            <a:r>
              <a:rPr sz="1182" spc="14" dirty="0">
                <a:latin typeface="Microsoft Sans Serif"/>
                <a:cs typeface="Microsoft Sans Serif"/>
              </a:rPr>
              <a:t>Trigger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75" dirty="0">
                <a:latin typeface="Microsoft Sans Serif"/>
                <a:cs typeface="Microsoft Sans Serif"/>
              </a:rPr>
              <a:t>triggerName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on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84" dirty="0">
                <a:latin typeface="Microsoft Sans Serif"/>
                <a:cs typeface="Microsoft Sans Serif"/>
              </a:rPr>
              <a:t>objectName(trigger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Event){</a:t>
            </a:r>
            <a:endParaRPr sz="1182">
              <a:latin typeface="Microsoft Sans Serif"/>
              <a:cs typeface="Microsoft Sans Serif"/>
            </a:endParaRPr>
          </a:p>
          <a:p>
            <a:pPr marL="5776">
              <a:spcBef>
                <a:spcPts val="471"/>
              </a:spcBef>
            </a:pPr>
            <a:r>
              <a:rPr sz="1182" spc="25" dirty="0">
                <a:latin typeface="Microsoft Sans Serif"/>
                <a:cs typeface="Microsoft Sans Serif"/>
              </a:rPr>
              <a:t>}</a:t>
            </a:r>
            <a:endParaRPr sz="1182">
              <a:latin typeface="Microsoft Sans Serif"/>
              <a:cs typeface="Microsoft Sans Serif"/>
            </a:endParaRPr>
          </a:p>
          <a:p>
            <a:pPr marL="5776">
              <a:spcBef>
                <a:spcPts val="471"/>
              </a:spcBef>
            </a:pPr>
            <a:r>
              <a:rPr sz="1182" spc="16" dirty="0">
                <a:latin typeface="Microsoft Sans Serif"/>
                <a:cs typeface="Microsoft Sans Serif"/>
              </a:rPr>
              <a:t>Basic</a:t>
            </a:r>
            <a:r>
              <a:rPr sz="1182" spc="9" dirty="0">
                <a:latin typeface="Microsoft Sans Serif"/>
                <a:cs typeface="Microsoft Sans Serif"/>
              </a:rPr>
              <a:t> </a:t>
            </a:r>
            <a:r>
              <a:rPr sz="1182" spc="34" dirty="0">
                <a:latin typeface="Microsoft Sans Serif"/>
                <a:cs typeface="Microsoft Sans Serif"/>
              </a:rPr>
              <a:t>syntax</a:t>
            </a:r>
            <a:r>
              <a:rPr sz="1182" spc="9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of</a:t>
            </a:r>
            <a:r>
              <a:rPr sz="1182" spc="7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trigger:-</a:t>
            </a:r>
            <a:endParaRPr sz="1182">
              <a:latin typeface="Microsoft Sans Serif"/>
              <a:cs typeface="Microsoft Sans Serif"/>
            </a:endParaRPr>
          </a:p>
          <a:p>
            <a:pPr marL="5776">
              <a:spcBef>
                <a:spcPts val="23"/>
              </a:spcBef>
            </a:pPr>
            <a:r>
              <a:rPr sz="1182" spc="55" dirty="0">
                <a:latin typeface="Microsoft Sans Serif"/>
                <a:cs typeface="Microsoft Sans Serif"/>
              </a:rPr>
              <a:t>trigger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5" dirty="0">
                <a:latin typeface="Microsoft Sans Serif"/>
                <a:cs typeface="Microsoft Sans Serif"/>
              </a:rPr>
              <a:t>triggerName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on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7" dirty="0">
                <a:latin typeface="Microsoft Sans Serif"/>
                <a:cs typeface="Microsoft Sans Serif"/>
              </a:rPr>
              <a:t>ObjectName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45" dirty="0">
                <a:latin typeface="Microsoft Sans Serif"/>
                <a:cs typeface="Microsoft Sans Serif"/>
              </a:rPr>
              <a:t>(trigger_events)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25" dirty="0">
                <a:latin typeface="Microsoft Sans Serif"/>
                <a:cs typeface="Microsoft Sans Serif"/>
              </a:rPr>
              <a:t>{</a:t>
            </a:r>
            <a:endParaRPr sz="1182">
              <a:latin typeface="Microsoft Sans Serif"/>
              <a:cs typeface="Microsoft Sans Serif"/>
            </a:endParaRPr>
          </a:p>
          <a:p>
            <a:pPr marL="173856">
              <a:spcBef>
                <a:spcPts val="20"/>
              </a:spcBef>
            </a:pPr>
            <a:r>
              <a:rPr sz="1182" spc="116" dirty="0">
                <a:latin typeface="Microsoft Sans Serif"/>
                <a:cs typeface="Microsoft Sans Serif"/>
              </a:rPr>
              <a:t>//code_block</a:t>
            </a:r>
            <a:endParaRPr sz="1182">
              <a:latin typeface="Microsoft Sans Serif"/>
              <a:cs typeface="Microsoft Sans Serif"/>
            </a:endParaRPr>
          </a:p>
          <a:p>
            <a:pPr marL="5776">
              <a:spcBef>
                <a:spcPts val="20"/>
              </a:spcBef>
            </a:pPr>
            <a:r>
              <a:rPr sz="1182" spc="25" dirty="0">
                <a:latin typeface="Microsoft Sans Serif"/>
                <a:cs typeface="Microsoft Sans Serif"/>
              </a:rPr>
              <a:t>}</a:t>
            </a:r>
            <a:endParaRPr sz="1182">
              <a:latin typeface="Microsoft Sans Serif"/>
              <a:cs typeface="Microsoft Sans Serif"/>
            </a:endParaRPr>
          </a:p>
          <a:p>
            <a:pPr marL="5776" marR="2310">
              <a:lnSpc>
                <a:spcPct val="101499"/>
              </a:lnSpc>
            </a:pPr>
            <a:r>
              <a:rPr sz="1182" spc="55" dirty="0">
                <a:latin typeface="Microsoft Sans Serif"/>
                <a:cs typeface="Microsoft Sans Serif"/>
              </a:rPr>
              <a:t>trigger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-5" dirty="0">
                <a:latin typeface="Microsoft Sans Serif"/>
                <a:cs typeface="Microsoft Sans Serif"/>
              </a:rPr>
              <a:t>TestTrigger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on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66" dirty="0">
                <a:latin typeface="Microsoft Sans Serif"/>
                <a:cs typeface="Microsoft Sans Serif"/>
              </a:rPr>
              <a:t>Case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45" dirty="0">
                <a:latin typeface="Microsoft Sans Serif"/>
                <a:cs typeface="Microsoft Sans Serif"/>
              </a:rPr>
              <a:t>(Before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" dirty="0">
                <a:latin typeface="Microsoft Sans Serif"/>
                <a:cs typeface="Microsoft Sans Serif"/>
              </a:rPr>
              <a:t>Insert,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9" dirty="0">
                <a:latin typeface="Microsoft Sans Serif"/>
                <a:cs typeface="Microsoft Sans Serif"/>
              </a:rPr>
              <a:t>After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7" dirty="0">
                <a:latin typeface="Microsoft Sans Serif"/>
                <a:cs typeface="Microsoft Sans Serif"/>
              </a:rPr>
              <a:t>Insert,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45" dirty="0">
                <a:latin typeface="Microsoft Sans Serif"/>
                <a:cs typeface="Microsoft Sans Serif"/>
              </a:rPr>
              <a:t>Before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Update, </a:t>
            </a:r>
            <a:r>
              <a:rPr sz="1182" spc="59" dirty="0">
                <a:latin typeface="Microsoft Sans Serif"/>
                <a:cs typeface="Microsoft Sans Serif"/>
              </a:rPr>
              <a:t>After </a:t>
            </a:r>
            <a:r>
              <a:rPr sz="1182" spc="86" dirty="0">
                <a:latin typeface="Microsoft Sans Serif"/>
                <a:cs typeface="Microsoft Sans Serif"/>
              </a:rPr>
              <a:t>Update, </a:t>
            </a:r>
            <a:r>
              <a:rPr sz="1182" spc="45" dirty="0">
                <a:latin typeface="Microsoft Sans Serif"/>
                <a:cs typeface="Microsoft Sans Serif"/>
              </a:rPr>
              <a:t>Before </a:t>
            </a:r>
            <a:r>
              <a:rPr sz="1182" spc="61" dirty="0">
                <a:latin typeface="Microsoft Sans Serif"/>
                <a:cs typeface="Microsoft Sans Serif"/>
              </a:rPr>
              <a:t>Delete, </a:t>
            </a:r>
            <a:r>
              <a:rPr sz="1182" spc="59" dirty="0">
                <a:latin typeface="Microsoft Sans Serif"/>
                <a:cs typeface="Microsoft Sans Serif"/>
              </a:rPr>
              <a:t>After </a:t>
            </a:r>
            <a:r>
              <a:rPr sz="1182" spc="61" dirty="0">
                <a:latin typeface="Microsoft Sans Serif"/>
                <a:cs typeface="Microsoft Sans Serif"/>
              </a:rPr>
              <a:t>Delete, </a:t>
            </a:r>
            <a:r>
              <a:rPr sz="1182" spc="59" dirty="0">
                <a:latin typeface="Microsoft Sans Serif"/>
                <a:cs typeface="Microsoft Sans Serif"/>
              </a:rPr>
              <a:t>After </a:t>
            </a:r>
            <a:r>
              <a:rPr sz="1182" spc="61" dirty="0">
                <a:latin typeface="Microsoft Sans Serif"/>
                <a:cs typeface="Microsoft Sans Serif"/>
              </a:rPr>
              <a:t> </a:t>
            </a:r>
            <a:r>
              <a:rPr sz="1182" spc="68" dirty="0">
                <a:latin typeface="Microsoft Sans Serif"/>
                <a:cs typeface="Microsoft Sans Serif"/>
              </a:rPr>
              <a:t>Undelete)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25" dirty="0">
                <a:latin typeface="Microsoft Sans Serif"/>
                <a:cs typeface="Microsoft Sans Serif"/>
              </a:rPr>
              <a:t>{</a:t>
            </a:r>
            <a:endParaRPr sz="1182">
              <a:latin typeface="Microsoft Sans Serif"/>
              <a:cs typeface="Microsoft Sans Serif"/>
            </a:endParaRPr>
          </a:p>
          <a:p>
            <a:pPr marL="47652">
              <a:spcBef>
                <a:spcPts val="20"/>
              </a:spcBef>
            </a:pPr>
            <a:r>
              <a:rPr sz="1182" spc="152" dirty="0">
                <a:latin typeface="Microsoft Sans Serif"/>
                <a:cs typeface="Microsoft Sans Serif"/>
              </a:rPr>
              <a:t>//Code</a:t>
            </a:r>
            <a:r>
              <a:rPr sz="1182" spc="-5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Block</a:t>
            </a:r>
            <a:endParaRPr sz="1182">
              <a:latin typeface="Microsoft Sans Serif"/>
              <a:cs typeface="Microsoft Sans Serif"/>
            </a:endParaRPr>
          </a:p>
          <a:p>
            <a:pPr marL="5776">
              <a:spcBef>
                <a:spcPts val="20"/>
              </a:spcBef>
            </a:pPr>
            <a:r>
              <a:rPr sz="1182" spc="25" dirty="0">
                <a:latin typeface="Microsoft Sans Serif"/>
                <a:cs typeface="Microsoft Sans Serif"/>
              </a:rPr>
              <a:t>}</a:t>
            </a:r>
            <a:endParaRPr sz="1182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14520" y="2129329"/>
            <a:ext cx="1622295" cy="336763"/>
            <a:chOff x="8773600" y="2797202"/>
            <a:chExt cx="3566795" cy="74041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3600" y="2797202"/>
              <a:ext cx="3566260" cy="7400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820733" y="2828615"/>
              <a:ext cx="3472179" cy="646430"/>
            </a:xfrm>
            <a:custGeom>
              <a:avLst/>
              <a:gdLst/>
              <a:ahLst/>
              <a:cxnLst/>
              <a:rect l="l" t="t" r="r" b="b"/>
              <a:pathLst>
                <a:path w="3472179" h="646429">
                  <a:moveTo>
                    <a:pt x="3364342" y="645814"/>
                  </a:moveTo>
                  <a:lnTo>
                    <a:pt x="0" y="645814"/>
                  </a:lnTo>
                  <a:lnTo>
                    <a:pt x="15" y="107637"/>
                  </a:lnTo>
                  <a:lnTo>
                    <a:pt x="8474" y="65740"/>
                  </a:lnTo>
                  <a:lnTo>
                    <a:pt x="31542" y="31526"/>
                  </a:lnTo>
                  <a:lnTo>
                    <a:pt x="65756" y="8458"/>
                  </a:lnTo>
                  <a:lnTo>
                    <a:pt x="107653" y="0"/>
                  </a:lnTo>
                  <a:lnTo>
                    <a:pt x="3472009" y="21"/>
                  </a:lnTo>
                  <a:lnTo>
                    <a:pt x="3471980" y="538176"/>
                  </a:lnTo>
                  <a:lnTo>
                    <a:pt x="3463521" y="580074"/>
                  </a:lnTo>
                  <a:lnTo>
                    <a:pt x="3440454" y="614288"/>
                  </a:lnTo>
                  <a:lnTo>
                    <a:pt x="3406240" y="637355"/>
                  </a:lnTo>
                  <a:lnTo>
                    <a:pt x="3364342" y="645814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46293" y="1641458"/>
            <a:ext cx="8438127" cy="762544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310">
              <a:spcBef>
                <a:spcPts val="43"/>
              </a:spcBef>
            </a:pPr>
            <a:r>
              <a:rPr sz="1501" spc="98" dirty="0">
                <a:latin typeface="Microsoft Sans Serif"/>
                <a:cs typeface="Microsoft Sans Serif"/>
              </a:rPr>
              <a:t>Apex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59" dirty="0">
                <a:latin typeface="Microsoft Sans Serif"/>
                <a:cs typeface="Microsoft Sans Serif"/>
              </a:rPr>
              <a:t>can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61" dirty="0">
                <a:latin typeface="Microsoft Sans Serif"/>
                <a:cs typeface="Microsoft Sans Serif"/>
              </a:rPr>
              <a:t>be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82" dirty="0">
                <a:latin typeface="Microsoft Sans Serif"/>
                <a:cs typeface="Microsoft Sans Serif"/>
              </a:rPr>
              <a:t>invoked</a:t>
            </a:r>
            <a:r>
              <a:rPr sz="1501" spc="18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by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20" dirty="0">
                <a:latin typeface="Microsoft Sans Serif"/>
                <a:cs typeface="Microsoft Sans Serif"/>
              </a:rPr>
              <a:t>using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25" dirty="0">
                <a:latin typeface="Microsoft Sans Serif"/>
                <a:cs typeface="Microsoft Sans Serif"/>
              </a:rPr>
              <a:t>triggers.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Apex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0" dirty="0">
                <a:latin typeface="Microsoft Sans Serif"/>
                <a:cs typeface="Microsoft Sans Serif"/>
              </a:rPr>
              <a:t>triggers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1" dirty="0">
                <a:latin typeface="Microsoft Sans Serif"/>
                <a:cs typeface="Microsoft Sans Serif"/>
              </a:rPr>
              <a:t>enable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you</a:t>
            </a:r>
            <a:r>
              <a:rPr sz="1501" spc="18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to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82" dirty="0">
                <a:latin typeface="Microsoft Sans Serif"/>
                <a:cs typeface="Microsoft Sans Serif"/>
              </a:rPr>
              <a:t>perform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82" dirty="0">
                <a:latin typeface="Microsoft Sans Serif"/>
                <a:cs typeface="Microsoft Sans Serif"/>
              </a:rPr>
              <a:t>custom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70" dirty="0">
                <a:latin typeface="Microsoft Sans Serif"/>
                <a:cs typeface="Microsoft Sans Serif"/>
              </a:rPr>
              <a:t>actions </a:t>
            </a:r>
            <a:r>
              <a:rPr sz="1501" spc="-393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before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45" dirty="0">
                <a:latin typeface="Microsoft Sans Serif"/>
                <a:cs typeface="Microsoft Sans Serif"/>
              </a:rPr>
              <a:t>or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82" dirty="0">
                <a:latin typeface="Microsoft Sans Serif"/>
                <a:cs typeface="Microsoft Sans Serif"/>
              </a:rPr>
              <a:t>after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changes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to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4" dirty="0">
                <a:latin typeface="Microsoft Sans Serif"/>
                <a:cs typeface="Microsoft Sans Serif"/>
              </a:rPr>
              <a:t>Salesforce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50" dirty="0">
                <a:latin typeface="Microsoft Sans Serif"/>
                <a:cs typeface="Microsoft Sans Serif"/>
              </a:rPr>
              <a:t>records,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0" dirty="0">
                <a:latin typeface="Microsoft Sans Serif"/>
                <a:cs typeface="Microsoft Sans Serif"/>
              </a:rPr>
              <a:t>such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" dirty="0">
                <a:latin typeface="Microsoft Sans Serif"/>
                <a:cs typeface="Microsoft Sans Serif"/>
              </a:rPr>
              <a:t>as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2" dirty="0">
                <a:latin typeface="Microsoft Sans Serif"/>
                <a:cs typeface="Microsoft Sans Serif"/>
              </a:rPr>
              <a:t>insertions,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84" dirty="0">
                <a:latin typeface="Microsoft Sans Serif"/>
                <a:cs typeface="Microsoft Sans Serif"/>
              </a:rPr>
              <a:t>updates,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45" dirty="0">
                <a:latin typeface="Microsoft Sans Serif"/>
                <a:cs typeface="Microsoft Sans Serif"/>
              </a:rPr>
              <a:t>or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0" dirty="0">
                <a:latin typeface="Microsoft Sans Serif"/>
                <a:cs typeface="Microsoft Sans Serif"/>
              </a:rPr>
              <a:t>deletions.</a:t>
            </a:r>
            <a:endParaRPr sz="1501">
              <a:latin typeface="Microsoft Sans Serif"/>
              <a:cs typeface="Microsoft Sans Serif"/>
            </a:endParaRPr>
          </a:p>
          <a:p>
            <a:pPr marL="717952" algn="ctr">
              <a:spcBef>
                <a:spcPts val="503"/>
              </a:spcBef>
            </a:pPr>
            <a:r>
              <a:rPr sz="1501" b="1" spc="-45" dirty="0">
                <a:solidFill>
                  <a:srgbClr val="FFFFFF"/>
                </a:solidFill>
                <a:latin typeface="Arial"/>
                <a:cs typeface="Arial"/>
              </a:rPr>
              <a:t>Trigger</a:t>
            </a:r>
            <a:r>
              <a:rPr sz="1501" b="1" spc="-18" dirty="0">
                <a:solidFill>
                  <a:srgbClr val="FFFFFF"/>
                </a:solidFill>
                <a:latin typeface="Arial"/>
                <a:cs typeface="Arial"/>
              </a:rPr>
              <a:t> Syntax</a:t>
            </a:r>
            <a:endParaRPr sz="1501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46967" y="1608882"/>
            <a:ext cx="9021252" cy="4143682"/>
            <a:chOff x="270357" y="1652943"/>
            <a:chExt cx="19834225" cy="911034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86132" y="7385478"/>
              <a:ext cx="2617967" cy="337754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1770" y="1684355"/>
              <a:ext cx="346075" cy="1167765"/>
            </a:xfrm>
            <a:custGeom>
              <a:avLst/>
              <a:gdLst/>
              <a:ahLst/>
              <a:cxnLst/>
              <a:rect l="l" t="t" r="r" b="b"/>
              <a:pathLst>
                <a:path w="346075" h="1167764">
                  <a:moveTo>
                    <a:pt x="345786" y="1167709"/>
                  </a:moveTo>
                  <a:lnTo>
                    <a:pt x="266500" y="1166948"/>
                  </a:lnTo>
                  <a:lnTo>
                    <a:pt x="193718" y="1164781"/>
                  </a:lnTo>
                  <a:lnTo>
                    <a:pt x="129514" y="1161379"/>
                  </a:lnTo>
                  <a:lnTo>
                    <a:pt x="75965" y="1156917"/>
                  </a:lnTo>
                  <a:lnTo>
                    <a:pt x="35146" y="1151567"/>
                  </a:lnTo>
                  <a:lnTo>
                    <a:pt x="0" y="1138895"/>
                  </a:lnTo>
                  <a:lnTo>
                    <a:pt x="0" y="28814"/>
                  </a:lnTo>
                  <a:lnTo>
                    <a:pt x="58096" y="12828"/>
                  </a:lnTo>
                  <a:lnTo>
                    <a:pt x="101278" y="8439"/>
                  </a:lnTo>
                  <a:lnTo>
                    <a:pt x="142804" y="5486"/>
                  </a:lnTo>
                  <a:lnTo>
                    <a:pt x="188947" y="3134"/>
                  </a:lnTo>
                  <a:lnTo>
                    <a:pt x="238777" y="1414"/>
                  </a:lnTo>
                  <a:lnTo>
                    <a:pt x="291367" y="358"/>
                  </a:lnTo>
                  <a:lnTo>
                    <a:pt x="345786" y="0"/>
                  </a:lnTo>
                </a:path>
              </a:pathLst>
            </a:custGeom>
            <a:ln w="62825">
              <a:solidFill>
                <a:srgbClr val="F6981C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18395" y="1500261"/>
            <a:ext cx="649842" cy="105708"/>
            <a:chOff x="18675872" y="1414129"/>
            <a:chExt cx="1428750" cy="232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5872" y="1414129"/>
              <a:ext cx="1428228" cy="23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717757" y="1424600"/>
              <a:ext cx="1386840" cy="149225"/>
            </a:xfrm>
            <a:custGeom>
              <a:avLst/>
              <a:gdLst/>
              <a:ahLst/>
              <a:cxnLst/>
              <a:rect l="l" t="t" r="r" b="b"/>
              <a:pathLst>
                <a:path w="1386840" h="149225">
                  <a:moveTo>
                    <a:pt x="0" y="148633"/>
                  </a:moveTo>
                  <a:lnTo>
                    <a:pt x="1386343" y="148633"/>
                  </a:lnTo>
                  <a:lnTo>
                    <a:pt x="1386343" y="0"/>
                  </a:lnTo>
                  <a:lnTo>
                    <a:pt x="0" y="0"/>
                  </a:lnTo>
                  <a:lnTo>
                    <a:pt x="0" y="148633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24001" y="1500260"/>
            <a:ext cx="8454301" cy="105708"/>
            <a:chOff x="0" y="1414127"/>
            <a:chExt cx="18587720" cy="2324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14127"/>
              <a:ext cx="18587146" cy="232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138" y="1424598"/>
              <a:ext cx="18531205" cy="149225"/>
            </a:xfrm>
            <a:custGeom>
              <a:avLst/>
              <a:gdLst/>
              <a:ahLst/>
              <a:cxnLst/>
              <a:rect l="l" t="t" r="r" b="b"/>
              <a:pathLst>
                <a:path w="18531205" h="149225">
                  <a:moveTo>
                    <a:pt x="18531124" y="148633"/>
                  </a:moveTo>
                  <a:lnTo>
                    <a:pt x="0" y="148633"/>
                  </a:lnTo>
                  <a:lnTo>
                    <a:pt x="0" y="0"/>
                  </a:lnTo>
                  <a:lnTo>
                    <a:pt x="18531124" y="0"/>
                  </a:lnTo>
                  <a:lnTo>
                    <a:pt x="18531124" y="148633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46292" y="929554"/>
            <a:ext cx="6841091" cy="614647"/>
          </a:xfrm>
          <a:prstGeom prst="rect">
            <a:avLst/>
          </a:prstGeom>
        </p:spPr>
        <p:txBody>
          <a:bodyPr vert="horz" wrap="square" lIns="0" tIns="5199" rIns="0" bIns="0" rtlCol="0" anchor="ctr">
            <a:spAutoFit/>
          </a:bodyPr>
          <a:lstStyle/>
          <a:p>
            <a:pPr marL="5776">
              <a:spcBef>
                <a:spcPts val="41"/>
              </a:spcBef>
            </a:pPr>
            <a:r>
              <a:rPr spc="-41" dirty="0"/>
              <a:t>Types</a:t>
            </a:r>
            <a:r>
              <a:rPr spc="-23" dirty="0"/>
              <a:t> </a:t>
            </a:r>
            <a:r>
              <a:rPr spc="-5" dirty="0"/>
              <a:t>Of</a:t>
            </a:r>
            <a:r>
              <a:rPr spc="-25" dirty="0"/>
              <a:t> Trigger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008930" y="2250568"/>
            <a:ext cx="2046280" cy="2600812"/>
            <a:chOff x="14257838" y="3063760"/>
            <a:chExt cx="4498975" cy="57181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0324" y="3859012"/>
              <a:ext cx="146592" cy="6834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343621" y="3900895"/>
              <a:ext cx="0" cy="160020"/>
            </a:xfrm>
            <a:custGeom>
              <a:avLst/>
              <a:gdLst/>
              <a:ahLst/>
              <a:cxnLst/>
              <a:rect l="l" t="t" r="r" b="b"/>
              <a:pathLst>
                <a:path h="160020">
                  <a:moveTo>
                    <a:pt x="0" y="0"/>
                  </a:moveTo>
                  <a:lnTo>
                    <a:pt x="0" y="159943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39850" y="4060838"/>
              <a:ext cx="207645" cy="285115"/>
            </a:xfrm>
            <a:custGeom>
              <a:avLst/>
              <a:gdLst/>
              <a:ahLst/>
              <a:cxnLst/>
              <a:rect l="l" t="t" r="r" b="b"/>
              <a:pathLst>
                <a:path w="207644" h="285114">
                  <a:moveTo>
                    <a:pt x="103771" y="285107"/>
                  </a:moveTo>
                  <a:lnTo>
                    <a:pt x="0" y="0"/>
                  </a:lnTo>
                  <a:lnTo>
                    <a:pt x="207542" y="0"/>
                  </a:lnTo>
                  <a:lnTo>
                    <a:pt x="103771" y="285107"/>
                  </a:lnTo>
                  <a:close/>
                </a:path>
              </a:pathLst>
            </a:custGeom>
            <a:solidFill>
              <a:srgbClr val="107295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39850" y="4060838"/>
              <a:ext cx="207645" cy="285115"/>
            </a:xfrm>
            <a:custGeom>
              <a:avLst/>
              <a:gdLst/>
              <a:ahLst/>
              <a:cxnLst/>
              <a:rect l="l" t="t" r="r" b="b"/>
              <a:pathLst>
                <a:path w="207644" h="285114">
                  <a:moveTo>
                    <a:pt x="0" y="0"/>
                  </a:moveTo>
                  <a:lnTo>
                    <a:pt x="103771" y="285107"/>
                  </a:lnTo>
                  <a:lnTo>
                    <a:pt x="207542" y="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7838" y="3063760"/>
              <a:ext cx="2171565" cy="91566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304958" y="3079467"/>
              <a:ext cx="2077720" cy="821690"/>
            </a:xfrm>
            <a:custGeom>
              <a:avLst/>
              <a:gdLst/>
              <a:ahLst/>
              <a:cxnLst/>
              <a:rect l="l" t="t" r="r" b="b"/>
              <a:pathLst>
                <a:path w="2077719" h="821689">
                  <a:moveTo>
                    <a:pt x="1666612" y="821428"/>
                  </a:moveTo>
                  <a:lnTo>
                    <a:pt x="410714" y="821428"/>
                  </a:lnTo>
                  <a:lnTo>
                    <a:pt x="362816" y="818665"/>
                  </a:lnTo>
                  <a:lnTo>
                    <a:pt x="316541" y="810581"/>
                  </a:lnTo>
                  <a:lnTo>
                    <a:pt x="272197" y="797484"/>
                  </a:lnTo>
                  <a:lnTo>
                    <a:pt x="230092" y="779683"/>
                  </a:lnTo>
                  <a:lnTo>
                    <a:pt x="190534" y="757485"/>
                  </a:lnTo>
                  <a:lnTo>
                    <a:pt x="153833" y="731199"/>
                  </a:lnTo>
                  <a:lnTo>
                    <a:pt x="120295" y="701133"/>
                  </a:lnTo>
                  <a:lnTo>
                    <a:pt x="90229" y="667595"/>
                  </a:lnTo>
                  <a:lnTo>
                    <a:pt x="63943" y="630893"/>
                  </a:lnTo>
                  <a:lnTo>
                    <a:pt x="41745" y="591336"/>
                  </a:lnTo>
                  <a:lnTo>
                    <a:pt x="23944" y="549231"/>
                  </a:lnTo>
                  <a:lnTo>
                    <a:pt x="10847" y="504887"/>
                  </a:lnTo>
                  <a:lnTo>
                    <a:pt x="2763" y="458612"/>
                  </a:lnTo>
                  <a:lnTo>
                    <a:pt x="0" y="410714"/>
                  </a:lnTo>
                  <a:lnTo>
                    <a:pt x="2763" y="362816"/>
                  </a:lnTo>
                  <a:lnTo>
                    <a:pt x="10847" y="316541"/>
                  </a:lnTo>
                  <a:lnTo>
                    <a:pt x="23944" y="272197"/>
                  </a:lnTo>
                  <a:lnTo>
                    <a:pt x="41745" y="230092"/>
                  </a:lnTo>
                  <a:lnTo>
                    <a:pt x="63943" y="190535"/>
                  </a:lnTo>
                  <a:lnTo>
                    <a:pt x="90229" y="153833"/>
                  </a:lnTo>
                  <a:lnTo>
                    <a:pt x="120295" y="120295"/>
                  </a:lnTo>
                  <a:lnTo>
                    <a:pt x="153833" y="90229"/>
                  </a:lnTo>
                  <a:lnTo>
                    <a:pt x="190534" y="63943"/>
                  </a:lnTo>
                  <a:lnTo>
                    <a:pt x="230092" y="41745"/>
                  </a:lnTo>
                  <a:lnTo>
                    <a:pt x="272197" y="23944"/>
                  </a:lnTo>
                  <a:lnTo>
                    <a:pt x="316541" y="10847"/>
                  </a:lnTo>
                  <a:lnTo>
                    <a:pt x="362816" y="2763"/>
                  </a:lnTo>
                  <a:lnTo>
                    <a:pt x="410714" y="0"/>
                  </a:lnTo>
                  <a:lnTo>
                    <a:pt x="1666612" y="0"/>
                  </a:lnTo>
                  <a:lnTo>
                    <a:pt x="1712956" y="2621"/>
                  </a:lnTo>
                  <a:lnTo>
                    <a:pt x="1758351" y="10375"/>
                  </a:lnTo>
                  <a:lnTo>
                    <a:pt x="1802395" y="23094"/>
                  </a:lnTo>
                  <a:lnTo>
                    <a:pt x="1844688" y="40612"/>
                  </a:lnTo>
                  <a:lnTo>
                    <a:pt x="1884826" y="62762"/>
                  </a:lnTo>
                  <a:lnTo>
                    <a:pt x="1922407" y="89379"/>
                  </a:lnTo>
                  <a:lnTo>
                    <a:pt x="1957031" y="120295"/>
                  </a:lnTo>
                  <a:lnTo>
                    <a:pt x="1987947" y="154918"/>
                  </a:lnTo>
                  <a:lnTo>
                    <a:pt x="2014563" y="192500"/>
                  </a:lnTo>
                  <a:lnTo>
                    <a:pt x="2036714" y="232638"/>
                  </a:lnTo>
                  <a:lnTo>
                    <a:pt x="2054232" y="274931"/>
                  </a:lnTo>
                  <a:lnTo>
                    <a:pt x="2066951" y="318975"/>
                  </a:lnTo>
                  <a:lnTo>
                    <a:pt x="2074705" y="364370"/>
                  </a:lnTo>
                  <a:lnTo>
                    <a:pt x="2077327" y="410714"/>
                  </a:lnTo>
                  <a:lnTo>
                    <a:pt x="2074563" y="458612"/>
                  </a:lnTo>
                  <a:lnTo>
                    <a:pt x="2066479" y="504887"/>
                  </a:lnTo>
                  <a:lnTo>
                    <a:pt x="2053382" y="549231"/>
                  </a:lnTo>
                  <a:lnTo>
                    <a:pt x="2035581" y="591336"/>
                  </a:lnTo>
                  <a:lnTo>
                    <a:pt x="2013383" y="630893"/>
                  </a:lnTo>
                  <a:lnTo>
                    <a:pt x="1987097" y="667595"/>
                  </a:lnTo>
                  <a:lnTo>
                    <a:pt x="1957031" y="701133"/>
                  </a:lnTo>
                  <a:lnTo>
                    <a:pt x="1923493" y="731199"/>
                  </a:lnTo>
                  <a:lnTo>
                    <a:pt x="1886791" y="757485"/>
                  </a:lnTo>
                  <a:lnTo>
                    <a:pt x="1847234" y="779683"/>
                  </a:lnTo>
                  <a:lnTo>
                    <a:pt x="1805129" y="797484"/>
                  </a:lnTo>
                  <a:lnTo>
                    <a:pt x="1760785" y="810581"/>
                  </a:lnTo>
                  <a:lnTo>
                    <a:pt x="1714510" y="818665"/>
                  </a:lnTo>
                  <a:lnTo>
                    <a:pt x="1666612" y="821428"/>
                  </a:lnTo>
                  <a:close/>
                </a:path>
              </a:pathLst>
            </a:custGeom>
            <a:solidFill>
              <a:srgbClr val="E1EED8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304957" y="3079466"/>
              <a:ext cx="2077720" cy="821690"/>
            </a:xfrm>
            <a:custGeom>
              <a:avLst/>
              <a:gdLst/>
              <a:ahLst/>
              <a:cxnLst/>
              <a:rect l="l" t="t" r="r" b="b"/>
              <a:pathLst>
                <a:path w="2077719" h="821689">
                  <a:moveTo>
                    <a:pt x="0" y="410714"/>
                  </a:moveTo>
                  <a:lnTo>
                    <a:pt x="2763" y="362816"/>
                  </a:lnTo>
                  <a:lnTo>
                    <a:pt x="10847" y="316541"/>
                  </a:lnTo>
                  <a:lnTo>
                    <a:pt x="23944" y="272197"/>
                  </a:lnTo>
                  <a:lnTo>
                    <a:pt x="41745" y="230092"/>
                  </a:lnTo>
                  <a:lnTo>
                    <a:pt x="63943" y="190535"/>
                  </a:lnTo>
                  <a:lnTo>
                    <a:pt x="90229" y="153833"/>
                  </a:lnTo>
                  <a:lnTo>
                    <a:pt x="120295" y="120295"/>
                  </a:lnTo>
                  <a:lnTo>
                    <a:pt x="153833" y="90229"/>
                  </a:lnTo>
                  <a:lnTo>
                    <a:pt x="190534" y="63943"/>
                  </a:lnTo>
                  <a:lnTo>
                    <a:pt x="230092" y="41745"/>
                  </a:lnTo>
                  <a:lnTo>
                    <a:pt x="272197" y="23944"/>
                  </a:lnTo>
                  <a:lnTo>
                    <a:pt x="316541" y="10847"/>
                  </a:lnTo>
                  <a:lnTo>
                    <a:pt x="362816" y="2763"/>
                  </a:lnTo>
                  <a:lnTo>
                    <a:pt x="410714" y="0"/>
                  </a:lnTo>
                  <a:lnTo>
                    <a:pt x="1666612" y="0"/>
                  </a:lnTo>
                  <a:lnTo>
                    <a:pt x="1712955" y="2621"/>
                  </a:lnTo>
                  <a:lnTo>
                    <a:pt x="1758350" y="10375"/>
                  </a:lnTo>
                  <a:lnTo>
                    <a:pt x="1802395" y="23094"/>
                  </a:lnTo>
                  <a:lnTo>
                    <a:pt x="1844688" y="40612"/>
                  </a:lnTo>
                  <a:lnTo>
                    <a:pt x="1884826" y="62762"/>
                  </a:lnTo>
                  <a:lnTo>
                    <a:pt x="1922407" y="89379"/>
                  </a:lnTo>
                  <a:lnTo>
                    <a:pt x="1957031" y="120295"/>
                  </a:lnTo>
                  <a:lnTo>
                    <a:pt x="1987947" y="154918"/>
                  </a:lnTo>
                  <a:lnTo>
                    <a:pt x="2014563" y="192500"/>
                  </a:lnTo>
                  <a:lnTo>
                    <a:pt x="2036714" y="232638"/>
                  </a:lnTo>
                  <a:lnTo>
                    <a:pt x="2054232" y="274931"/>
                  </a:lnTo>
                  <a:lnTo>
                    <a:pt x="2066951" y="318975"/>
                  </a:lnTo>
                  <a:lnTo>
                    <a:pt x="2074705" y="364370"/>
                  </a:lnTo>
                  <a:lnTo>
                    <a:pt x="2077326" y="410714"/>
                  </a:lnTo>
                  <a:lnTo>
                    <a:pt x="2074563" y="458612"/>
                  </a:lnTo>
                  <a:lnTo>
                    <a:pt x="2066479" y="504887"/>
                  </a:lnTo>
                  <a:lnTo>
                    <a:pt x="2053382" y="549231"/>
                  </a:lnTo>
                  <a:lnTo>
                    <a:pt x="2035581" y="591336"/>
                  </a:lnTo>
                  <a:lnTo>
                    <a:pt x="2013383" y="630893"/>
                  </a:lnTo>
                  <a:lnTo>
                    <a:pt x="1987097" y="667595"/>
                  </a:lnTo>
                  <a:lnTo>
                    <a:pt x="1957031" y="701133"/>
                  </a:lnTo>
                  <a:lnTo>
                    <a:pt x="1923493" y="731199"/>
                  </a:lnTo>
                  <a:lnTo>
                    <a:pt x="1886791" y="757485"/>
                  </a:lnTo>
                  <a:lnTo>
                    <a:pt x="1847234" y="779683"/>
                  </a:lnTo>
                  <a:lnTo>
                    <a:pt x="1805129" y="797484"/>
                  </a:lnTo>
                  <a:lnTo>
                    <a:pt x="1760785" y="810581"/>
                  </a:lnTo>
                  <a:lnTo>
                    <a:pt x="1714510" y="818665"/>
                  </a:lnTo>
                  <a:lnTo>
                    <a:pt x="1666612" y="821428"/>
                  </a:lnTo>
                  <a:lnTo>
                    <a:pt x="410714" y="821428"/>
                  </a:lnTo>
                  <a:lnTo>
                    <a:pt x="362816" y="818665"/>
                  </a:lnTo>
                  <a:lnTo>
                    <a:pt x="316541" y="810581"/>
                  </a:lnTo>
                  <a:lnTo>
                    <a:pt x="272197" y="797484"/>
                  </a:lnTo>
                  <a:lnTo>
                    <a:pt x="230092" y="779683"/>
                  </a:lnTo>
                  <a:lnTo>
                    <a:pt x="190534" y="757485"/>
                  </a:lnTo>
                  <a:lnTo>
                    <a:pt x="153833" y="731199"/>
                  </a:lnTo>
                  <a:lnTo>
                    <a:pt x="120295" y="701133"/>
                  </a:lnTo>
                  <a:lnTo>
                    <a:pt x="90229" y="667595"/>
                  </a:lnTo>
                  <a:lnTo>
                    <a:pt x="63943" y="630893"/>
                  </a:lnTo>
                  <a:lnTo>
                    <a:pt x="41745" y="591336"/>
                  </a:lnTo>
                  <a:lnTo>
                    <a:pt x="23944" y="549231"/>
                  </a:lnTo>
                  <a:lnTo>
                    <a:pt x="10847" y="504887"/>
                  </a:lnTo>
                  <a:lnTo>
                    <a:pt x="2763" y="458612"/>
                  </a:lnTo>
                  <a:lnTo>
                    <a:pt x="0" y="410714"/>
                  </a:lnTo>
                  <a:close/>
                </a:path>
              </a:pathLst>
            </a:custGeom>
            <a:ln w="10470">
              <a:solidFill>
                <a:srgbClr val="54813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70333" y="5549879"/>
              <a:ext cx="146592" cy="114188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343630" y="5591763"/>
              <a:ext cx="0" cy="618490"/>
            </a:xfrm>
            <a:custGeom>
              <a:avLst/>
              <a:gdLst/>
              <a:ahLst/>
              <a:cxnLst/>
              <a:rect l="l" t="t" r="r" b="b"/>
              <a:pathLst>
                <a:path h="618489">
                  <a:moveTo>
                    <a:pt x="0" y="0"/>
                  </a:moveTo>
                  <a:lnTo>
                    <a:pt x="0" y="618345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39859" y="6210109"/>
              <a:ext cx="207645" cy="285115"/>
            </a:xfrm>
            <a:custGeom>
              <a:avLst/>
              <a:gdLst/>
              <a:ahLst/>
              <a:cxnLst/>
              <a:rect l="l" t="t" r="r" b="b"/>
              <a:pathLst>
                <a:path w="207644" h="285114">
                  <a:moveTo>
                    <a:pt x="103771" y="285107"/>
                  </a:moveTo>
                  <a:lnTo>
                    <a:pt x="0" y="0"/>
                  </a:lnTo>
                  <a:lnTo>
                    <a:pt x="207542" y="0"/>
                  </a:lnTo>
                  <a:lnTo>
                    <a:pt x="103771" y="285107"/>
                  </a:lnTo>
                  <a:close/>
                </a:path>
              </a:pathLst>
            </a:custGeom>
            <a:solidFill>
              <a:srgbClr val="107295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39859" y="6210109"/>
              <a:ext cx="207645" cy="285115"/>
            </a:xfrm>
            <a:custGeom>
              <a:avLst/>
              <a:gdLst/>
              <a:ahLst/>
              <a:cxnLst/>
              <a:rect l="l" t="t" r="r" b="b"/>
              <a:pathLst>
                <a:path w="207644" h="285114">
                  <a:moveTo>
                    <a:pt x="0" y="0"/>
                  </a:moveTo>
                  <a:lnTo>
                    <a:pt x="103771" y="285107"/>
                  </a:lnTo>
                  <a:lnTo>
                    <a:pt x="207542" y="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12874" y="4972940"/>
              <a:ext cx="1242748" cy="1465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486171" y="5014824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5">
                  <a:moveTo>
                    <a:pt x="0" y="0"/>
                  </a:moveTo>
                  <a:lnTo>
                    <a:pt x="719203" y="0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05374" y="4911053"/>
              <a:ext cx="285115" cy="207645"/>
            </a:xfrm>
            <a:custGeom>
              <a:avLst/>
              <a:gdLst/>
              <a:ahLst/>
              <a:cxnLst/>
              <a:rect l="l" t="t" r="r" b="b"/>
              <a:pathLst>
                <a:path w="285115" h="207645">
                  <a:moveTo>
                    <a:pt x="0" y="207541"/>
                  </a:moveTo>
                  <a:lnTo>
                    <a:pt x="0" y="0"/>
                  </a:lnTo>
                  <a:lnTo>
                    <a:pt x="285106" y="103770"/>
                  </a:lnTo>
                  <a:lnTo>
                    <a:pt x="0" y="207541"/>
                  </a:lnTo>
                  <a:close/>
                </a:path>
              </a:pathLst>
            </a:custGeom>
            <a:solidFill>
              <a:srgbClr val="107295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05374" y="4911053"/>
              <a:ext cx="285115" cy="207645"/>
            </a:xfrm>
            <a:custGeom>
              <a:avLst/>
              <a:gdLst/>
              <a:ahLst/>
              <a:cxnLst/>
              <a:rect l="l" t="t" r="r" b="b"/>
              <a:pathLst>
                <a:path w="285115" h="207645">
                  <a:moveTo>
                    <a:pt x="0" y="207541"/>
                  </a:moveTo>
                  <a:lnTo>
                    <a:pt x="285106" y="103770"/>
                  </a:lnTo>
                  <a:lnTo>
                    <a:pt x="0" y="0"/>
                  </a:lnTo>
                  <a:lnTo>
                    <a:pt x="0" y="207541"/>
                  </a:lnTo>
                  <a:close/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9066" y="6955910"/>
              <a:ext cx="1242748" cy="1465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759314" y="6997793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5">
                  <a:moveTo>
                    <a:pt x="719203" y="0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74207" y="6894023"/>
              <a:ext cx="285115" cy="207645"/>
            </a:xfrm>
            <a:custGeom>
              <a:avLst/>
              <a:gdLst/>
              <a:ahLst/>
              <a:cxnLst/>
              <a:rect l="l" t="t" r="r" b="b"/>
              <a:pathLst>
                <a:path w="285115" h="207645">
                  <a:moveTo>
                    <a:pt x="285106" y="207540"/>
                  </a:moveTo>
                  <a:lnTo>
                    <a:pt x="0" y="103770"/>
                  </a:lnTo>
                  <a:lnTo>
                    <a:pt x="285106" y="0"/>
                  </a:lnTo>
                  <a:lnTo>
                    <a:pt x="285106" y="207540"/>
                  </a:lnTo>
                  <a:close/>
                </a:path>
              </a:pathLst>
            </a:custGeom>
            <a:solidFill>
              <a:srgbClr val="107295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474207" y="6894023"/>
              <a:ext cx="285115" cy="207645"/>
            </a:xfrm>
            <a:custGeom>
              <a:avLst/>
              <a:gdLst/>
              <a:ahLst/>
              <a:cxnLst/>
              <a:rect l="l" t="t" r="r" b="b"/>
              <a:pathLst>
                <a:path w="285115" h="207645">
                  <a:moveTo>
                    <a:pt x="285106" y="0"/>
                  </a:moveTo>
                  <a:lnTo>
                    <a:pt x="0" y="103770"/>
                  </a:lnTo>
                  <a:lnTo>
                    <a:pt x="285106" y="207540"/>
                  </a:lnTo>
                  <a:lnTo>
                    <a:pt x="285106" y="0"/>
                  </a:lnTo>
                  <a:close/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47750" y="5497600"/>
              <a:ext cx="146592" cy="102803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621047" y="5539484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486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1" name="object 31"/>
            <p:cNvSpPr/>
            <p:nvPr/>
          </p:nvSpPr>
          <p:spPr>
            <a:xfrm>
              <a:off x="18517276" y="6043970"/>
              <a:ext cx="207645" cy="285115"/>
            </a:xfrm>
            <a:custGeom>
              <a:avLst/>
              <a:gdLst/>
              <a:ahLst/>
              <a:cxnLst/>
              <a:rect l="l" t="t" r="r" b="b"/>
              <a:pathLst>
                <a:path w="207644" h="285114">
                  <a:moveTo>
                    <a:pt x="103771" y="285107"/>
                  </a:moveTo>
                  <a:lnTo>
                    <a:pt x="0" y="0"/>
                  </a:lnTo>
                  <a:lnTo>
                    <a:pt x="207542" y="0"/>
                  </a:lnTo>
                  <a:lnTo>
                    <a:pt x="103771" y="285107"/>
                  </a:lnTo>
                  <a:close/>
                </a:path>
              </a:pathLst>
            </a:custGeom>
            <a:solidFill>
              <a:srgbClr val="107295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8517276" y="6043970"/>
              <a:ext cx="207645" cy="285115"/>
            </a:xfrm>
            <a:custGeom>
              <a:avLst/>
              <a:gdLst/>
              <a:ahLst/>
              <a:cxnLst/>
              <a:rect l="l" t="t" r="r" b="b"/>
              <a:pathLst>
                <a:path w="207644" h="285114">
                  <a:moveTo>
                    <a:pt x="0" y="0"/>
                  </a:moveTo>
                  <a:lnTo>
                    <a:pt x="103771" y="285107"/>
                  </a:lnTo>
                  <a:lnTo>
                    <a:pt x="207542" y="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7762" y="7532850"/>
              <a:ext cx="146592" cy="124890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8621059" y="7574733"/>
              <a:ext cx="0" cy="725805"/>
            </a:xfrm>
            <a:custGeom>
              <a:avLst/>
              <a:gdLst/>
              <a:ahLst/>
              <a:cxnLst/>
              <a:rect l="l" t="t" r="r" b="b"/>
              <a:pathLst>
                <a:path h="725804">
                  <a:moveTo>
                    <a:pt x="0" y="0"/>
                  </a:moveTo>
                  <a:lnTo>
                    <a:pt x="0" y="725359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5" name="object 35"/>
            <p:cNvSpPr/>
            <p:nvPr/>
          </p:nvSpPr>
          <p:spPr>
            <a:xfrm>
              <a:off x="18517287" y="8300093"/>
              <a:ext cx="207645" cy="285115"/>
            </a:xfrm>
            <a:custGeom>
              <a:avLst/>
              <a:gdLst/>
              <a:ahLst/>
              <a:cxnLst/>
              <a:rect l="l" t="t" r="r" b="b"/>
              <a:pathLst>
                <a:path w="207644" h="285115">
                  <a:moveTo>
                    <a:pt x="103771" y="285107"/>
                  </a:moveTo>
                  <a:lnTo>
                    <a:pt x="0" y="0"/>
                  </a:lnTo>
                  <a:lnTo>
                    <a:pt x="207542" y="0"/>
                  </a:lnTo>
                  <a:lnTo>
                    <a:pt x="103771" y="285107"/>
                  </a:lnTo>
                  <a:close/>
                </a:path>
              </a:pathLst>
            </a:custGeom>
            <a:solidFill>
              <a:srgbClr val="107295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6" name="object 36"/>
            <p:cNvSpPr/>
            <p:nvPr/>
          </p:nvSpPr>
          <p:spPr>
            <a:xfrm>
              <a:off x="18517287" y="8300093"/>
              <a:ext cx="207645" cy="285115"/>
            </a:xfrm>
            <a:custGeom>
              <a:avLst/>
              <a:gdLst/>
              <a:ahLst/>
              <a:cxnLst/>
              <a:rect l="l" t="t" r="r" b="b"/>
              <a:pathLst>
                <a:path w="207644" h="285115">
                  <a:moveTo>
                    <a:pt x="0" y="0"/>
                  </a:moveTo>
                  <a:lnTo>
                    <a:pt x="103771" y="285107"/>
                  </a:lnTo>
                  <a:lnTo>
                    <a:pt x="207542" y="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151898" y="2299752"/>
            <a:ext cx="699519" cy="277770"/>
          </a:xfrm>
          <a:prstGeom prst="rect">
            <a:avLst/>
          </a:prstGeom>
        </p:spPr>
        <p:txBody>
          <a:bodyPr vert="horz" wrap="square" lIns="0" tIns="21084" rIns="0" bIns="0" rtlCol="0">
            <a:spAutoFit/>
          </a:bodyPr>
          <a:lstStyle/>
          <a:p>
            <a:pPr marL="101657" marR="2310" indent="-96169">
              <a:lnSpc>
                <a:spcPts val="973"/>
              </a:lnSpc>
              <a:spcBef>
                <a:spcPts val="166"/>
              </a:spcBef>
            </a:pPr>
            <a:r>
              <a:rPr sz="887" b="1" spc="-16" dirty="0">
                <a:solidFill>
                  <a:srgbClr val="171616"/>
                </a:solidFill>
                <a:latin typeface="Arial"/>
                <a:cs typeface="Arial"/>
              </a:rPr>
              <a:t>Time</a:t>
            </a:r>
            <a:r>
              <a:rPr sz="887" b="1" spc="-14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887" b="1" spc="2" dirty="0">
                <a:solidFill>
                  <a:srgbClr val="171616"/>
                </a:solidFill>
                <a:latin typeface="Arial"/>
                <a:cs typeface="Arial"/>
              </a:rPr>
              <a:t>to</a:t>
            </a:r>
            <a:r>
              <a:rPr sz="887" b="1" spc="-11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887" b="1" spc="-5" dirty="0">
                <a:solidFill>
                  <a:srgbClr val="171616"/>
                </a:solidFill>
                <a:latin typeface="Arial"/>
                <a:cs typeface="Arial"/>
              </a:rPr>
              <a:t>write </a:t>
            </a:r>
            <a:r>
              <a:rPr sz="887" b="1" spc="-241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887" b="1" spc="100" dirty="0">
                <a:solidFill>
                  <a:srgbClr val="171616"/>
                </a:solidFill>
                <a:latin typeface="Arial"/>
                <a:cs typeface="Arial"/>
              </a:rPr>
              <a:t>a</a:t>
            </a:r>
            <a:r>
              <a:rPr sz="887" b="1" spc="-7" dirty="0">
                <a:solidFill>
                  <a:srgbClr val="171616"/>
                </a:solidFill>
                <a:latin typeface="Arial"/>
                <a:cs typeface="Arial"/>
              </a:rPr>
              <a:t> trigger!</a:t>
            </a:r>
            <a:endParaRPr sz="887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961687" y="2868420"/>
            <a:ext cx="1082204" cy="567818"/>
            <a:chOff x="14153971" y="4422178"/>
            <a:chExt cx="2379345" cy="124841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53971" y="4422178"/>
              <a:ext cx="2379316" cy="124811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4201091" y="4437885"/>
              <a:ext cx="2285365" cy="1154430"/>
            </a:xfrm>
            <a:custGeom>
              <a:avLst/>
              <a:gdLst/>
              <a:ahLst/>
              <a:cxnLst/>
              <a:rect l="l" t="t" r="r" b="b"/>
              <a:pathLst>
                <a:path w="2285365" h="1154429">
                  <a:moveTo>
                    <a:pt x="2285079" y="1153878"/>
                  </a:moveTo>
                  <a:lnTo>
                    <a:pt x="0" y="1153878"/>
                  </a:lnTo>
                  <a:lnTo>
                    <a:pt x="0" y="0"/>
                  </a:lnTo>
                  <a:lnTo>
                    <a:pt x="2285079" y="0"/>
                  </a:lnTo>
                  <a:lnTo>
                    <a:pt x="2285079" y="1153878"/>
                  </a:lnTo>
                  <a:close/>
                </a:path>
              </a:pathLst>
            </a:custGeom>
            <a:solidFill>
              <a:srgbClr val="FDCCCD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983120" y="2875565"/>
            <a:ext cx="1039458" cy="396467"/>
          </a:xfrm>
          <a:prstGeom prst="rect">
            <a:avLst/>
          </a:prstGeom>
          <a:ln w="10470">
            <a:solidFill>
              <a:srgbClr val="C00000"/>
            </a:solidFill>
          </a:ln>
        </p:spPr>
        <p:txBody>
          <a:bodyPr vert="horz" wrap="square" lIns="0" tIns="138633" rIns="0" bIns="0" rtlCol="0">
            <a:spAutoFit/>
          </a:bodyPr>
          <a:lstStyle/>
          <a:p>
            <a:pPr marL="152774" marR="80575" indent="-71044">
              <a:lnSpc>
                <a:spcPts val="973"/>
              </a:lnSpc>
              <a:spcBef>
                <a:spcPts val="1092"/>
              </a:spcBef>
            </a:pPr>
            <a:r>
              <a:rPr sz="887" b="1" dirty="0">
                <a:solidFill>
                  <a:srgbClr val="393737"/>
                </a:solidFill>
                <a:latin typeface="Arial"/>
                <a:cs typeface="Arial"/>
              </a:rPr>
              <a:t>Does</a:t>
            </a:r>
            <a:r>
              <a:rPr sz="887" b="1" spc="-18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16" dirty="0">
                <a:solidFill>
                  <a:srgbClr val="393737"/>
                </a:solidFill>
                <a:latin typeface="Arial"/>
                <a:cs typeface="Arial"/>
              </a:rPr>
              <a:t>the</a:t>
            </a:r>
            <a:r>
              <a:rPr sz="887" b="1" spc="-16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dirty="0">
                <a:solidFill>
                  <a:srgbClr val="393737"/>
                </a:solidFill>
                <a:latin typeface="Arial"/>
                <a:cs typeface="Arial"/>
              </a:rPr>
              <a:t>trigger </a:t>
            </a:r>
            <a:r>
              <a:rPr sz="887" b="1" spc="-239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-23" dirty="0">
                <a:solidFill>
                  <a:srgbClr val="393737"/>
                </a:solidFill>
                <a:latin typeface="Arial"/>
                <a:cs typeface="Arial"/>
              </a:rPr>
              <a:t>run</a:t>
            </a:r>
            <a:r>
              <a:rPr sz="887" b="1" spc="-7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14" dirty="0">
                <a:solidFill>
                  <a:srgbClr val="393737"/>
                </a:solidFill>
                <a:latin typeface="Arial"/>
                <a:cs typeface="Arial"/>
              </a:rPr>
              <a:t>on</a:t>
            </a:r>
            <a:r>
              <a:rPr sz="887" b="1" spc="-5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-27" dirty="0">
                <a:solidFill>
                  <a:srgbClr val="393737"/>
                </a:solidFill>
                <a:latin typeface="Arial"/>
                <a:cs typeface="Arial"/>
              </a:rPr>
              <a:t>insert?</a:t>
            </a:r>
            <a:endParaRPr sz="887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78891" y="3949256"/>
            <a:ext cx="353803" cy="186866"/>
          </a:xfrm>
          <a:custGeom>
            <a:avLst/>
            <a:gdLst/>
            <a:ahLst/>
            <a:cxnLst/>
            <a:rect l="l" t="t" r="r" b="b"/>
            <a:pathLst>
              <a:path w="777875" h="410845">
                <a:moveTo>
                  <a:pt x="777677" y="410714"/>
                </a:moveTo>
                <a:lnTo>
                  <a:pt x="0" y="410714"/>
                </a:lnTo>
                <a:lnTo>
                  <a:pt x="0" y="0"/>
                </a:lnTo>
                <a:lnTo>
                  <a:pt x="777677" y="0"/>
                </a:lnTo>
                <a:lnTo>
                  <a:pt x="777677" y="410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3" name="object 43"/>
          <p:cNvSpPr txBox="1"/>
          <p:nvPr/>
        </p:nvSpPr>
        <p:spPr>
          <a:xfrm>
            <a:off x="9171109" y="3959617"/>
            <a:ext cx="169248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b="1" spc="27" dirty="0">
                <a:solidFill>
                  <a:srgbClr val="393737"/>
                </a:solidFill>
                <a:latin typeface="Arial"/>
                <a:cs typeface="Arial"/>
              </a:rPr>
              <a:t>No</a:t>
            </a:r>
            <a:endParaRPr sz="887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325916" y="3533360"/>
            <a:ext cx="353803" cy="186866"/>
          </a:xfrm>
          <a:custGeom>
            <a:avLst/>
            <a:gdLst/>
            <a:ahLst/>
            <a:cxnLst/>
            <a:rect l="l" t="t" r="r" b="b"/>
            <a:pathLst>
              <a:path w="777875" h="410845">
                <a:moveTo>
                  <a:pt x="777678" y="410714"/>
                </a:moveTo>
                <a:lnTo>
                  <a:pt x="0" y="410714"/>
                </a:lnTo>
                <a:lnTo>
                  <a:pt x="0" y="0"/>
                </a:lnTo>
                <a:lnTo>
                  <a:pt x="777678" y="0"/>
                </a:lnTo>
                <a:lnTo>
                  <a:pt x="777678" y="410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5" name="object 45"/>
          <p:cNvSpPr txBox="1"/>
          <p:nvPr/>
        </p:nvSpPr>
        <p:spPr>
          <a:xfrm>
            <a:off x="8418135" y="3543721"/>
            <a:ext cx="169248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b="1" spc="27" dirty="0">
                <a:solidFill>
                  <a:srgbClr val="393737"/>
                </a:solidFill>
                <a:latin typeface="Arial"/>
                <a:cs typeface="Arial"/>
              </a:rPr>
              <a:t>No</a:t>
            </a:r>
            <a:endParaRPr sz="887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08929" y="3845962"/>
            <a:ext cx="987760" cy="416476"/>
            <a:chOff x="14257838" y="6571411"/>
            <a:chExt cx="2171700" cy="915669"/>
          </a:xfrm>
        </p:grpSpPr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57838" y="6571411"/>
              <a:ext cx="2171565" cy="91566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304958" y="6587118"/>
              <a:ext cx="2077720" cy="821690"/>
            </a:xfrm>
            <a:custGeom>
              <a:avLst/>
              <a:gdLst/>
              <a:ahLst/>
              <a:cxnLst/>
              <a:rect l="l" t="t" r="r" b="b"/>
              <a:pathLst>
                <a:path w="2077719" h="821690">
                  <a:moveTo>
                    <a:pt x="1666612" y="821428"/>
                  </a:moveTo>
                  <a:lnTo>
                    <a:pt x="410714" y="821428"/>
                  </a:lnTo>
                  <a:lnTo>
                    <a:pt x="362816" y="818665"/>
                  </a:lnTo>
                  <a:lnTo>
                    <a:pt x="316541" y="810581"/>
                  </a:lnTo>
                  <a:lnTo>
                    <a:pt x="272197" y="797484"/>
                  </a:lnTo>
                  <a:lnTo>
                    <a:pt x="230092" y="779683"/>
                  </a:lnTo>
                  <a:lnTo>
                    <a:pt x="190534" y="757485"/>
                  </a:lnTo>
                  <a:lnTo>
                    <a:pt x="153833" y="731199"/>
                  </a:lnTo>
                  <a:lnTo>
                    <a:pt x="120295" y="701133"/>
                  </a:lnTo>
                  <a:lnTo>
                    <a:pt x="90229" y="667595"/>
                  </a:lnTo>
                  <a:lnTo>
                    <a:pt x="63943" y="630893"/>
                  </a:lnTo>
                  <a:lnTo>
                    <a:pt x="41745" y="591336"/>
                  </a:lnTo>
                  <a:lnTo>
                    <a:pt x="23944" y="549231"/>
                  </a:lnTo>
                  <a:lnTo>
                    <a:pt x="10847" y="504887"/>
                  </a:lnTo>
                  <a:lnTo>
                    <a:pt x="2763" y="458612"/>
                  </a:lnTo>
                  <a:lnTo>
                    <a:pt x="0" y="410714"/>
                  </a:lnTo>
                  <a:lnTo>
                    <a:pt x="2763" y="362816"/>
                  </a:lnTo>
                  <a:lnTo>
                    <a:pt x="10847" y="316541"/>
                  </a:lnTo>
                  <a:lnTo>
                    <a:pt x="23944" y="272197"/>
                  </a:lnTo>
                  <a:lnTo>
                    <a:pt x="41745" y="230092"/>
                  </a:lnTo>
                  <a:lnTo>
                    <a:pt x="63943" y="190535"/>
                  </a:lnTo>
                  <a:lnTo>
                    <a:pt x="90229" y="153833"/>
                  </a:lnTo>
                  <a:lnTo>
                    <a:pt x="120295" y="120295"/>
                  </a:lnTo>
                  <a:lnTo>
                    <a:pt x="153833" y="90229"/>
                  </a:lnTo>
                  <a:lnTo>
                    <a:pt x="190534" y="63943"/>
                  </a:lnTo>
                  <a:lnTo>
                    <a:pt x="230092" y="41745"/>
                  </a:lnTo>
                  <a:lnTo>
                    <a:pt x="272197" y="23944"/>
                  </a:lnTo>
                  <a:lnTo>
                    <a:pt x="316541" y="10847"/>
                  </a:lnTo>
                  <a:lnTo>
                    <a:pt x="362816" y="2763"/>
                  </a:lnTo>
                  <a:lnTo>
                    <a:pt x="410714" y="0"/>
                  </a:lnTo>
                  <a:lnTo>
                    <a:pt x="1666612" y="0"/>
                  </a:lnTo>
                  <a:lnTo>
                    <a:pt x="1712956" y="2621"/>
                  </a:lnTo>
                  <a:lnTo>
                    <a:pt x="1758351" y="10375"/>
                  </a:lnTo>
                  <a:lnTo>
                    <a:pt x="1802395" y="23094"/>
                  </a:lnTo>
                  <a:lnTo>
                    <a:pt x="1844688" y="40612"/>
                  </a:lnTo>
                  <a:lnTo>
                    <a:pt x="1884826" y="62762"/>
                  </a:lnTo>
                  <a:lnTo>
                    <a:pt x="1922407" y="89379"/>
                  </a:lnTo>
                  <a:lnTo>
                    <a:pt x="1957031" y="120295"/>
                  </a:lnTo>
                  <a:lnTo>
                    <a:pt x="1987947" y="154918"/>
                  </a:lnTo>
                  <a:lnTo>
                    <a:pt x="2014563" y="192500"/>
                  </a:lnTo>
                  <a:lnTo>
                    <a:pt x="2036714" y="232638"/>
                  </a:lnTo>
                  <a:lnTo>
                    <a:pt x="2054232" y="274931"/>
                  </a:lnTo>
                  <a:lnTo>
                    <a:pt x="2066951" y="318976"/>
                  </a:lnTo>
                  <a:lnTo>
                    <a:pt x="2074705" y="364371"/>
                  </a:lnTo>
                  <a:lnTo>
                    <a:pt x="2077327" y="410714"/>
                  </a:lnTo>
                  <a:lnTo>
                    <a:pt x="2074563" y="458612"/>
                  </a:lnTo>
                  <a:lnTo>
                    <a:pt x="2066479" y="504887"/>
                  </a:lnTo>
                  <a:lnTo>
                    <a:pt x="2053382" y="549231"/>
                  </a:lnTo>
                  <a:lnTo>
                    <a:pt x="2035581" y="591336"/>
                  </a:lnTo>
                  <a:lnTo>
                    <a:pt x="2013383" y="630893"/>
                  </a:lnTo>
                  <a:lnTo>
                    <a:pt x="1987097" y="667595"/>
                  </a:lnTo>
                  <a:lnTo>
                    <a:pt x="1957031" y="701133"/>
                  </a:lnTo>
                  <a:lnTo>
                    <a:pt x="1923493" y="731199"/>
                  </a:lnTo>
                  <a:lnTo>
                    <a:pt x="1886791" y="757485"/>
                  </a:lnTo>
                  <a:lnTo>
                    <a:pt x="1847234" y="779683"/>
                  </a:lnTo>
                  <a:lnTo>
                    <a:pt x="1805129" y="797484"/>
                  </a:lnTo>
                  <a:lnTo>
                    <a:pt x="1760785" y="810581"/>
                  </a:lnTo>
                  <a:lnTo>
                    <a:pt x="1714510" y="818665"/>
                  </a:lnTo>
                  <a:lnTo>
                    <a:pt x="1666612" y="821428"/>
                  </a:lnTo>
                  <a:close/>
                </a:path>
              </a:pathLst>
            </a:custGeom>
            <a:solidFill>
              <a:srgbClr val="E1EED8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9" name="object 49"/>
            <p:cNvSpPr/>
            <p:nvPr/>
          </p:nvSpPr>
          <p:spPr>
            <a:xfrm>
              <a:off x="14304957" y="6587117"/>
              <a:ext cx="2077720" cy="821690"/>
            </a:xfrm>
            <a:custGeom>
              <a:avLst/>
              <a:gdLst/>
              <a:ahLst/>
              <a:cxnLst/>
              <a:rect l="l" t="t" r="r" b="b"/>
              <a:pathLst>
                <a:path w="2077719" h="821690">
                  <a:moveTo>
                    <a:pt x="0" y="410714"/>
                  </a:moveTo>
                  <a:lnTo>
                    <a:pt x="2763" y="362816"/>
                  </a:lnTo>
                  <a:lnTo>
                    <a:pt x="10847" y="316541"/>
                  </a:lnTo>
                  <a:lnTo>
                    <a:pt x="23944" y="272197"/>
                  </a:lnTo>
                  <a:lnTo>
                    <a:pt x="41745" y="230092"/>
                  </a:lnTo>
                  <a:lnTo>
                    <a:pt x="63943" y="190535"/>
                  </a:lnTo>
                  <a:lnTo>
                    <a:pt x="90229" y="153833"/>
                  </a:lnTo>
                  <a:lnTo>
                    <a:pt x="120295" y="120295"/>
                  </a:lnTo>
                  <a:lnTo>
                    <a:pt x="153833" y="90229"/>
                  </a:lnTo>
                  <a:lnTo>
                    <a:pt x="190534" y="63943"/>
                  </a:lnTo>
                  <a:lnTo>
                    <a:pt x="230092" y="41745"/>
                  </a:lnTo>
                  <a:lnTo>
                    <a:pt x="272197" y="23944"/>
                  </a:lnTo>
                  <a:lnTo>
                    <a:pt x="316541" y="10847"/>
                  </a:lnTo>
                  <a:lnTo>
                    <a:pt x="362816" y="2763"/>
                  </a:lnTo>
                  <a:lnTo>
                    <a:pt x="410714" y="0"/>
                  </a:lnTo>
                  <a:lnTo>
                    <a:pt x="1666612" y="0"/>
                  </a:lnTo>
                  <a:lnTo>
                    <a:pt x="1712955" y="2621"/>
                  </a:lnTo>
                  <a:lnTo>
                    <a:pt x="1758350" y="10375"/>
                  </a:lnTo>
                  <a:lnTo>
                    <a:pt x="1802395" y="23094"/>
                  </a:lnTo>
                  <a:lnTo>
                    <a:pt x="1844688" y="40612"/>
                  </a:lnTo>
                  <a:lnTo>
                    <a:pt x="1884826" y="62762"/>
                  </a:lnTo>
                  <a:lnTo>
                    <a:pt x="1922407" y="89379"/>
                  </a:lnTo>
                  <a:lnTo>
                    <a:pt x="1957031" y="120295"/>
                  </a:lnTo>
                  <a:lnTo>
                    <a:pt x="1987947" y="154918"/>
                  </a:lnTo>
                  <a:lnTo>
                    <a:pt x="2014563" y="192500"/>
                  </a:lnTo>
                  <a:lnTo>
                    <a:pt x="2036714" y="232638"/>
                  </a:lnTo>
                  <a:lnTo>
                    <a:pt x="2054232" y="274931"/>
                  </a:lnTo>
                  <a:lnTo>
                    <a:pt x="2066951" y="318976"/>
                  </a:lnTo>
                  <a:lnTo>
                    <a:pt x="2074705" y="364371"/>
                  </a:lnTo>
                  <a:lnTo>
                    <a:pt x="2077326" y="410714"/>
                  </a:lnTo>
                  <a:lnTo>
                    <a:pt x="2074563" y="458612"/>
                  </a:lnTo>
                  <a:lnTo>
                    <a:pt x="2066479" y="504887"/>
                  </a:lnTo>
                  <a:lnTo>
                    <a:pt x="2053382" y="549231"/>
                  </a:lnTo>
                  <a:lnTo>
                    <a:pt x="2035581" y="591336"/>
                  </a:lnTo>
                  <a:lnTo>
                    <a:pt x="2013383" y="630893"/>
                  </a:lnTo>
                  <a:lnTo>
                    <a:pt x="1987097" y="667595"/>
                  </a:lnTo>
                  <a:lnTo>
                    <a:pt x="1957031" y="701133"/>
                  </a:lnTo>
                  <a:lnTo>
                    <a:pt x="1923493" y="731199"/>
                  </a:lnTo>
                  <a:lnTo>
                    <a:pt x="1886791" y="757485"/>
                  </a:lnTo>
                  <a:lnTo>
                    <a:pt x="1847234" y="779683"/>
                  </a:lnTo>
                  <a:lnTo>
                    <a:pt x="1805129" y="797484"/>
                  </a:lnTo>
                  <a:lnTo>
                    <a:pt x="1760785" y="810581"/>
                  </a:lnTo>
                  <a:lnTo>
                    <a:pt x="1714510" y="818665"/>
                  </a:lnTo>
                  <a:lnTo>
                    <a:pt x="1666612" y="821428"/>
                  </a:lnTo>
                  <a:lnTo>
                    <a:pt x="410714" y="821428"/>
                  </a:lnTo>
                  <a:lnTo>
                    <a:pt x="362816" y="818665"/>
                  </a:lnTo>
                  <a:lnTo>
                    <a:pt x="316541" y="810581"/>
                  </a:lnTo>
                  <a:lnTo>
                    <a:pt x="272197" y="797484"/>
                  </a:lnTo>
                  <a:lnTo>
                    <a:pt x="230092" y="779683"/>
                  </a:lnTo>
                  <a:lnTo>
                    <a:pt x="190534" y="757485"/>
                  </a:lnTo>
                  <a:lnTo>
                    <a:pt x="153833" y="731199"/>
                  </a:lnTo>
                  <a:lnTo>
                    <a:pt x="120295" y="701133"/>
                  </a:lnTo>
                  <a:lnTo>
                    <a:pt x="90229" y="667595"/>
                  </a:lnTo>
                  <a:lnTo>
                    <a:pt x="63943" y="630893"/>
                  </a:lnTo>
                  <a:lnTo>
                    <a:pt x="41745" y="591336"/>
                  </a:lnTo>
                  <a:lnTo>
                    <a:pt x="23944" y="549231"/>
                  </a:lnTo>
                  <a:lnTo>
                    <a:pt x="10847" y="504887"/>
                  </a:lnTo>
                  <a:lnTo>
                    <a:pt x="2763" y="458612"/>
                  </a:lnTo>
                  <a:lnTo>
                    <a:pt x="0" y="410714"/>
                  </a:lnTo>
                  <a:close/>
                </a:path>
              </a:pathLst>
            </a:custGeom>
            <a:ln w="10470">
              <a:solidFill>
                <a:srgbClr val="54813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260393" y="3895146"/>
            <a:ext cx="483194" cy="277770"/>
          </a:xfrm>
          <a:prstGeom prst="rect">
            <a:avLst/>
          </a:prstGeom>
        </p:spPr>
        <p:txBody>
          <a:bodyPr vert="horz" wrap="square" lIns="0" tIns="21084" rIns="0" bIns="0" rtlCol="0">
            <a:spAutoFit/>
          </a:bodyPr>
          <a:lstStyle/>
          <a:p>
            <a:pPr marL="46785" marR="2310" indent="-41298">
              <a:lnSpc>
                <a:spcPts val="973"/>
              </a:lnSpc>
              <a:spcBef>
                <a:spcPts val="166"/>
              </a:spcBef>
            </a:pPr>
            <a:r>
              <a:rPr sz="887" b="1" spc="11" dirty="0">
                <a:solidFill>
                  <a:srgbClr val="171616"/>
                </a:solidFill>
                <a:latin typeface="Arial"/>
                <a:cs typeface="Arial"/>
              </a:rPr>
              <a:t>“before”  </a:t>
            </a:r>
            <a:r>
              <a:rPr sz="887" b="1" spc="-7" dirty="0">
                <a:solidFill>
                  <a:srgbClr val="171616"/>
                </a:solidFill>
                <a:latin typeface="Arial"/>
                <a:cs typeface="Arial"/>
              </a:rPr>
              <a:t>trigger!</a:t>
            </a:r>
            <a:endParaRPr sz="887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499602" y="2892278"/>
            <a:ext cx="987760" cy="520162"/>
            <a:chOff x="17535247" y="4474630"/>
            <a:chExt cx="2171700" cy="1143635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35247" y="4474630"/>
              <a:ext cx="2171599" cy="114338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7582367" y="4490337"/>
              <a:ext cx="2077720" cy="1049655"/>
            </a:xfrm>
            <a:custGeom>
              <a:avLst/>
              <a:gdLst/>
              <a:ahLst/>
              <a:cxnLst/>
              <a:rect l="l" t="t" r="r" b="b"/>
              <a:pathLst>
                <a:path w="2077719" h="1049654">
                  <a:moveTo>
                    <a:pt x="1902482" y="1049147"/>
                  </a:moveTo>
                  <a:lnTo>
                    <a:pt x="0" y="1049138"/>
                  </a:lnTo>
                  <a:lnTo>
                    <a:pt x="16" y="174861"/>
                  </a:lnTo>
                  <a:lnTo>
                    <a:pt x="6262" y="128376"/>
                  </a:lnTo>
                  <a:lnTo>
                    <a:pt x="23890" y="86605"/>
                  </a:lnTo>
                  <a:lnTo>
                    <a:pt x="51232" y="51215"/>
                  </a:lnTo>
                  <a:lnTo>
                    <a:pt x="86622" y="23873"/>
                  </a:lnTo>
                  <a:lnTo>
                    <a:pt x="128393" y="6246"/>
                  </a:lnTo>
                  <a:lnTo>
                    <a:pt x="174878" y="0"/>
                  </a:lnTo>
                  <a:lnTo>
                    <a:pt x="2077361" y="12"/>
                  </a:lnTo>
                  <a:lnTo>
                    <a:pt x="2077344" y="874285"/>
                  </a:lnTo>
                  <a:lnTo>
                    <a:pt x="2071098" y="920770"/>
                  </a:lnTo>
                  <a:lnTo>
                    <a:pt x="2053470" y="962541"/>
                  </a:lnTo>
                  <a:lnTo>
                    <a:pt x="2026128" y="997931"/>
                  </a:lnTo>
                  <a:lnTo>
                    <a:pt x="1990738" y="1025273"/>
                  </a:lnTo>
                  <a:lnTo>
                    <a:pt x="1948967" y="1042900"/>
                  </a:lnTo>
                  <a:lnTo>
                    <a:pt x="1902482" y="1049147"/>
                  </a:lnTo>
                  <a:close/>
                </a:path>
              </a:pathLst>
            </a:custGeom>
            <a:solidFill>
              <a:srgbClr val="9ACDFD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4" name="object 54"/>
            <p:cNvSpPr/>
            <p:nvPr/>
          </p:nvSpPr>
          <p:spPr>
            <a:xfrm>
              <a:off x="17582367" y="4490337"/>
              <a:ext cx="2077720" cy="1049655"/>
            </a:xfrm>
            <a:custGeom>
              <a:avLst/>
              <a:gdLst/>
              <a:ahLst/>
              <a:cxnLst/>
              <a:rect l="l" t="t" r="r" b="b"/>
              <a:pathLst>
                <a:path w="2077719" h="1049654">
                  <a:moveTo>
                    <a:pt x="174878" y="0"/>
                  </a:moveTo>
                  <a:lnTo>
                    <a:pt x="2077344" y="0"/>
                  </a:lnTo>
                  <a:lnTo>
                    <a:pt x="2077344" y="874285"/>
                  </a:lnTo>
                  <a:lnTo>
                    <a:pt x="2071098" y="920770"/>
                  </a:lnTo>
                  <a:lnTo>
                    <a:pt x="2053470" y="962541"/>
                  </a:lnTo>
                  <a:lnTo>
                    <a:pt x="2026128" y="997931"/>
                  </a:lnTo>
                  <a:lnTo>
                    <a:pt x="1990738" y="1025273"/>
                  </a:lnTo>
                  <a:lnTo>
                    <a:pt x="1948967" y="1042900"/>
                  </a:lnTo>
                  <a:lnTo>
                    <a:pt x="1902482" y="1049147"/>
                  </a:lnTo>
                  <a:lnTo>
                    <a:pt x="16" y="1049147"/>
                  </a:lnTo>
                  <a:lnTo>
                    <a:pt x="16" y="174861"/>
                  </a:lnTo>
                  <a:lnTo>
                    <a:pt x="6262" y="128376"/>
                  </a:lnTo>
                  <a:lnTo>
                    <a:pt x="23890" y="86605"/>
                  </a:lnTo>
                  <a:lnTo>
                    <a:pt x="51232" y="51215"/>
                  </a:lnTo>
                  <a:lnTo>
                    <a:pt x="86622" y="23873"/>
                  </a:lnTo>
                  <a:lnTo>
                    <a:pt x="128393" y="6246"/>
                  </a:lnTo>
                  <a:lnTo>
                    <a:pt x="174878" y="0"/>
                  </a:lnTo>
                  <a:close/>
                </a:path>
              </a:pathLst>
            </a:custGeom>
            <a:ln w="10470">
              <a:solidFill>
                <a:srgbClr val="45A1FA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9617408" y="2993248"/>
            <a:ext cx="751217" cy="277770"/>
          </a:xfrm>
          <a:prstGeom prst="rect">
            <a:avLst/>
          </a:prstGeom>
        </p:spPr>
        <p:txBody>
          <a:bodyPr vert="horz" wrap="square" lIns="0" tIns="21084" rIns="0" bIns="0" rtlCol="0">
            <a:spAutoFit/>
          </a:bodyPr>
          <a:lstStyle/>
          <a:p>
            <a:pPr marL="50250" marR="2310" indent="-44764">
              <a:lnSpc>
                <a:spcPts val="973"/>
              </a:lnSpc>
              <a:spcBef>
                <a:spcPts val="166"/>
              </a:spcBef>
            </a:pPr>
            <a:r>
              <a:rPr sz="887" b="1" spc="5" dirty="0">
                <a:solidFill>
                  <a:srgbClr val="393737"/>
                </a:solidFill>
                <a:latin typeface="Arial"/>
                <a:cs typeface="Arial"/>
              </a:rPr>
              <a:t>Record(s)</a:t>
            </a:r>
            <a:r>
              <a:rPr sz="887" b="1" spc="-25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-18" dirty="0">
                <a:solidFill>
                  <a:srgbClr val="393737"/>
                </a:solidFill>
                <a:latin typeface="Arial"/>
                <a:cs typeface="Arial"/>
              </a:rPr>
              <a:t>will </a:t>
            </a:r>
            <a:r>
              <a:rPr sz="887" b="1" spc="-239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66" dirty="0">
                <a:solidFill>
                  <a:srgbClr val="393737"/>
                </a:solidFill>
                <a:latin typeface="Arial"/>
                <a:cs typeface="Arial"/>
              </a:rPr>
              <a:t>be</a:t>
            </a:r>
            <a:r>
              <a:rPr sz="887" b="1" spc="-11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-2" dirty="0">
                <a:solidFill>
                  <a:srgbClr val="393737"/>
                </a:solidFill>
                <a:latin typeface="Arial"/>
                <a:cs typeface="Arial"/>
              </a:rPr>
              <a:t>inserted.</a:t>
            </a:r>
            <a:endParaRPr sz="887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452369" y="3770339"/>
            <a:ext cx="1082204" cy="567818"/>
            <a:chOff x="17431399" y="6405148"/>
            <a:chExt cx="2379345" cy="1248410"/>
          </a:xfrm>
        </p:grpSpPr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31399" y="6405148"/>
              <a:ext cx="2379316" cy="12481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7478519" y="6420855"/>
              <a:ext cx="2285365" cy="1154430"/>
            </a:xfrm>
            <a:custGeom>
              <a:avLst/>
              <a:gdLst/>
              <a:ahLst/>
              <a:cxnLst/>
              <a:rect l="l" t="t" r="r" b="b"/>
              <a:pathLst>
                <a:path w="2285365" h="1154429">
                  <a:moveTo>
                    <a:pt x="2285079" y="1153878"/>
                  </a:moveTo>
                  <a:lnTo>
                    <a:pt x="0" y="1153878"/>
                  </a:lnTo>
                  <a:lnTo>
                    <a:pt x="0" y="0"/>
                  </a:lnTo>
                  <a:lnTo>
                    <a:pt x="2285079" y="0"/>
                  </a:lnTo>
                  <a:lnTo>
                    <a:pt x="2285079" y="1153878"/>
                  </a:lnTo>
                  <a:close/>
                </a:path>
              </a:pathLst>
            </a:custGeom>
            <a:solidFill>
              <a:srgbClr val="FDCCCD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473800" y="3777485"/>
            <a:ext cx="1039458" cy="462589"/>
          </a:xfrm>
          <a:prstGeom prst="rect">
            <a:avLst/>
          </a:prstGeom>
          <a:ln w="10470">
            <a:solidFill>
              <a:srgbClr val="C00000"/>
            </a:solidFill>
          </a:ln>
        </p:spPr>
        <p:txBody>
          <a:bodyPr vert="horz" wrap="square" lIns="0" tIns="77115" rIns="0" bIns="0" rtlCol="0">
            <a:spAutoFit/>
          </a:bodyPr>
          <a:lstStyle/>
          <a:p>
            <a:pPr marL="78264" marR="77109" indent="1155" algn="ctr">
              <a:lnSpc>
                <a:spcPts val="973"/>
              </a:lnSpc>
              <a:spcBef>
                <a:spcPts val="607"/>
              </a:spcBef>
            </a:pPr>
            <a:r>
              <a:rPr sz="887" b="1" spc="9" dirty="0">
                <a:solidFill>
                  <a:srgbClr val="393737"/>
                </a:solidFill>
                <a:latin typeface="Arial"/>
                <a:cs typeface="Arial"/>
              </a:rPr>
              <a:t>Do </a:t>
            </a:r>
            <a:r>
              <a:rPr sz="887" b="1" spc="18" dirty="0">
                <a:solidFill>
                  <a:srgbClr val="393737"/>
                </a:solidFill>
                <a:latin typeface="Arial"/>
                <a:cs typeface="Arial"/>
              </a:rPr>
              <a:t>you </a:t>
            </a:r>
            <a:r>
              <a:rPr sz="887" b="1" spc="52" dirty="0">
                <a:solidFill>
                  <a:srgbClr val="393737"/>
                </a:solidFill>
                <a:latin typeface="Arial"/>
                <a:cs typeface="Arial"/>
              </a:rPr>
              <a:t>need </a:t>
            </a:r>
            <a:r>
              <a:rPr sz="887" b="1" dirty="0">
                <a:solidFill>
                  <a:srgbClr val="393737"/>
                </a:solidFill>
                <a:latin typeface="Arial"/>
                <a:cs typeface="Arial"/>
              </a:rPr>
              <a:t>to </a:t>
            </a:r>
            <a:r>
              <a:rPr sz="887" b="1" spc="-241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-9" dirty="0">
                <a:solidFill>
                  <a:srgbClr val="393737"/>
                </a:solidFill>
                <a:latin typeface="Arial"/>
                <a:cs typeface="Arial"/>
              </a:rPr>
              <a:t>use</a:t>
            </a:r>
            <a:r>
              <a:rPr sz="887" b="1" spc="-11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16" dirty="0">
                <a:solidFill>
                  <a:srgbClr val="393737"/>
                </a:solidFill>
                <a:latin typeface="Arial"/>
                <a:cs typeface="Arial"/>
              </a:rPr>
              <a:t>the</a:t>
            </a:r>
            <a:r>
              <a:rPr sz="887" b="1" spc="-9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2" dirty="0">
                <a:solidFill>
                  <a:srgbClr val="393737"/>
                </a:solidFill>
                <a:latin typeface="Arial"/>
                <a:cs typeface="Arial"/>
              </a:rPr>
              <a:t>record’s </a:t>
            </a:r>
            <a:r>
              <a:rPr sz="887" b="1" spc="-241" dirty="0">
                <a:solidFill>
                  <a:srgbClr val="393737"/>
                </a:solidFill>
                <a:latin typeface="Arial"/>
                <a:cs typeface="Arial"/>
              </a:rPr>
              <a:t> </a:t>
            </a:r>
            <a:r>
              <a:rPr sz="887" b="1" spc="-18" dirty="0">
                <a:solidFill>
                  <a:srgbClr val="393737"/>
                </a:solidFill>
                <a:latin typeface="Arial"/>
                <a:cs typeface="Arial"/>
              </a:rPr>
              <a:t>ID?</a:t>
            </a:r>
            <a:endParaRPr sz="887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66257" y="3044589"/>
            <a:ext cx="353803" cy="186866"/>
          </a:xfrm>
          <a:custGeom>
            <a:avLst/>
            <a:gdLst/>
            <a:ahLst/>
            <a:cxnLst/>
            <a:rect l="l" t="t" r="r" b="b"/>
            <a:pathLst>
              <a:path w="777875" h="410845">
                <a:moveTo>
                  <a:pt x="777677" y="410714"/>
                </a:moveTo>
                <a:lnTo>
                  <a:pt x="0" y="410714"/>
                </a:lnTo>
                <a:lnTo>
                  <a:pt x="0" y="0"/>
                </a:lnTo>
                <a:lnTo>
                  <a:pt x="777677" y="0"/>
                </a:lnTo>
                <a:lnTo>
                  <a:pt x="777677" y="410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61" name="object 61"/>
          <p:cNvSpPr txBox="1"/>
          <p:nvPr/>
        </p:nvSpPr>
        <p:spPr>
          <a:xfrm>
            <a:off x="9140169" y="3054950"/>
            <a:ext cx="205928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b="1" spc="-20" dirty="0">
                <a:solidFill>
                  <a:srgbClr val="393737"/>
                </a:solidFill>
                <a:latin typeface="Arial"/>
                <a:cs typeface="Arial"/>
              </a:rPr>
              <a:t>Yes</a:t>
            </a:r>
            <a:endParaRPr sz="887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499610" y="4796522"/>
            <a:ext cx="987760" cy="416476"/>
            <a:chOff x="17535264" y="8661324"/>
            <a:chExt cx="2171700" cy="915669"/>
          </a:xfrm>
        </p:grpSpPr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35264" y="8661324"/>
              <a:ext cx="2171565" cy="91566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7582384" y="8677031"/>
              <a:ext cx="2077720" cy="821690"/>
            </a:xfrm>
            <a:custGeom>
              <a:avLst/>
              <a:gdLst/>
              <a:ahLst/>
              <a:cxnLst/>
              <a:rect l="l" t="t" r="r" b="b"/>
              <a:pathLst>
                <a:path w="2077719" h="821690">
                  <a:moveTo>
                    <a:pt x="1666613" y="821428"/>
                  </a:moveTo>
                  <a:lnTo>
                    <a:pt x="410714" y="821428"/>
                  </a:lnTo>
                  <a:lnTo>
                    <a:pt x="362816" y="818665"/>
                  </a:lnTo>
                  <a:lnTo>
                    <a:pt x="316541" y="810581"/>
                  </a:lnTo>
                  <a:lnTo>
                    <a:pt x="272197" y="797484"/>
                  </a:lnTo>
                  <a:lnTo>
                    <a:pt x="230092" y="779683"/>
                  </a:lnTo>
                  <a:lnTo>
                    <a:pt x="190535" y="757485"/>
                  </a:lnTo>
                  <a:lnTo>
                    <a:pt x="153833" y="731199"/>
                  </a:lnTo>
                  <a:lnTo>
                    <a:pt x="120295" y="701133"/>
                  </a:lnTo>
                  <a:lnTo>
                    <a:pt x="90229" y="667595"/>
                  </a:lnTo>
                  <a:lnTo>
                    <a:pt x="63943" y="630893"/>
                  </a:lnTo>
                  <a:lnTo>
                    <a:pt x="41745" y="591336"/>
                  </a:lnTo>
                  <a:lnTo>
                    <a:pt x="23944" y="549231"/>
                  </a:lnTo>
                  <a:lnTo>
                    <a:pt x="10847" y="504887"/>
                  </a:lnTo>
                  <a:lnTo>
                    <a:pt x="2763" y="458612"/>
                  </a:lnTo>
                  <a:lnTo>
                    <a:pt x="0" y="410714"/>
                  </a:lnTo>
                  <a:lnTo>
                    <a:pt x="2763" y="362816"/>
                  </a:lnTo>
                  <a:lnTo>
                    <a:pt x="10847" y="316541"/>
                  </a:lnTo>
                  <a:lnTo>
                    <a:pt x="23944" y="272197"/>
                  </a:lnTo>
                  <a:lnTo>
                    <a:pt x="41745" y="230092"/>
                  </a:lnTo>
                  <a:lnTo>
                    <a:pt x="63943" y="190535"/>
                  </a:lnTo>
                  <a:lnTo>
                    <a:pt x="90229" y="153833"/>
                  </a:lnTo>
                  <a:lnTo>
                    <a:pt x="120295" y="120295"/>
                  </a:lnTo>
                  <a:lnTo>
                    <a:pt x="153833" y="90229"/>
                  </a:lnTo>
                  <a:lnTo>
                    <a:pt x="190535" y="63943"/>
                  </a:lnTo>
                  <a:lnTo>
                    <a:pt x="230092" y="41745"/>
                  </a:lnTo>
                  <a:lnTo>
                    <a:pt x="272197" y="23944"/>
                  </a:lnTo>
                  <a:lnTo>
                    <a:pt x="316541" y="10847"/>
                  </a:lnTo>
                  <a:lnTo>
                    <a:pt x="362816" y="2763"/>
                  </a:lnTo>
                  <a:lnTo>
                    <a:pt x="410714" y="0"/>
                  </a:lnTo>
                  <a:lnTo>
                    <a:pt x="1666613" y="0"/>
                  </a:lnTo>
                  <a:lnTo>
                    <a:pt x="1712956" y="2621"/>
                  </a:lnTo>
                  <a:lnTo>
                    <a:pt x="1758351" y="10375"/>
                  </a:lnTo>
                  <a:lnTo>
                    <a:pt x="1802396" y="23094"/>
                  </a:lnTo>
                  <a:lnTo>
                    <a:pt x="1844688" y="40612"/>
                  </a:lnTo>
                  <a:lnTo>
                    <a:pt x="1884826" y="62763"/>
                  </a:lnTo>
                  <a:lnTo>
                    <a:pt x="1922408" y="89379"/>
                  </a:lnTo>
                  <a:lnTo>
                    <a:pt x="1957031" y="120295"/>
                  </a:lnTo>
                  <a:lnTo>
                    <a:pt x="1987947" y="154919"/>
                  </a:lnTo>
                  <a:lnTo>
                    <a:pt x="2014564" y="192501"/>
                  </a:lnTo>
                  <a:lnTo>
                    <a:pt x="2036715" y="232639"/>
                  </a:lnTo>
                  <a:lnTo>
                    <a:pt x="2054233" y="274931"/>
                  </a:lnTo>
                  <a:lnTo>
                    <a:pt x="2066952" y="318976"/>
                  </a:lnTo>
                  <a:lnTo>
                    <a:pt x="2074706" y="364371"/>
                  </a:lnTo>
                  <a:lnTo>
                    <a:pt x="2077328" y="410714"/>
                  </a:lnTo>
                  <a:lnTo>
                    <a:pt x="2074564" y="458612"/>
                  </a:lnTo>
                  <a:lnTo>
                    <a:pt x="2066480" y="504887"/>
                  </a:lnTo>
                  <a:lnTo>
                    <a:pt x="2053383" y="549231"/>
                  </a:lnTo>
                  <a:lnTo>
                    <a:pt x="2035582" y="591336"/>
                  </a:lnTo>
                  <a:lnTo>
                    <a:pt x="2013384" y="630893"/>
                  </a:lnTo>
                  <a:lnTo>
                    <a:pt x="1987098" y="667595"/>
                  </a:lnTo>
                  <a:lnTo>
                    <a:pt x="1957032" y="701133"/>
                  </a:lnTo>
                  <a:lnTo>
                    <a:pt x="1923494" y="731199"/>
                  </a:lnTo>
                  <a:lnTo>
                    <a:pt x="1886792" y="757485"/>
                  </a:lnTo>
                  <a:lnTo>
                    <a:pt x="1847235" y="779683"/>
                  </a:lnTo>
                  <a:lnTo>
                    <a:pt x="1805130" y="797484"/>
                  </a:lnTo>
                  <a:lnTo>
                    <a:pt x="1760786" y="810581"/>
                  </a:lnTo>
                  <a:lnTo>
                    <a:pt x="1714511" y="818665"/>
                  </a:lnTo>
                  <a:lnTo>
                    <a:pt x="1666613" y="821428"/>
                  </a:lnTo>
                  <a:close/>
                </a:path>
              </a:pathLst>
            </a:custGeom>
            <a:solidFill>
              <a:srgbClr val="E1EED8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65" name="object 65"/>
            <p:cNvSpPr/>
            <p:nvPr/>
          </p:nvSpPr>
          <p:spPr>
            <a:xfrm>
              <a:off x="17582384" y="8677031"/>
              <a:ext cx="2077720" cy="821690"/>
            </a:xfrm>
            <a:custGeom>
              <a:avLst/>
              <a:gdLst/>
              <a:ahLst/>
              <a:cxnLst/>
              <a:rect l="l" t="t" r="r" b="b"/>
              <a:pathLst>
                <a:path w="2077719" h="821690">
                  <a:moveTo>
                    <a:pt x="0" y="410714"/>
                  </a:moveTo>
                  <a:lnTo>
                    <a:pt x="2763" y="362816"/>
                  </a:lnTo>
                  <a:lnTo>
                    <a:pt x="10847" y="316541"/>
                  </a:lnTo>
                  <a:lnTo>
                    <a:pt x="23944" y="272197"/>
                  </a:lnTo>
                  <a:lnTo>
                    <a:pt x="41745" y="230092"/>
                  </a:lnTo>
                  <a:lnTo>
                    <a:pt x="63943" y="190535"/>
                  </a:lnTo>
                  <a:lnTo>
                    <a:pt x="90229" y="153833"/>
                  </a:lnTo>
                  <a:lnTo>
                    <a:pt x="120295" y="120295"/>
                  </a:lnTo>
                  <a:lnTo>
                    <a:pt x="153833" y="90229"/>
                  </a:lnTo>
                  <a:lnTo>
                    <a:pt x="190535" y="63943"/>
                  </a:lnTo>
                  <a:lnTo>
                    <a:pt x="230092" y="41745"/>
                  </a:lnTo>
                  <a:lnTo>
                    <a:pt x="272197" y="23944"/>
                  </a:lnTo>
                  <a:lnTo>
                    <a:pt x="316541" y="10847"/>
                  </a:lnTo>
                  <a:lnTo>
                    <a:pt x="362816" y="2763"/>
                  </a:lnTo>
                  <a:lnTo>
                    <a:pt x="410714" y="0"/>
                  </a:lnTo>
                  <a:lnTo>
                    <a:pt x="1666613" y="0"/>
                  </a:lnTo>
                  <a:lnTo>
                    <a:pt x="1712956" y="2621"/>
                  </a:lnTo>
                  <a:lnTo>
                    <a:pt x="1758351" y="10375"/>
                  </a:lnTo>
                  <a:lnTo>
                    <a:pt x="1802396" y="23094"/>
                  </a:lnTo>
                  <a:lnTo>
                    <a:pt x="1844688" y="40612"/>
                  </a:lnTo>
                  <a:lnTo>
                    <a:pt x="1884826" y="62763"/>
                  </a:lnTo>
                  <a:lnTo>
                    <a:pt x="1922408" y="89379"/>
                  </a:lnTo>
                  <a:lnTo>
                    <a:pt x="1957031" y="120295"/>
                  </a:lnTo>
                  <a:lnTo>
                    <a:pt x="1987947" y="154919"/>
                  </a:lnTo>
                  <a:lnTo>
                    <a:pt x="2014564" y="192501"/>
                  </a:lnTo>
                  <a:lnTo>
                    <a:pt x="2036715" y="232639"/>
                  </a:lnTo>
                  <a:lnTo>
                    <a:pt x="2054233" y="274931"/>
                  </a:lnTo>
                  <a:lnTo>
                    <a:pt x="2066952" y="318976"/>
                  </a:lnTo>
                  <a:lnTo>
                    <a:pt x="2074706" y="364371"/>
                  </a:lnTo>
                  <a:lnTo>
                    <a:pt x="2077327" y="410714"/>
                  </a:lnTo>
                  <a:lnTo>
                    <a:pt x="2074564" y="458612"/>
                  </a:lnTo>
                  <a:lnTo>
                    <a:pt x="2066480" y="504887"/>
                  </a:lnTo>
                  <a:lnTo>
                    <a:pt x="2053383" y="549231"/>
                  </a:lnTo>
                  <a:lnTo>
                    <a:pt x="2035582" y="591336"/>
                  </a:lnTo>
                  <a:lnTo>
                    <a:pt x="2013384" y="630893"/>
                  </a:lnTo>
                  <a:lnTo>
                    <a:pt x="1987098" y="667595"/>
                  </a:lnTo>
                  <a:lnTo>
                    <a:pt x="1957032" y="701133"/>
                  </a:lnTo>
                  <a:lnTo>
                    <a:pt x="1923494" y="731199"/>
                  </a:lnTo>
                  <a:lnTo>
                    <a:pt x="1886792" y="757485"/>
                  </a:lnTo>
                  <a:lnTo>
                    <a:pt x="1847235" y="779683"/>
                  </a:lnTo>
                  <a:lnTo>
                    <a:pt x="1805130" y="797484"/>
                  </a:lnTo>
                  <a:lnTo>
                    <a:pt x="1760786" y="810581"/>
                  </a:lnTo>
                  <a:lnTo>
                    <a:pt x="1714511" y="818665"/>
                  </a:lnTo>
                  <a:lnTo>
                    <a:pt x="1666613" y="821428"/>
                  </a:lnTo>
                  <a:lnTo>
                    <a:pt x="410714" y="821428"/>
                  </a:lnTo>
                  <a:lnTo>
                    <a:pt x="362816" y="818665"/>
                  </a:lnTo>
                  <a:lnTo>
                    <a:pt x="316541" y="810581"/>
                  </a:lnTo>
                  <a:lnTo>
                    <a:pt x="272197" y="797484"/>
                  </a:lnTo>
                  <a:lnTo>
                    <a:pt x="230092" y="779683"/>
                  </a:lnTo>
                  <a:lnTo>
                    <a:pt x="190535" y="757485"/>
                  </a:lnTo>
                  <a:lnTo>
                    <a:pt x="153833" y="731199"/>
                  </a:lnTo>
                  <a:lnTo>
                    <a:pt x="120295" y="701133"/>
                  </a:lnTo>
                  <a:lnTo>
                    <a:pt x="90229" y="667595"/>
                  </a:lnTo>
                  <a:lnTo>
                    <a:pt x="63943" y="630893"/>
                  </a:lnTo>
                  <a:lnTo>
                    <a:pt x="41745" y="591336"/>
                  </a:lnTo>
                  <a:lnTo>
                    <a:pt x="23944" y="549231"/>
                  </a:lnTo>
                  <a:lnTo>
                    <a:pt x="10847" y="504887"/>
                  </a:lnTo>
                  <a:lnTo>
                    <a:pt x="2763" y="458612"/>
                  </a:lnTo>
                  <a:lnTo>
                    <a:pt x="0" y="410714"/>
                  </a:lnTo>
                  <a:close/>
                </a:path>
              </a:pathLst>
            </a:custGeom>
            <a:ln w="10470">
              <a:solidFill>
                <a:srgbClr val="54813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792263" y="4845707"/>
            <a:ext cx="401747" cy="277770"/>
          </a:xfrm>
          <a:prstGeom prst="rect">
            <a:avLst/>
          </a:prstGeom>
        </p:spPr>
        <p:txBody>
          <a:bodyPr vert="horz" wrap="square" lIns="0" tIns="21084" rIns="0" bIns="0" rtlCol="0">
            <a:spAutoFit/>
          </a:bodyPr>
          <a:lstStyle/>
          <a:p>
            <a:pPr marL="5776" marR="2310" indent="14728">
              <a:lnSpc>
                <a:spcPts val="973"/>
              </a:lnSpc>
              <a:spcBef>
                <a:spcPts val="166"/>
              </a:spcBef>
            </a:pPr>
            <a:r>
              <a:rPr sz="887" b="1" spc="2" dirty="0">
                <a:solidFill>
                  <a:srgbClr val="171616"/>
                </a:solidFill>
                <a:latin typeface="Arial"/>
                <a:cs typeface="Arial"/>
              </a:rPr>
              <a:t>“after” </a:t>
            </a:r>
            <a:r>
              <a:rPr sz="887" b="1" spc="-241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887" b="1" spc="-7" dirty="0">
                <a:solidFill>
                  <a:srgbClr val="171616"/>
                </a:solidFill>
                <a:latin typeface="Arial"/>
                <a:cs typeface="Arial"/>
              </a:rPr>
              <a:t>trigger!</a:t>
            </a:r>
            <a:endParaRPr sz="887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816597" y="4483921"/>
            <a:ext cx="353803" cy="186866"/>
          </a:xfrm>
          <a:custGeom>
            <a:avLst/>
            <a:gdLst/>
            <a:ahLst/>
            <a:cxnLst/>
            <a:rect l="l" t="t" r="r" b="b"/>
            <a:pathLst>
              <a:path w="777875" h="410845">
                <a:moveTo>
                  <a:pt x="777678" y="410714"/>
                </a:moveTo>
                <a:lnTo>
                  <a:pt x="0" y="410714"/>
                </a:lnTo>
                <a:lnTo>
                  <a:pt x="0" y="0"/>
                </a:lnTo>
                <a:lnTo>
                  <a:pt x="777678" y="0"/>
                </a:lnTo>
                <a:lnTo>
                  <a:pt x="777678" y="410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68" name="object 68"/>
          <p:cNvSpPr txBox="1"/>
          <p:nvPr/>
        </p:nvSpPr>
        <p:spPr>
          <a:xfrm>
            <a:off x="9890511" y="4494281"/>
            <a:ext cx="205928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b="1" spc="-20" dirty="0">
                <a:solidFill>
                  <a:srgbClr val="393737"/>
                </a:solidFill>
                <a:latin typeface="Arial"/>
                <a:cs typeface="Arial"/>
              </a:rPr>
              <a:t>Yes</a:t>
            </a:r>
            <a:endParaRPr sz="887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746292" y="1608333"/>
            <a:ext cx="3281558" cy="28248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796" b="1" spc="-41" dirty="0">
                <a:latin typeface="Arial"/>
                <a:cs typeface="Arial"/>
              </a:rPr>
              <a:t>There</a:t>
            </a:r>
            <a:r>
              <a:rPr sz="1796" b="1" spc="-7" dirty="0">
                <a:latin typeface="Arial"/>
                <a:cs typeface="Arial"/>
              </a:rPr>
              <a:t> </a:t>
            </a:r>
            <a:r>
              <a:rPr sz="1796" b="1" spc="70" dirty="0">
                <a:latin typeface="Arial"/>
                <a:cs typeface="Arial"/>
              </a:rPr>
              <a:t>are</a:t>
            </a:r>
            <a:r>
              <a:rPr sz="1796" b="1" spc="-2" dirty="0">
                <a:latin typeface="Arial"/>
                <a:cs typeface="Arial"/>
              </a:rPr>
              <a:t> </a:t>
            </a:r>
            <a:r>
              <a:rPr sz="1796" b="1" spc="9" dirty="0">
                <a:latin typeface="Arial"/>
                <a:cs typeface="Arial"/>
              </a:rPr>
              <a:t>two</a:t>
            </a:r>
            <a:r>
              <a:rPr sz="1796" b="1" spc="-5" dirty="0">
                <a:latin typeface="Arial"/>
                <a:cs typeface="Arial"/>
              </a:rPr>
              <a:t> </a:t>
            </a:r>
            <a:r>
              <a:rPr sz="1796" b="1" dirty="0">
                <a:latin typeface="Arial"/>
                <a:cs typeface="Arial"/>
              </a:rPr>
              <a:t>types</a:t>
            </a:r>
            <a:r>
              <a:rPr sz="1796" b="1" spc="-2" dirty="0">
                <a:latin typeface="Arial"/>
                <a:cs typeface="Arial"/>
              </a:rPr>
              <a:t> </a:t>
            </a:r>
            <a:r>
              <a:rPr sz="1796" b="1" spc="-23" dirty="0">
                <a:latin typeface="Arial"/>
                <a:cs typeface="Arial"/>
              </a:rPr>
              <a:t>of</a:t>
            </a:r>
            <a:r>
              <a:rPr sz="1796" b="1" spc="-2" dirty="0">
                <a:latin typeface="Arial"/>
                <a:cs typeface="Arial"/>
              </a:rPr>
              <a:t> </a:t>
            </a:r>
            <a:r>
              <a:rPr sz="1796" b="1" spc="-7" dirty="0">
                <a:latin typeface="Arial"/>
                <a:cs typeface="Arial"/>
              </a:rPr>
              <a:t>trigger.</a:t>
            </a:r>
            <a:endParaRPr sz="1796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864652" y="2070492"/>
            <a:ext cx="1663018" cy="447958"/>
            <a:chOff x="748961" y="2667845"/>
            <a:chExt cx="3656329" cy="984885"/>
          </a:xfrm>
        </p:grpSpPr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961" y="2667845"/>
              <a:ext cx="3655988" cy="98467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96080" y="2699258"/>
              <a:ext cx="3562350" cy="890905"/>
            </a:xfrm>
            <a:custGeom>
              <a:avLst/>
              <a:gdLst/>
              <a:ahLst/>
              <a:cxnLst/>
              <a:rect l="l" t="t" r="r" b="b"/>
              <a:pathLst>
                <a:path w="3562350" h="890904">
                  <a:moveTo>
                    <a:pt x="3116531" y="890437"/>
                  </a:moveTo>
                  <a:lnTo>
                    <a:pt x="445218" y="890437"/>
                  </a:lnTo>
                  <a:lnTo>
                    <a:pt x="396707" y="887825"/>
                  </a:lnTo>
                  <a:lnTo>
                    <a:pt x="349708" y="880168"/>
                  </a:lnTo>
                  <a:lnTo>
                    <a:pt x="304495" y="867740"/>
                  </a:lnTo>
                  <a:lnTo>
                    <a:pt x="261337" y="850810"/>
                  </a:lnTo>
                  <a:lnTo>
                    <a:pt x="220508" y="829652"/>
                  </a:lnTo>
                  <a:lnTo>
                    <a:pt x="182278" y="804536"/>
                  </a:lnTo>
                  <a:lnTo>
                    <a:pt x="146919" y="775734"/>
                  </a:lnTo>
                  <a:lnTo>
                    <a:pt x="114703" y="743518"/>
                  </a:lnTo>
                  <a:lnTo>
                    <a:pt x="85901" y="708159"/>
                  </a:lnTo>
                  <a:lnTo>
                    <a:pt x="60785" y="669929"/>
                  </a:lnTo>
                  <a:lnTo>
                    <a:pt x="39626" y="629099"/>
                  </a:lnTo>
                  <a:lnTo>
                    <a:pt x="22697" y="585942"/>
                  </a:lnTo>
                  <a:lnTo>
                    <a:pt x="10268" y="540728"/>
                  </a:lnTo>
                  <a:lnTo>
                    <a:pt x="2612" y="493730"/>
                  </a:lnTo>
                  <a:lnTo>
                    <a:pt x="0" y="445218"/>
                  </a:lnTo>
                  <a:lnTo>
                    <a:pt x="2612" y="396707"/>
                  </a:lnTo>
                  <a:lnTo>
                    <a:pt x="10268" y="349708"/>
                  </a:lnTo>
                  <a:lnTo>
                    <a:pt x="22697" y="304495"/>
                  </a:lnTo>
                  <a:lnTo>
                    <a:pt x="39626" y="261337"/>
                  </a:lnTo>
                  <a:lnTo>
                    <a:pt x="60785" y="220508"/>
                  </a:lnTo>
                  <a:lnTo>
                    <a:pt x="85901" y="182278"/>
                  </a:lnTo>
                  <a:lnTo>
                    <a:pt x="114703" y="146919"/>
                  </a:lnTo>
                  <a:lnTo>
                    <a:pt x="146919" y="114703"/>
                  </a:lnTo>
                  <a:lnTo>
                    <a:pt x="182278" y="85901"/>
                  </a:lnTo>
                  <a:lnTo>
                    <a:pt x="220508" y="60785"/>
                  </a:lnTo>
                  <a:lnTo>
                    <a:pt x="261337" y="39626"/>
                  </a:lnTo>
                  <a:lnTo>
                    <a:pt x="304495" y="22697"/>
                  </a:lnTo>
                  <a:lnTo>
                    <a:pt x="349708" y="10268"/>
                  </a:lnTo>
                  <a:lnTo>
                    <a:pt x="396707" y="2612"/>
                  </a:lnTo>
                  <a:lnTo>
                    <a:pt x="445218" y="0"/>
                  </a:lnTo>
                  <a:lnTo>
                    <a:pt x="3116531" y="0"/>
                  </a:lnTo>
                  <a:lnTo>
                    <a:pt x="3166768" y="2841"/>
                  </a:lnTo>
                  <a:lnTo>
                    <a:pt x="3215977" y="11246"/>
                  </a:lnTo>
                  <a:lnTo>
                    <a:pt x="3263722" y="25034"/>
                  </a:lnTo>
                  <a:lnTo>
                    <a:pt x="3309567" y="44024"/>
                  </a:lnTo>
                  <a:lnTo>
                    <a:pt x="3353077" y="68035"/>
                  </a:lnTo>
                  <a:lnTo>
                    <a:pt x="3393816" y="96888"/>
                  </a:lnTo>
                  <a:lnTo>
                    <a:pt x="3431348" y="130401"/>
                  </a:lnTo>
                  <a:lnTo>
                    <a:pt x="3464862" y="167933"/>
                  </a:lnTo>
                  <a:lnTo>
                    <a:pt x="3493714" y="208672"/>
                  </a:lnTo>
                  <a:lnTo>
                    <a:pt x="3517726" y="252182"/>
                  </a:lnTo>
                  <a:lnTo>
                    <a:pt x="3536716" y="298028"/>
                  </a:lnTo>
                  <a:lnTo>
                    <a:pt x="3550503" y="345773"/>
                  </a:lnTo>
                  <a:lnTo>
                    <a:pt x="3558908" y="394982"/>
                  </a:lnTo>
                  <a:lnTo>
                    <a:pt x="3561750" y="445218"/>
                  </a:lnTo>
                  <a:lnTo>
                    <a:pt x="3559138" y="493730"/>
                  </a:lnTo>
                  <a:lnTo>
                    <a:pt x="3551481" y="540728"/>
                  </a:lnTo>
                  <a:lnTo>
                    <a:pt x="3539053" y="585942"/>
                  </a:lnTo>
                  <a:lnTo>
                    <a:pt x="3522123" y="629099"/>
                  </a:lnTo>
                  <a:lnTo>
                    <a:pt x="3500965" y="669929"/>
                  </a:lnTo>
                  <a:lnTo>
                    <a:pt x="3475849" y="708159"/>
                  </a:lnTo>
                  <a:lnTo>
                    <a:pt x="3447047" y="743518"/>
                  </a:lnTo>
                  <a:lnTo>
                    <a:pt x="3414831" y="775734"/>
                  </a:lnTo>
                  <a:lnTo>
                    <a:pt x="3379472" y="804536"/>
                  </a:lnTo>
                  <a:lnTo>
                    <a:pt x="3341242" y="829652"/>
                  </a:lnTo>
                  <a:lnTo>
                    <a:pt x="3300412" y="850810"/>
                  </a:lnTo>
                  <a:lnTo>
                    <a:pt x="3257255" y="867740"/>
                  </a:lnTo>
                  <a:lnTo>
                    <a:pt x="3212041" y="880168"/>
                  </a:lnTo>
                  <a:lnTo>
                    <a:pt x="3165043" y="887825"/>
                  </a:lnTo>
                  <a:lnTo>
                    <a:pt x="3116531" y="890437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262501" y="2165604"/>
            <a:ext cx="1128126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-14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1342" b="1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b="1" spc="-5" dirty="0">
                <a:solidFill>
                  <a:srgbClr val="FFFFFF"/>
                </a:solidFill>
                <a:latin typeface="Arial"/>
                <a:cs typeface="Arial"/>
              </a:rPr>
              <a:t>trigger</a:t>
            </a:r>
            <a:endParaRPr sz="1342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609557" y="2017897"/>
            <a:ext cx="553377" cy="553377"/>
            <a:chOff x="188104" y="2552207"/>
            <a:chExt cx="1216660" cy="1216660"/>
          </a:xfrm>
        </p:grpSpPr>
        <p:pic>
          <p:nvPicPr>
            <p:cNvPr id="75" name="object 7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104" y="2552207"/>
              <a:ext cx="1216065" cy="121606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58783" y="2607179"/>
              <a:ext cx="1075055" cy="1075055"/>
            </a:xfrm>
            <a:custGeom>
              <a:avLst/>
              <a:gdLst/>
              <a:ahLst/>
              <a:cxnLst/>
              <a:rect l="l" t="t" r="r" b="b"/>
              <a:pathLst>
                <a:path w="1075055" h="1075054">
                  <a:moveTo>
                    <a:pt x="537354" y="1074708"/>
                  </a:moveTo>
                  <a:lnTo>
                    <a:pt x="488444" y="1072512"/>
                  </a:lnTo>
                  <a:lnTo>
                    <a:pt x="440764" y="1066051"/>
                  </a:lnTo>
                  <a:lnTo>
                    <a:pt x="394504" y="1055513"/>
                  </a:lnTo>
                  <a:lnTo>
                    <a:pt x="349854" y="1041090"/>
                  </a:lnTo>
                  <a:lnTo>
                    <a:pt x="307003" y="1022970"/>
                  </a:lnTo>
                  <a:lnTo>
                    <a:pt x="266141" y="1001344"/>
                  </a:lnTo>
                  <a:lnTo>
                    <a:pt x="227458" y="976400"/>
                  </a:lnTo>
                  <a:lnTo>
                    <a:pt x="191143" y="948329"/>
                  </a:lnTo>
                  <a:lnTo>
                    <a:pt x="157387" y="917321"/>
                  </a:lnTo>
                  <a:lnTo>
                    <a:pt x="126379" y="883564"/>
                  </a:lnTo>
                  <a:lnTo>
                    <a:pt x="98308" y="847250"/>
                  </a:lnTo>
                  <a:lnTo>
                    <a:pt x="73364" y="808567"/>
                  </a:lnTo>
                  <a:lnTo>
                    <a:pt x="51738" y="767705"/>
                  </a:lnTo>
                  <a:lnTo>
                    <a:pt x="33618" y="724854"/>
                  </a:lnTo>
                  <a:lnTo>
                    <a:pt x="19194" y="680204"/>
                  </a:lnTo>
                  <a:lnTo>
                    <a:pt x="8657" y="633944"/>
                  </a:lnTo>
                  <a:lnTo>
                    <a:pt x="2195" y="586264"/>
                  </a:lnTo>
                  <a:lnTo>
                    <a:pt x="0" y="537354"/>
                  </a:lnTo>
                  <a:lnTo>
                    <a:pt x="2195" y="488444"/>
                  </a:lnTo>
                  <a:lnTo>
                    <a:pt x="8657" y="440764"/>
                  </a:lnTo>
                  <a:lnTo>
                    <a:pt x="19194" y="394504"/>
                  </a:lnTo>
                  <a:lnTo>
                    <a:pt x="33618" y="349854"/>
                  </a:lnTo>
                  <a:lnTo>
                    <a:pt x="51738" y="307003"/>
                  </a:lnTo>
                  <a:lnTo>
                    <a:pt x="73364" y="266141"/>
                  </a:lnTo>
                  <a:lnTo>
                    <a:pt x="98308" y="227458"/>
                  </a:lnTo>
                  <a:lnTo>
                    <a:pt x="126379" y="191143"/>
                  </a:lnTo>
                  <a:lnTo>
                    <a:pt x="157387" y="157387"/>
                  </a:lnTo>
                  <a:lnTo>
                    <a:pt x="191143" y="126379"/>
                  </a:lnTo>
                  <a:lnTo>
                    <a:pt x="227458" y="98308"/>
                  </a:lnTo>
                  <a:lnTo>
                    <a:pt x="266141" y="73364"/>
                  </a:lnTo>
                  <a:lnTo>
                    <a:pt x="307003" y="51738"/>
                  </a:lnTo>
                  <a:lnTo>
                    <a:pt x="349854" y="33618"/>
                  </a:lnTo>
                  <a:lnTo>
                    <a:pt x="394504" y="19194"/>
                  </a:lnTo>
                  <a:lnTo>
                    <a:pt x="440764" y="8657"/>
                  </a:lnTo>
                  <a:lnTo>
                    <a:pt x="488444" y="2195"/>
                  </a:lnTo>
                  <a:lnTo>
                    <a:pt x="537354" y="0"/>
                  </a:lnTo>
                  <a:lnTo>
                    <a:pt x="584602" y="2079"/>
                  </a:lnTo>
                  <a:lnTo>
                    <a:pt x="631169" y="8250"/>
                  </a:lnTo>
                  <a:lnTo>
                    <a:pt x="676810" y="18410"/>
                  </a:lnTo>
                  <a:lnTo>
                    <a:pt x="721276" y="32455"/>
                  </a:lnTo>
                  <a:lnTo>
                    <a:pt x="764319" y="50284"/>
                  </a:lnTo>
                  <a:lnTo>
                    <a:pt x="805693" y="71795"/>
                  </a:lnTo>
                  <a:lnTo>
                    <a:pt x="845149" y="96883"/>
                  </a:lnTo>
                  <a:lnTo>
                    <a:pt x="882441" y="125448"/>
                  </a:lnTo>
                  <a:lnTo>
                    <a:pt x="917321" y="157387"/>
                  </a:lnTo>
                  <a:lnTo>
                    <a:pt x="949259" y="192267"/>
                  </a:lnTo>
                  <a:lnTo>
                    <a:pt x="977824" y="229559"/>
                  </a:lnTo>
                  <a:lnTo>
                    <a:pt x="1002913" y="269015"/>
                  </a:lnTo>
                  <a:lnTo>
                    <a:pt x="1024423" y="310389"/>
                  </a:lnTo>
                  <a:lnTo>
                    <a:pt x="1042253" y="353432"/>
                  </a:lnTo>
                  <a:lnTo>
                    <a:pt x="1056298" y="397898"/>
                  </a:lnTo>
                  <a:lnTo>
                    <a:pt x="1066458" y="443539"/>
                  </a:lnTo>
                  <a:lnTo>
                    <a:pt x="1072628" y="490106"/>
                  </a:lnTo>
                  <a:lnTo>
                    <a:pt x="1074708" y="537354"/>
                  </a:lnTo>
                  <a:lnTo>
                    <a:pt x="1072512" y="586264"/>
                  </a:lnTo>
                  <a:lnTo>
                    <a:pt x="1066051" y="633944"/>
                  </a:lnTo>
                  <a:lnTo>
                    <a:pt x="1055513" y="680204"/>
                  </a:lnTo>
                  <a:lnTo>
                    <a:pt x="1041090" y="724854"/>
                  </a:lnTo>
                  <a:lnTo>
                    <a:pt x="1022970" y="767705"/>
                  </a:lnTo>
                  <a:lnTo>
                    <a:pt x="1001344" y="808567"/>
                  </a:lnTo>
                  <a:lnTo>
                    <a:pt x="976400" y="847250"/>
                  </a:lnTo>
                  <a:lnTo>
                    <a:pt x="948329" y="883564"/>
                  </a:lnTo>
                  <a:lnTo>
                    <a:pt x="917321" y="917321"/>
                  </a:lnTo>
                  <a:lnTo>
                    <a:pt x="883564" y="948329"/>
                  </a:lnTo>
                  <a:lnTo>
                    <a:pt x="847250" y="976400"/>
                  </a:lnTo>
                  <a:lnTo>
                    <a:pt x="808567" y="1001344"/>
                  </a:lnTo>
                  <a:lnTo>
                    <a:pt x="767705" y="1022970"/>
                  </a:lnTo>
                  <a:lnTo>
                    <a:pt x="724854" y="1041090"/>
                  </a:lnTo>
                  <a:lnTo>
                    <a:pt x="680204" y="1055513"/>
                  </a:lnTo>
                  <a:lnTo>
                    <a:pt x="633944" y="1066051"/>
                  </a:lnTo>
                  <a:lnTo>
                    <a:pt x="586264" y="1072512"/>
                  </a:lnTo>
                  <a:lnTo>
                    <a:pt x="537354" y="1074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77" name="object 77"/>
            <p:cNvSpPr/>
            <p:nvPr/>
          </p:nvSpPr>
          <p:spPr>
            <a:xfrm>
              <a:off x="258783" y="2607179"/>
              <a:ext cx="1075055" cy="1075055"/>
            </a:xfrm>
            <a:custGeom>
              <a:avLst/>
              <a:gdLst/>
              <a:ahLst/>
              <a:cxnLst/>
              <a:rect l="l" t="t" r="r" b="b"/>
              <a:pathLst>
                <a:path w="1075055" h="1075054">
                  <a:moveTo>
                    <a:pt x="0" y="537354"/>
                  </a:moveTo>
                  <a:lnTo>
                    <a:pt x="2195" y="488444"/>
                  </a:lnTo>
                  <a:lnTo>
                    <a:pt x="8657" y="440764"/>
                  </a:lnTo>
                  <a:lnTo>
                    <a:pt x="19194" y="394504"/>
                  </a:lnTo>
                  <a:lnTo>
                    <a:pt x="33618" y="349854"/>
                  </a:lnTo>
                  <a:lnTo>
                    <a:pt x="51738" y="307003"/>
                  </a:lnTo>
                  <a:lnTo>
                    <a:pt x="73364" y="266141"/>
                  </a:lnTo>
                  <a:lnTo>
                    <a:pt x="98308" y="227458"/>
                  </a:lnTo>
                  <a:lnTo>
                    <a:pt x="126379" y="191143"/>
                  </a:lnTo>
                  <a:lnTo>
                    <a:pt x="157387" y="157387"/>
                  </a:lnTo>
                  <a:lnTo>
                    <a:pt x="191143" y="126379"/>
                  </a:lnTo>
                  <a:lnTo>
                    <a:pt x="227458" y="98308"/>
                  </a:lnTo>
                  <a:lnTo>
                    <a:pt x="266141" y="73364"/>
                  </a:lnTo>
                  <a:lnTo>
                    <a:pt x="307003" y="51738"/>
                  </a:lnTo>
                  <a:lnTo>
                    <a:pt x="349854" y="33618"/>
                  </a:lnTo>
                  <a:lnTo>
                    <a:pt x="394504" y="19194"/>
                  </a:lnTo>
                  <a:lnTo>
                    <a:pt x="440764" y="8657"/>
                  </a:lnTo>
                  <a:lnTo>
                    <a:pt x="488444" y="2195"/>
                  </a:lnTo>
                  <a:lnTo>
                    <a:pt x="537354" y="0"/>
                  </a:lnTo>
                  <a:lnTo>
                    <a:pt x="584601" y="2079"/>
                  </a:lnTo>
                  <a:lnTo>
                    <a:pt x="631169" y="8250"/>
                  </a:lnTo>
                  <a:lnTo>
                    <a:pt x="676810" y="18410"/>
                  </a:lnTo>
                  <a:lnTo>
                    <a:pt x="721275" y="32455"/>
                  </a:lnTo>
                  <a:lnTo>
                    <a:pt x="764319" y="50284"/>
                  </a:lnTo>
                  <a:lnTo>
                    <a:pt x="805693" y="71795"/>
                  </a:lnTo>
                  <a:lnTo>
                    <a:pt x="845149" y="96883"/>
                  </a:lnTo>
                  <a:lnTo>
                    <a:pt x="882441" y="125448"/>
                  </a:lnTo>
                  <a:lnTo>
                    <a:pt x="917321" y="157387"/>
                  </a:lnTo>
                  <a:lnTo>
                    <a:pt x="949259" y="192267"/>
                  </a:lnTo>
                  <a:lnTo>
                    <a:pt x="977824" y="229558"/>
                  </a:lnTo>
                  <a:lnTo>
                    <a:pt x="1002913" y="269015"/>
                  </a:lnTo>
                  <a:lnTo>
                    <a:pt x="1024423" y="310389"/>
                  </a:lnTo>
                  <a:lnTo>
                    <a:pt x="1042253" y="353432"/>
                  </a:lnTo>
                  <a:lnTo>
                    <a:pt x="1056298" y="397898"/>
                  </a:lnTo>
                  <a:lnTo>
                    <a:pt x="1066458" y="443539"/>
                  </a:lnTo>
                  <a:lnTo>
                    <a:pt x="1072628" y="490106"/>
                  </a:lnTo>
                  <a:lnTo>
                    <a:pt x="1074708" y="537354"/>
                  </a:lnTo>
                  <a:lnTo>
                    <a:pt x="1072512" y="586264"/>
                  </a:lnTo>
                  <a:lnTo>
                    <a:pt x="1066051" y="633944"/>
                  </a:lnTo>
                  <a:lnTo>
                    <a:pt x="1055513" y="680204"/>
                  </a:lnTo>
                  <a:lnTo>
                    <a:pt x="1041090" y="724854"/>
                  </a:lnTo>
                  <a:lnTo>
                    <a:pt x="1022970" y="767705"/>
                  </a:lnTo>
                  <a:lnTo>
                    <a:pt x="1001344" y="808567"/>
                  </a:lnTo>
                  <a:lnTo>
                    <a:pt x="976400" y="847250"/>
                  </a:lnTo>
                  <a:lnTo>
                    <a:pt x="948329" y="883564"/>
                  </a:lnTo>
                  <a:lnTo>
                    <a:pt x="917321" y="917321"/>
                  </a:lnTo>
                  <a:lnTo>
                    <a:pt x="883564" y="948329"/>
                  </a:lnTo>
                  <a:lnTo>
                    <a:pt x="847250" y="976400"/>
                  </a:lnTo>
                  <a:lnTo>
                    <a:pt x="808567" y="1001344"/>
                  </a:lnTo>
                  <a:lnTo>
                    <a:pt x="767705" y="1022970"/>
                  </a:lnTo>
                  <a:lnTo>
                    <a:pt x="724854" y="1041090"/>
                  </a:lnTo>
                  <a:lnTo>
                    <a:pt x="680204" y="1055513"/>
                  </a:lnTo>
                  <a:lnTo>
                    <a:pt x="633944" y="1066051"/>
                  </a:lnTo>
                  <a:lnTo>
                    <a:pt x="586264" y="1072512"/>
                  </a:lnTo>
                  <a:lnTo>
                    <a:pt x="537354" y="1074708"/>
                  </a:lnTo>
                  <a:lnTo>
                    <a:pt x="488444" y="1072512"/>
                  </a:lnTo>
                  <a:lnTo>
                    <a:pt x="440764" y="1066051"/>
                  </a:lnTo>
                  <a:lnTo>
                    <a:pt x="394504" y="1055513"/>
                  </a:lnTo>
                  <a:lnTo>
                    <a:pt x="349854" y="1041090"/>
                  </a:lnTo>
                  <a:lnTo>
                    <a:pt x="307003" y="1022970"/>
                  </a:lnTo>
                  <a:lnTo>
                    <a:pt x="266141" y="1001344"/>
                  </a:lnTo>
                  <a:lnTo>
                    <a:pt x="227458" y="976400"/>
                  </a:lnTo>
                  <a:lnTo>
                    <a:pt x="191143" y="948329"/>
                  </a:lnTo>
                  <a:lnTo>
                    <a:pt x="157387" y="917321"/>
                  </a:lnTo>
                  <a:lnTo>
                    <a:pt x="126379" y="883564"/>
                  </a:lnTo>
                  <a:lnTo>
                    <a:pt x="98308" y="847250"/>
                  </a:lnTo>
                  <a:lnTo>
                    <a:pt x="73364" y="808567"/>
                  </a:lnTo>
                  <a:lnTo>
                    <a:pt x="51738" y="767705"/>
                  </a:lnTo>
                  <a:lnTo>
                    <a:pt x="33618" y="724854"/>
                  </a:lnTo>
                  <a:lnTo>
                    <a:pt x="19194" y="680204"/>
                  </a:lnTo>
                  <a:lnTo>
                    <a:pt x="8657" y="633944"/>
                  </a:lnTo>
                  <a:lnTo>
                    <a:pt x="2195" y="586264"/>
                  </a:lnTo>
                  <a:lnTo>
                    <a:pt x="0" y="537354"/>
                  </a:lnTo>
                  <a:close/>
                </a:path>
              </a:pathLst>
            </a:custGeom>
            <a:ln w="47118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4700546" y="2070492"/>
            <a:ext cx="1663018" cy="447958"/>
            <a:chOff x="6983989" y="2667845"/>
            <a:chExt cx="3656329" cy="984885"/>
          </a:xfrm>
        </p:grpSpPr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83989" y="2667845"/>
              <a:ext cx="3655988" cy="98467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031109" y="2699258"/>
              <a:ext cx="3562350" cy="890905"/>
            </a:xfrm>
            <a:custGeom>
              <a:avLst/>
              <a:gdLst/>
              <a:ahLst/>
              <a:cxnLst/>
              <a:rect l="l" t="t" r="r" b="b"/>
              <a:pathLst>
                <a:path w="3562350" h="890904">
                  <a:moveTo>
                    <a:pt x="3116531" y="890437"/>
                  </a:moveTo>
                  <a:lnTo>
                    <a:pt x="445218" y="890437"/>
                  </a:lnTo>
                  <a:lnTo>
                    <a:pt x="396707" y="887825"/>
                  </a:lnTo>
                  <a:lnTo>
                    <a:pt x="349708" y="880168"/>
                  </a:lnTo>
                  <a:lnTo>
                    <a:pt x="304495" y="867740"/>
                  </a:lnTo>
                  <a:lnTo>
                    <a:pt x="261337" y="850810"/>
                  </a:lnTo>
                  <a:lnTo>
                    <a:pt x="220508" y="829652"/>
                  </a:lnTo>
                  <a:lnTo>
                    <a:pt x="182278" y="804536"/>
                  </a:lnTo>
                  <a:lnTo>
                    <a:pt x="146919" y="775734"/>
                  </a:lnTo>
                  <a:lnTo>
                    <a:pt x="114703" y="743518"/>
                  </a:lnTo>
                  <a:lnTo>
                    <a:pt x="85901" y="708159"/>
                  </a:lnTo>
                  <a:lnTo>
                    <a:pt x="60785" y="669929"/>
                  </a:lnTo>
                  <a:lnTo>
                    <a:pt x="39626" y="629099"/>
                  </a:lnTo>
                  <a:lnTo>
                    <a:pt x="22697" y="585942"/>
                  </a:lnTo>
                  <a:lnTo>
                    <a:pt x="10268" y="540728"/>
                  </a:lnTo>
                  <a:lnTo>
                    <a:pt x="2612" y="493730"/>
                  </a:lnTo>
                  <a:lnTo>
                    <a:pt x="0" y="445218"/>
                  </a:lnTo>
                  <a:lnTo>
                    <a:pt x="2612" y="396707"/>
                  </a:lnTo>
                  <a:lnTo>
                    <a:pt x="10268" y="349708"/>
                  </a:lnTo>
                  <a:lnTo>
                    <a:pt x="22697" y="304495"/>
                  </a:lnTo>
                  <a:lnTo>
                    <a:pt x="39626" y="261337"/>
                  </a:lnTo>
                  <a:lnTo>
                    <a:pt x="60785" y="220508"/>
                  </a:lnTo>
                  <a:lnTo>
                    <a:pt x="85901" y="182278"/>
                  </a:lnTo>
                  <a:lnTo>
                    <a:pt x="114703" y="146919"/>
                  </a:lnTo>
                  <a:lnTo>
                    <a:pt x="146919" y="114703"/>
                  </a:lnTo>
                  <a:lnTo>
                    <a:pt x="182278" y="85901"/>
                  </a:lnTo>
                  <a:lnTo>
                    <a:pt x="220508" y="60785"/>
                  </a:lnTo>
                  <a:lnTo>
                    <a:pt x="261337" y="39626"/>
                  </a:lnTo>
                  <a:lnTo>
                    <a:pt x="304495" y="22697"/>
                  </a:lnTo>
                  <a:lnTo>
                    <a:pt x="349708" y="10268"/>
                  </a:lnTo>
                  <a:lnTo>
                    <a:pt x="396707" y="2612"/>
                  </a:lnTo>
                  <a:lnTo>
                    <a:pt x="445218" y="0"/>
                  </a:lnTo>
                  <a:lnTo>
                    <a:pt x="3116531" y="0"/>
                  </a:lnTo>
                  <a:lnTo>
                    <a:pt x="3166768" y="2841"/>
                  </a:lnTo>
                  <a:lnTo>
                    <a:pt x="3215977" y="11246"/>
                  </a:lnTo>
                  <a:lnTo>
                    <a:pt x="3263721" y="25034"/>
                  </a:lnTo>
                  <a:lnTo>
                    <a:pt x="3309567" y="44024"/>
                  </a:lnTo>
                  <a:lnTo>
                    <a:pt x="3353077" y="68035"/>
                  </a:lnTo>
                  <a:lnTo>
                    <a:pt x="3393816" y="96888"/>
                  </a:lnTo>
                  <a:lnTo>
                    <a:pt x="3431348" y="130401"/>
                  </a:lnTo>
                  <a:lnTo>
                    <a:pt x="3464862" y="167933"/>
                  </a:lnTo>
                  <a:lnTo>
                    <a:pt x="3493714" y="208672"/>
                  </a:lnTo>
                  <a:lnTo>
                    <a:pt x="3517726" y="252182"/>
                  </a:lnTo>
                  <a:lnTo>
                    <a:pt x="3536716" y="298028"/>
                  </a:lnTo>
                  <a:lnTo>
                    <a:pt x="3550503" y="345773"/>
                  </a:lnTo>
                  <a:lnTo>
                    <a:pt x="3558908" y="394982"/>
                  </a:lnTo>
                  <a:lnTo>
                    <a:pt x="3561750" y="445218"/>
                  </a:lnTo>
                  <a:lnTo>
                    <a:pt x="3559137" y="493730"/>
                  </a:lnTo>
                  <a:lnTo>
                    <a:pt x="3551481" y="540728"/>
                  </a:lnTo>
                  <a:lnTo>
                    <a:pt x="3539052" y="585942"/>
                  </a:lnTo>
                  <a:lnTo>
                    <a:pt x="3522123" y="629099"/>
                  </a:lnTo>
                  <a:lnTo>
                    <a:pt x="3500964" y="669929"/>
                  </a:lnTo>
                  <a:lnTo>
                    <a:pt x="3475848" y="708159"/>
                  </a:lnTo>
                  <a:lnTo>
                    <a:pt x="3447047" y="743518"/>
                  </a:lnTo>
                  <a:lnTo>
                    <a:pt x="3414830" y="775734"/>
                  </a:lnTo>
                  <a:lnTo>
                    <a:pt x="3379471" y="804536"/>
                  </a:lnTo>
                  <a:lnTo>
                    <a:pt x="3341241" y="829652"/>
                  </a:lnTo>
                  <a:lnTo>
                    <a:pt x="3300412" y="850810"/>
                  </a:lnTo>
                  <a:lnTo>
                    <a:pt x="3257255" y="867740"/>
                  </a:lnTo>
                  <a:lnTo>
                    <a:pt x="3212041" y="880168"/>
                  </a:lnTo>
                  <a:lnTo>
                    <a:pt x="3165043" y="887825"/>
                  </a:lnTo>
                  <a:lnTo>
                    <a:pt x="3116531" y="890437"/>
                  </a:lnTo>
                  <a:close/>
                </a:path>
              </a:pathLst>
            </a:custGeom>
            <a:solidFill>
              <a:srgbClr val="ABB8CA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239122" y="2165604"/>
            <a:ext cx="986316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-14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1342" b="1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b="1" spc="-5" dirty="0">
                <a:solidFill>
                  <a:srgbClr val="FFFFFF"/>
                </a:solidFill>
                <a:latin typeface="Arial"/>
                <a:cs typeface="Arial"/>
              </a:rPr>
              <a:t>trigger</a:t>
            </a:r>
            <a:endParaRPr sz="1342" dirty="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4516827" y="2017897"/>
            <a:ext cx="553377" cy="553377"/>
            <a:chOff x="6580061" y="2552207"/>
            <a:chExt cx="1216660" cy="1216660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80061" y="2552207"/>
              <a:ext cx="1216065" cy="121606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650740" y="2607179"/>
              <a:ext cx="1075055" cy="1075055"/>
            </a:xfrm>
            <a:custGeom>
              <a:avLst/>
              <a:gdLst/>
              <a:ahLst/>
              <a:cxnLst/>
              <a:rect l="l" t="t" r="r" b="b"/>
              <a:pathLst>
                <a:path w="1075054" h="1075054">
                  <a:moveTo>
                    <a:pt x="537354" y="1074708"/>
                  </a:moveTo>
                  <a:lnTo>
                    <a:pt x="488444" y="1072512"/>
                  </a:lnTo>
                  <a:lnTo>
                    <a:pt x="440764" y="1066051"/>
                  </a:lnTo>
                  <a:lnTo>
                    <a:pt x="394504" y="1055513"/>
                  </a:lnTo>
                  <a:lnTo>
                    <a:pt x="349854" y="1041090"/>
                  </a:lnTo>
                  <a:lnTo>
                    <a:pt x="307003" y="1022970"/>
                  </a:lnTo>
                  <a:lnTo>
                    <a:pt x="266141" y="1001344"/>
                  </a:lnTo>
                  <a:lnTo>
                    <a:pt x="227458" y="976400"/>
                  </a:lnTo>
                  <a:lnTo>
                    <a:pt x="191143" y="948329"/>
                  </a:lnTo>
                  <a:lnTo>
                    <a:pt x="157387" y="917321"/>
                  </a:lnTo>
                  <a:lnTo>
                    <a:pt x="126379" y="883564"/>
                  </a:lnTo>
                  <a:lnTo>
                    <a:pt x="98308" y="847250"/>
                  </a:lnTo>
                  <a:lnTo>
                    <a:pt x="73364" y="808567"/>
                  </a:lnTo>
                  <a:lnTo>
                    <a:pt x="51738" y="767705"/>
                  </a:lnTo>
                  <a:lnTo>
                    <a:pt x="33618" y="724854"/>
                  </a:lnTo>
                  <a:lnTo>
                    <a:pt x="19194" y="680204"/>
                  </a:lnTo>
                  <a:lnTo>
                    <a:pt x="8657" y="633944"/>
                  </a:lnTo>
                  <a:lnTo>
                    <a:pt x="2195" y="586264"/>
                  </a:lnTo>
                  <a:lnTo>
                    <a:pt x="0" y="537354"/>
                  </a:lnTo>
                  <a:lnTo>
                    <a:pt x="2195" y="488444"/>
                  </a:lnTo>
                  <a:lnTo>
                    <a:pt x="8657" y="440764"/>
                  </a:lnTo>
                  <a:lnTo>
                    <a:pt x="19194" y="394504"/>
                  </a:lnTo>
                  <a:lnTo>
                    <a:pt x="33618" y="349854"/>
                  </a:lnTo>
                  <a:lnTo>
                    <a:pt x="51738" y="307003"/>
                  </a:lnTo>
                  <a:lnTo>
                    <a:pt x="73364" y="266141"/>
                  </a:lnTo>
                  <a:lnTo>
                    <a:pt x="98308" y="227458"/>
                  </a:lnTo>
                  <a:lnTo>
                    <a:pt x="126379" y="191143"/>
                  </a:lnTo>
                  <a:lnTo>
                    <a:pt x="157387" y="157387"/>
                  </a:lnTo>
                  <a:lnTo>
                    <a:pt x="191143" y="126379"/>
                  </a:lnTo>
                  <a:lnTo>
                    <a:pt x="227458" y="98308"/>
                  </a:lnTo>
                  <a:lnTo>
                    <a:pt x="266141" y="73364"/>
                  </a:lnTo>
                  <a:lnTo>
                    <a:pt x="307003" y="51738"/>
                  </a:lnTo>
                  <a:lnTo>
                    <a:pt x="349854" y="33618"/>
                  </a:lnTo>
                  <a:lnTo>
                    <a:pt x="394504" y="19194"/>
                  </a:lnTo>
                  <a:lnTo>
                    <a:pt x="440764" y="8657"/>
                  </a:lnTo>
                  <a:lnTo>
                    <a:pt x="488444" y="2195"/>
                  </a:lnTo>
                  <a:lnTo>
                    <a:pt x="537354" y="0"/>
                  </a:lnTo>
                  <a:lnTo>
                    <a:pt x="584602" y="2079"/>
                  </a:lnTo>
                  <a:lnTo>
                    <a:pt x="631169" y="8250"/>
                  </a:lnTo>
                  <a:lnTo>
                    <a:pt x="676810" y="18410"/>
                  </a:lnTo>
                  <a:lnTo>
                    <a:pt x="721276" y="32455"/>
                  </a:lnTo>
                  <a:lnTo>
                    <a:pt x="764319" y="50284"/>
                  </a:lnTo>
                  <a:lnTo>
                    <a:pt x="805693" y="71795"/>
                  </a:lnTo>
                  <a:lnTo>
                    <a:pt x="845149" y="96883"/>
                  </a:lnTo>
                  <a:lnTo>
                    <a:pt x="882441" y="125448"/>
                  </a:lnTo>
                  <a:lnTo>
                    <a:pt x="917321" y="157387"/>
                  </a:lnTo>
                  <a:lnTo>
                    <a:pt x="949260" y="192267"/>
                  </a:lnTo>
                  <a:lnTo>
                    <a:pt x="977825" y="229559"/>
                  </a:lnTo>
                  <a:lnTo>
                    <a:pt x="1002913" y="269015"/>
                  </a:lnTo>
                  <a:lnTo>
                    <a:pt x="1024424" y="310389"/>
                  </a:lnTo>
                  <a:lnTo>
                    <a:pt x="1042253" y="353432"/>
                  </a:lnTo>
                  <a:lnTo>
                    <a:pt x="1056298" y="397898"/>
                  </a:lnTo>
                  <a:lnTo>
                    <a:pt x="1066458" y="443539"/>
                  </a:lnTo>
                  <a:lnTo>
                    <a:pt x="1072628" y="490106"/>
                  </a:lnTo>
                  <a:lnTo>
                    <a:pt x="1074708" y="537354"/>
                  </a:lnTo>
                  <a:lnTo>
                    <a:pt x="1072512" y="586264"/>
                  </a:lnTo>
                  <a:lnTo>
                    <a:pt x="1066051" y="633944"/>
                  </a:lnTo>
                  <a:lnTo>
                    <a:pt x="1055513" y="680204"/>
                  </a:lnTo>
                  <a:lnTo>
                    <a:pt x="1041090" y="724854"/>
                  </a:lnTo>
                  <a:lnTo>
                    <a:pt x="1022970" y="767705"/>
                  </a:lnTo>
                  <a:lnTo>
                    <a:pt x="1001344" y="808567"/>
                  </a:lnTo>
                  <a:lnTo>
                    <a:pt x="976400" y="847250"/>
                  </a:lnTo>
                  <a:lnTo>
                    <a:pt x="948329" y="883564"/>
                  </a:lnTo>
                  <a:lnTo>
                    <a:pt x="917321" y="917321"/>
                  </a:lnTo>
                  <a:lnTo>
                    <a:pt x="883565" y="948329"/>
                  </a:lnTo>
                  <a:lnTo>
                    <a:pt x="847250" y="976400"/>
                  </a:lnTo>
                  <a:lnTo>
                    <a:pt x="808567" y="1001344"/>
                  </a:lnTo>
                  <a:lnTo>
                    <a:pt x="767705" y="1022970"/>
                  </a:lnTo>
                  <a:lnTo>
                    <a:pt x="724854" y="1041090"/>
                  </a:lnTo>
                  <a:lnTo>
                    <a:pt x="680204" y="1055513"/>
                  </a:lnTo>
                  <a:lnTo>
                    <a:pt x="633944" y="1066051"/>
                  </a:lnTo>
                  <a:lnTo>
                    <a:pt x="586264" y="1072512"/>
                  </a:lnTo>
                  <a:lnTo>
                    <a:pt x="537354" y="1074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85" name="object 85"/>
            <p:cNvSpPr/>
            <p:nvPr/>
          </p:nvSpPr>
          <p:spPr>
            <a:xfrm>
              <a:off x="6650739" y="2607179"/>
              <a:ext cx="1075055" cy="1075055"/>
            </a:xfrm>
            <a:custGeom>
              <a:avLst/>
              <a:gdLst/>
              <a:ahLst/>
              <a:cxnLst/>
              <a:rect l="l" t="t" r="r" b="b"/>
              <a:pathLst>
                <a:path w="1075054" h="1075054">
                  <a:moveTo>
                    <a:pt x="0" y="537354"/>
                  </a:moveTo>
                  <a:lnTo>
                    <a:pt x="2195" y="488444"/>
                  </a:lnTo>
                  <a:lnTo>
                    <a:pt x="8657" y="440764"/>
                  </a:lnTo>
                  <a:lnTo>
                    <a:pt x="19194" y="394504"/>
                  </a:lnTo>
                  <a:lnTo>
                    <a:pt x="33618" y="349854"/>
                  </a:lnTo>
                  <a:lnTo>
                    <a:pt x="51738" y="307003"/>
                  </a:lnTo>
                  <a:lnTo>
                    <a:pt x="73364" y="266141"/>
                  </a:lnTo>
                  <a:lnTo>
                    <a:pt x="98308" y="227458"/>
                  </a:lnTo>
                  <a:lnTo>
                    <a:pt x="126379" y="191143"/>
                  </a:lnTo>
                  <a:lnTo>
                    <a:pt x="157387" y="157387"/>
                  </a:lnTo>
                  <a:lnTo>
                    <a:pt x="191143" y="126379"/>
                  </a:lnTo>
                  <a:lnTo>
                    <a:pt x="227458" y="98308"/>
                  </a:lnTo>
                  <a:lnTo>
                    <a:pt x="266141" y="73364"/>
                  </a:lnTo>
                  <a:lnTo>
                    <a:pt x="307003" y="51738"/>
                  </a:lnTo>
                  <a:lnTo>
                    <a:pt x="349854" y="33618"/>
                  </a:lnTo>
                  <a:lnTo>
                    <a:pt x="394504" y="19194"/>
                  </a:lnTo>
                  <a:lnTo>
                    <a:pt x="440764" y="8657"/>
                  </a:lnTo>
                  <a:lnTo>
                    <a:pt x="488444" y="2195"/>
                  </a:lnTo>
                  <a:lnTo>
                    <a:pt x="537354" y="0"/>
                  </a:lnTo>
                  <a:lnTo>
                    <a:pt x="584602" y="2079"/>
                  </a:lnTo>
                  <a:lnTo>
                    <a:pt x="631169" y="8250"/>
                  </a:lnTo>
                  <a:lnTo>
                    <a:pt x="676810" y="18410"/>
                  </a:lnTo>
                  <a:lnTo>
                    <a:pt x="721276" y="32455"/>
                  </a:lnTo>
                  <a:lnTo>
                    <a:pt x="764319" y="50284"/>
                  </a:lnTo>
                  <a:lnTo>
                    <a:pt x="805693" y="71795"/>
                  </a:lnTo>
                  <a:lnTo>
                    <a:pt x="845149" y="96883"/>
                  </a:lnTo>
                  <a:lnTo>
                    <a:pt x="882441" y="125448"/>
                  </a:lnTo>
                  <a:lnTo>
                    <a:pt x="917321" y="157387"/>
                  </a:lnTo>
                  <a:lnTo>
                    <a:pt x="949260" y="192267"/>
                  </a:lnTo>
                  <a:lnTo>
                    <a:pt x="977825" y="229558"/>
                  </a:lnTo>
                  <a:lnTo>
                    <a:pt x="1002913" y="269015"/>
                  </a:lnTo>
                  <a:lnTo>
                    <a:pt x="1024424" y="310389"/>
                  </a:lnTo>
                  <a:lnTo>
                    <a:pt x="1042253" y="353432"/>
                  </a:lnTo>
                  <a:lnTo>
                    <a:pt x="1056298" y="397898"/>
                  </a:lnTo>
                  <a:lnTo>
                    <a:pt x="1066458" y="443539"/>
                  </a:lnTo>
                  <a:lnTo>
                    <a:pt x="1072628" y="490106"/>
                  </a:lnTo>
                  <a:lnTo>
                    <a:pt x="1074708" y="537354"/>
                  </a:lnTo>
                  <a:lnTo>
                    <a:pt x="1072512" y="586264"/>
                  </a:lnTo>
                  <a:lnTo>
                    <a:pt x="1066051" y="633944"/>
                  </a:lnTo>
                  <a:lnTo>
                    <a:pt x="1055513" y="680204"/>
                  </a:lnTo>
                  <a:lnTo>
                    <a:pt x="1041090" y="724854"/>
                  </a:lnTo>
                  <a:lnTo>
                    <a:pt x="1022970" y="767705"/>
                  </a:lnTo>
                  <a:lnTo>
                    <a:pt x="1001344" y="808567"/>
                  </a:lnTo>
                  <a:lnTo>
                    <a:pt x="976400" y="847250"/>
                  </a:lnTo>
                  <a:lnTo>
                    <a:pt x="948329" y="883564"/>
                  </a:lnTo>
                  <a:lnTo>
                    <a:pt x="917321" y="917321"/>
                  </a:lnTo>
                  <a:lnTo>
                    <a:pt x="883565" y="948329"/>
                  </a:lnTo>
                  <a:lnTo>
                    <a:pt x="847250" y="976400"/>
                  </a:lnTo>
                  <a:lnTo>
                    <a:pt x="808567" y="1001344"/>
                  </a:lnTo>
                  <a:lnTo>
                    <a:pt x="767705" y="1022970"/>
                  </a:lnTo>
                  <a:lnTo>
                    <a:pt x="724854" y="1041090"/>
                  </a:lnTo>
                  <a:lnTo>
                    <a:pt x="680204" y="1055513"/>
                  </a:lnTo>
                  <a:lnTo>
                    <a:pt x="633944" y="1066051"/>
                  </a:lnTo>
                  <a:lnTo>
                    <a:pt x="586264" y="1072512"/>
                  </a:lnTo>
                  <a:lnTo>
                    <a:pt x="537354" y="1074708"/>
                  </a:lnTo>
                  <a:lnTo>
                    <a:pt x="488444" y="1072512"/>
                  </a:lnTo>
                  <a:lnTo>
                    <a:pt x="440764" y="1066051"/>
                  </a:lnTo>
                  <a:lnTo>
                    <a:pt x="394504" y="1055513"/>
                  </a:lnTo>
                  <a:lnTo>
                    <a:pt x="349854" y="1041090"/>
                  </a:lnTo>
                  <a:lnTo>
                    <a:pt x="307003" y="1022970"/>
                  </a:lnTo>
                  <a:lnTo>
                    <a:pt x="266141" y="1001344"/>
                  </a:lnTo>
                  <a:lnTo>
                    <a:pt x="227458" y="976400"/>
                  </a:lnTo>
                  <a:lnTo>
                    <a:pt x="191143" y="948329"/>
                  </a:lnTo>
                  <a:lnTo>
                    <a:pt x="157387" y="917321"/>
                  </a:lnTo>
                  <a:lnTo>
                    <a:pt x="126379" y="883564"/>
                  </a:lnTo>
                  <a:lnTo>
                    <a:pt x="98308" y="847250"/>
                  </a:lnTo>
                  <a:lnTo>
                    <a:pt x="73364" y="808567"/>
                  </a:lnTo>
                  <a:lnTo>
                    <a:pt x="51738" y="767705"/>
                  </a:lnTo>
                  <a:lnTo>
                    <a:pt x="33618" y="724854"/>
                  </a:lnTo>
                  <a:lnTo>
                    <a:pt x="19194" y="680204"/>
                  </a:lnTo>
                  <a:lnTo>
                    <a:pt x="8657" y="633944"/>
                  </a:lnTo>
                  <a:lnTo>
                    <a:pt x="2195" y="586264"/>
                  </a:lnTo>
                  <a:lnTo>
                    <a:pt x="0" y="537354"/>
                  </a:lnTo>
                  <a:close/>
                </a:path>
              </a:pathLst>
            </a:custGeom>
            <a:ln w="47118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816319" y="2135226"/>
            <a:ext cx="3047037" cy="28248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  <a:tabLst>
                <a:tab pos="2912528" algn="l"/>
              </a:tabLst>
            </a:pPr>
            <a:r>
              <a:rPr sz="1796" b="1" spc="7" dirty="0">
                <a:solidFill>
                  <a:srgbClr val="262626"/>
                </a:solidFill>
                <a:latin typeface="Arial"/>
                <a:cs typeface="Arial"/>
              </a:rPr>
              <a:t>1	2</a:t>
            </a:r>
            <a:endParaRPr sz="1796" dirty="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746293" y="2628093"/>
            <a:ext cx="2522543" cy="1430961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 marR="2310">
              <a:lnSpc>
                <a:spcPct val="101499"/>
              </a:lnSpc>
              <a:spcBef>
                <a:spcPts val="41"/>
              </a:spcBef>
            </a:pPr>
            <a:r>
              <a:rPr sz="1182" b="1" spc="-7" dirty="0">
                <a:latin typeface="Arial"/>
                <a:cs typeface="Arial"/>
              </a:rPr>
              <a:t>Before</a:t>
            </a:r>
            <a:r>
              <a:rPr sz="1182" b="1" spc="-2" dirty="0">
                <a:latin typeface="Arial"/>
                <a:cs typeface="Arial"/>
              </a:rPr>
              <a:t> </a:t>
            </a:r>
            <a:r>
              <a:rPr sz="1182" b="1" spc="-16" dirty="0">
                <a:latin typeface="Arial"/>
                <a:cs typeface="Arial"/>
              </a:rPr>
              <a:t>triggers</a:t>
            </a:r>
            <a:r>
              <a:rPr sz="1182" b="1" spc="-2" dirty="0">
                <a:latin typeface="Arial"/>
                <a:cs typeface="Arial"/>
              </a:rPr>
              <a:t> </a:t>
            </a:r>
            <a:r>
              <a:rPr sz="1182" b="1" spc="55" dirty="0">
                <a:latin typeface="Arial"/>
                <a:cs typeface="Arial"/>
              </a:rPr>
              <a:t>are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b="1" spc="9" dirty="0">
                <a:latin typeface="Arial"/>
                <a:cs typeface="Arial"/>
              </a:rPr>
              <a:t>used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to</a:t>
            </a:r>
            <a:r>
              <a:rPr sz="1182" b="1" spc="-2" dirty="0">
                <a:latin typeface="Arial"/>
                <a:cs typeface="Arial"/>
              </a:rPr>
              <a:t> </a:t>
            </a:r>
            <a:r>
              <a:rPr sz="1182" b="1" spc="55" dirty="0">
                <a:latin typeface="Arial"/>
                <a:cs typeface="Arial"/>
              </a:rPr>
              <a:t>update </a:t>
            </a:r>
            <a:r>
              <a:rPr sz="1182" b="1" spc="-321" dirty="0">
                <a:latin typeface="Arial"/>
                <a:cs typeface="Arial"/>
              </a:rPr>
              <a:t> </a:t>
            </a:r>
            <a:r>
              <a:rPr sz="1182" b="1" spc="-18" dirty="0">
                <a:latin typeface="Arial"/>
                <a:cs typeface="Arial"/>
              </a:rPr>
              <a:t>or </a:t>
            </a:r>
            <a:r>
              <a:rPr sz="1182" b="1" spc="41" dirty="0">
                <a:latin typeface="Arial"/>
                <a:cs typeface="Arial"/>
              </a:rPr>
              <a:t>validate </a:t>
            </a:r>
            <a:r>
              <a:rPr sz="1182" b="1" spc="27" dirty="0">
                <a:latin typeface="Arial"/>
                <a:cs typeface="Arial"/>
              </a:rPr>
              <a:t>record </a:t>
            </a:r>
            <a:r>
              <a:rPr sz="1182" b="1" spc="11" dirty="0">
                <a:latin typeface="Arial"/>
                <a:cs typeface="Arial"/>
              </a:rPr>
              <a:t>values </a:t>
            </a:r>
            <a:r>
              <a:rPr sz="1182" b="1" spc="30" dirty="0">
                <a:latin typeface="Arial"/>
                <a:cs typeface="Arial"/>
              </a:rPr>
              <a:t>before </a:t>
            </a:r>
            <a:r>
              <a:rPr sz="1182" b="1" spc="32" dirty="0">
                <a:latin typeface="Arial"/>
                <a:cs typeface="Arial"/>
              </a:rPr>
              <a:t> </a:t>
            </a:r>
            <a:r>
              <a:rPr sz="1182" b="1" spc="18" dirty="0">
                <a:latin typeface="Arial"/>
                <a:cs typeface="Arial"/>
              </a:rPr>
              <a:t>they’re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b="1" spc="36" dirty="0">
                <a:latin typeface="Arial"/>
                <a:cs typeface="Arial"/>
              </a:rPr>
              <a:t>saved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to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b="1" spc="23" dirty="0">
                <a:latin typeface="Arial"/>
                <a:cs typeface="Arial"/>
              </a:rPr>
              <a:t>the</a:t>
            </a:r>
            <a:r>
              <a:rPr sz="1182" b="1" spc="2" dirty="0">
                <a:latin typeface="Arial"/>
                <a:cs typeface="Arial"/>
              </a:rPr>
              <a:t> </a:t>
            </a:r>
            <a:r>
              <a:rPr sz="1182" b="1" spc="52" dirty="0">
                <a:latin typeface="Arial"/>
                <a:cs typeface="Arial"/>
              </a:rPr>
              <a:t>database.</a:t>
            </a:r>
            <a:endParaRPr sz="1182" dirty="0">
              <a:latin typeface="Arial"/>
              <a:cs typeface="Arial"/>
            </a:endParaRPr>
          </a:p>
          <a:p>
            <a:pPr marL="410670" marR="121873" indent="-151619">
              <a:lnSpc>
                <a:spcPct val="100400"/>
              </a:lnSpc>
              <a:spcBef>
                <a:spcPts val="907"/>
              </a:spcBef>
              <a:buFont typeface="Arial MT"/>
              <a:buChar char="•"/>
              <a:tabLst>
                <a:tab pos="410670" algn="l"/>
                <a:tab pos="410960" algn="l"/>
              </a:tabLst>
            </a:pPr>
            <a:r>
              <a:rPr sz="1046" spc="57" dirty="0">
                <a:latin typeface="Microsoft Sans Serif"/>
                <a:cs typeface="Microsoft Sans Serif"/>
              </a:rPr>
              <a:t>Validation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Check</a:t>
            </a:r>
            <a:r>
              <a:rPr sz="1046" spc="2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2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Same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Object</a:t>
            </a:r>
            <a:endParaRPr sz="1046" dirty="0">
              <a:latin typeface="Microsoft Sans Serif"/>
              <a:cs typeface="Microsoft Sans Serif"/>
            </a:endParaRPr>
          </a:p>
          <a:p>
            <a:pPr marL="410670" marR="322876" indent="-151619">
              <a:lnSpc>
                <a:spcPct val="100400"/>
              </a:lnSpc>
              <a:spcBef>
                <a:spcPts val="901"/>
              </a:spcBef>
              <a:buFont typeface="Arial MT"/>
              <a:buChar char="•"/>
              <a:tabLst>
                <a:tab pos="410670" algn="l"/>
                <a:tab pos="410960" algn="l"/>
              </a:tabLst>
            </a:pPr>
            <a:r>
              <a:rPr sz="1046" spc="66" dirty="0">
                <a:latin typeface="Microsoft Sans Serif"/>
                <a:cs typeface="Microsoft Sans Serif"/>
              </a:rPr>
              <a:t>Updating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the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Same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Object</a:t>
            </a:r>
            <a:endParaRPr sz="1046" dirty="0">
              <a:latin typeface="Microsoft Sans Serif"/>
              <a:cs typeface="Microsoft Sans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746293" y="4434793"/>
            <a:ext cx="2145923" cy="880140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310">
              <a:lnSpc>
                <a:spcPct val="100400"/>
              </a:lnSpc>
              <a:spcBef>
                <a:spcPts val="43"/>
              </a:spcBef>
            </a:pPr>
            <a:r>
              <a:rPr sz="1046" spc="43" dirty="0">
                <a:latin typeface="Microsoft Sans Serif"/>
                <a:cs typeface="Microsoft Sans Serif"/>
              </a:rPr>
              <a:t>trigger</a:t>
            </a:r>
            <a:r>
              <a:rPr sz="1046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Demo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2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account(before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9" dirty="0">
                <a:latin typeface="Microsoft Sans Serif"/>
                <a:cs typeface="Microsoft Sans Serif"/>
              </a:rPr>
              <a:t>insert){</a:t>
            </a:r>
            <a:endParaRPr sz="1046">
              <a:latin typeface="Microsoft Sans Serif"/>
              <a:cs typeface="Microsoft Sans Serif"/>
            </a:endParaRPr>
          </a:p>
          <a:p>
            <a:pPr marL="5776">
              <a:spcBef>
                <a:spcPts val="905"/>
              </a:spcBef>
            </a:pPr>
            <a:r>
              <a:rPr sz="1046" spc="166" dirty="0">
                <a:latin typeface="Microsoft Sans Serif"/>
                <a:cs typeface="Microsoft Sans Serif"/>
              </a:rPr>
              <a:t>//</a:t>
            </a:r>
            <a:r>
              <a:rPr sz="1046" spc="-9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logic</a:t>
            </a:r>
            <a:endParaRPr sz="1046">
              <a:latin typeface="Microsoft Sans Serif"/>
              <a:cs typeface="Microsoft Sans Serif"/>
            </a:endParaRPr>
          </a:p>
          <a:p>
            <a:pPr marL="5776">
              <a:spcBef>
                <a:spcPts val="905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575344" y="2628092"/>
            <a:ext cx="3263362" cy="1279766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 marR="2310">
              <a:lnSpc>
                <a:spcPct val="101499"/>
              </a:lnSpc>
              <a:spcBef>
                <a:spcPts val="41"/>
              </a:spcBef>
              <a:tabLst>
                <a:tab pos="595501" algn="l"/>
                <a:tab pos="2569725" algn="l"/>
              </a:tabLst>
            </a:pPr>
            <a:r>
              <a:rPr sz="1182" b="1" spc="-7" dirty="0">
                <a:latin typeface="Arial"/>
                <a:cs typeface="Arial"/>
              </a:rPr>
              <a:t>After</a:t>
            </a:r>
            <a:r>
              <a:rPr sz="1182" b="1" spc="-2" dirty="0">
                <a:latin typeface="Arial"/>
                <a:cs typeface="Arial"/>
              </a:rPr>
              <a:t> </a:t>
            </a:r>
            <a:r>
              <a:rPr sz="1182" b="1" spc="-16" dirty="0">
                <a:latin typeface="Arial"/>
                <a:cs typeface="Arial"/>
              </a:rPr>
              <a:t>triggers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b="1" spc="55" dirty="0">
                <a:latin typeface="Arial"/>
                <a:cs typeface="Arial"/>
              </a:rPr>
              <a:t>are</a:t>
            </a:r>
            <a:r>
              <a:rPr sz="1182" b="1" spc="2" dirty="0">
                <a:latin typeface="Arial"/>
                <a:cs typeface="Arial"/>
              </a:rPr>
              <a:t> </a:t>
            </a:r>
            <a:r>
              <a:rPr sz="1182" b="1" spc="9" dirty="0">
                <a:latin typeface="Arial"/>
                <a:cs typeface="Arial"/>
              </a:rPr>
              <a:t>used</a:t>
            </a:r>
            <a:r>
              <a:rPr sz="1182" b="1" spc="2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to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b="1" spc="32" dirty="0">
                <a:latin typeface="Arial"/>
                <a:cs typeface="Arial"/>
              </a:rPr>
              <a:t>access</a:t>
            </a:r>
            <a:r>
              <a:rPr sz="1182" b="1" spc="2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field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b="1" spc="11" dirty="0">
                <a:latin typeface="Arial"/>
                <a:cs typeface="Arial"/>
              </a:rPr>
              <a:t>values </a:t>
            </a:r>
            <a:r>
              <a:rPr sz="1182" b="1" spc="-323" dirty="0">
                <a:latin typeface="Arial"/>
                <a:cs typeface="Arial"/>
              </a:rPr>
              <a:t> </a:t>
            </a:r>
            <a:r>
              <a:rPr sz="1182" b="1" spc="14" dirty="0">
                <a:latin typeface="Arial"/>
                <a:cs typeface="Arial"/>
              </a:rPr>
              <a:t>that </a:t>
            </a:r>
            <a:r>
              <a:rPr sz="1182" b="1" spc="55" dirty="0">
                <a:latin typeface="Arial"/>
                <a:cs typeface="Arial"/>
              </a:rPr>
              <a:t>are </a:t>
            </a:r>
            <a:r>
              <a:rPr sz="1182" b="1" spc="-20" dirty="0">
                <a:latin typeface="Arial"/>
                <a:cs typeface="Arial"/>
              </a:rPr>
              <a:t>set </a:t>
            </a:r>
            <a:r>
              <a:rPr sz="1182" b="1" spc="52" dirty="0">
                <a:latin typeface="Arial"/>
                <a:cs typeface="Arial"/>
              </a:rPr>
              <a:t>by </a:t>
            </a:r>
            <a:r>
              <a:rPr sz="1182" b="1" spc="23" dirty="0">
                <a:latin typeface="Arial"/>
                <a:cs typeface="Arial"/>
              </a:rPr>
              <a:t>the </a:t>
            </a:r>
            <a:r>
              <a:rPr sz="1182" b="1" spc="-14" dirty="0">
                <a:latin typeface="Arial"/>
                <a:cs typeface="Arial"/>
              </a:rPr>
              <a:t>system </a:t>
            </a:r>
            <a:r>
              <a:rPr sz="1182" b="1" spc="5" dirty="0">
                <a:latin typeface="Arial"/>
                <a:cs typeface="Arial"/>
              </a:rPr>
              <a:t>(such </a:t>
            </a:r>
            <a:r>
              <a:rPr sz="1182" b="1" dirty="0">
                <a:latin typeface="Arial"/>
                <a:cs typeface="Arial"/>
              </a:rPr>
              <a:t>as </a:t>
            </a:r>
            <a:r>
              <a:rPr sz="1182" b="1" spc="5" dirty="0">
                <a:latin typeface="Arial"/>
                <a:cs typeface="Arial"/>
              </a:rPr>
              <a:t>record’s </a:t>
            </a:r>
            <a:r>
              <a:rPr sz="1182" b="1" spc="7" dirty="0">
                <a:latin typeface="Arial"/>
                <a:cs typeface="Arial"/>
              </a:rPr>
              <a:t> </a:t>
            </a:r>
            <a:r>
              <a:rPr sz="1182" b="1" spc="36" dirty="0">
                <a:latin typeface="Arial"/>
                <a:cs typeface="Arial"/>
              </a:rPr>
              <a:t>Id </a:t>
            </a:r>
            <a:r>
              <a:rPr sz="1182" b="1" spc="-18" dirty="0">
                <a:latin typeface="Arial"/>
                <a:cs typeface="Arial"/>
              </a:rPr>
              <a:t>or </a:t>
            </a:r>
            <a:r>
              <a:rPr sz="1182" b="1" spc="20" dirty="0">
                <a:latin typeface="Arial"/>
                <a:cs typeface="Arial"/>
              </a:rPr>
              <a:t>lastModifiedDate </a:t>
            </a:r>
            <a:r>
              <a:rPr sz="1182" b="1" spc="14" dirty="0">
                <a:latin typeface="Arial"/>
                <a:cs typeface="Arial"/>
              </a:rPr>
              <a:t>field), </a:t>
            </a:r>
            <a:r>
              <a:rPr sz="1182" b="1" spc="64" dirty="0">
                <a:latin typeface="Arial"/>
                <a:cs typeface="Arial"/>
              </a:rPr>
              <a:t>and </a:t>
            </a:r>
            <a:r>
              <a:rPr sz="1182" b="1" spc="5" dirty="0">
                <a:latin typeface="Arial"/>
                <a:cs typeface="Arial"/>
              </a:rPr>
              <a:t>to </a:t>
            </a:r>
            <a:r>
              <a:rPr sz="1182" b="1" spc="32" dirty="0">
                <a:latin typeface="Arial"/>
                <a:cs typeface="Arial"/>
              </a:rPr>
              <a:t>affect </a:t>
            </a:r>
            <a:r>
              <a:rPr sz="1182" b="1" spc="34" dirty="0">
                <a:latin typeface="Arial"/>
                <a:cs typeface="Arial"/>
              </a:rPr>
              <a:t> </a:t>
            </a:r>
            <a:r>
              <a:rPr sz="1182" b="1" spc="39" dirty="0">
                <a:latin typeface="Arial"/>
                <a:cs typeface="Arial"/>
              </a:rPr>
              <a:t>changes</a:t>
            </a:r>
            <a:r>
              <a:rPr sz="1182" b="1" spc="7" dirty="0">
                <a:latin typeface="Arial"/>
                <a:cs typeface="Arial"/>
              </a:rPr>
              <a:t> </a:t>
            </a:r>
            <a:r>
              <a:rPr sz="1182" b="1" spc="-23" dirty="0">
                <a:latin typeface="Arial"/>
                <a:cs typeface="Arial"/>
              </a:rPr>
              <a:t>in</a:t>
            </a:r>
            <a:r>
              <a:rPr sz="1182" b="1" spc="7" dirty="0">
                <a:latin typeface="Arial"/>
                <a:cs typeface="Arial"/>
              </a:rPr>
              <a:t> other</a:t>
            </a:r>
            <a:r>
              <a:rPr sz="1182" b="1" spc="9" dirty="0">
                <a:latin typeface="Arial"/>
                <a:cs typeface="Arial"/>
              </a:rPr>
              <a:t> </a:t>
            </a:r>
            <a:r>
              <a:rPr sz="1182" b="1" spc="5" dirty="0">
                <a:latin typeface="Arial"/>
                <a:cs typeface="Arial"/>
              </a:rPr>
              <a:t>records,</a:t>
            </a:r>
            <a:r>
              <a:rPr sz="1182" b="1" spc="7" dirty="0">
                <a:latin typeface="Arial"/>
                <a:cs typeface="Arial"/>
              </a:rPr>
              <a:t> </a:t>
            </a:r>
            <a:r>
              <a:rPr sz="1182" b="1" spc="-9" dirty="0">
                <a:latin typeface="Arial"/>
                <a:cs typeface="Arial"/>
              </a:rPr>
              <a:t>such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dirty="0">
                <a:latin typeface="Arial"/>
                <a:cs typeface="Arial"/>
              </a:rPr>
              <a:t>as	</a:t>
            </a:r>
            <a:r>
              <a:rPr sz="1182" b="1" spc="20" dirty="0">
                <a:latin typeface="Arial"/>
                <a:cs typeface="Arial"/>
              </a:rPr>
              <a:t>logging </a:t>
            </a:r>
            <a:r>
              <a:rPr sz="1182" b="1" spc="23" dirty="0">
                <a:latin typeface="Arial"/>
                <a:cs typeface="Arial"/>
              </a:rPr>
              <a:t> </a:t>
            </a:r>
            <a:r>
              <a:rPr sz="1182" b="1" spc="-11" dirty="0">
                <a:latin typeface="Arial"/>
                <a:cs typeface="Arial"/>
              </a:rPr>
              <a:t>into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64" dirty="0">
                <a:latin typeface="Arial"/>
                <a:cs typeface="Arial"/>
              </a:rPr>
              <a:t>an	</a:t>
            </a:r>
            <a:r>
              <a:rPr sz="1182" b="1" spc="23" dirty="0">
                <a:latin typeface="Arial"/>
                <a:cs typeface="Arial"/>
              </a:rPr>
              <a:t>audit </a:t>
            </a:r>
            <a:r>
              <a:rPr sz="1182" b="1" spc="45" dirty="0">
                <a:latin typeface="Arial"/>
                <a:cs typeface="Arial"/>
              </a:rPr>
              <a:t>table </a:t>
            </a:r>
            <a:r>
              <a:rPr sz="1182" b="1" spc="-18" dirty="0">
                <a:latin typeface="Arial"/>
                <a:cs typeface="Arial"/>
              </a:rPr>
              <a:t>or </a:t>
            </a:r>
            <a:r>
              <a:rPr sz="1182" b="1" spc="-27" dirty="0">
                <a:latin typeface="Arial"/>
                <a:cs typeface="Arial"/>
              </a:rPr>
              <a:t>firing </a:t>
            </a:r>
            <a:r>
              <a:rPr sz="1182" b="1" dirty="0">
                <a:latin typeface="Arial"/>
                <a:cs typeface="Arial"/>
              </a:rPr>
              <a:t>asynchronous </a:t>
            </a:r>
            <a:r>
              <a:rPr sz="1182" b="1" spc="2" dirty="0">
                <a:latin typeface="Arial"/>
                <a:cs typeface="Arial"/>
              </a:rPr>
              <a:t> </a:t>
            </a:r>
            <a:r>
              <a:rPr sz="1182" b="1" spc="9" dirty="0">
                <a:latin typeface="Arial"/>
                <a:cs typeface="Arial"/>
              </a:rPr>
              <a:t>events </a:t>
            </a:r>
            <a:r>
              <a:rPr sz="1182" b="1" spc="-11" dirty="0">
                <a:latin typeface="Arial"/>
                <a:cs typeface="Arial"/>
              </a:rPr>
              <a:t>with </a:t>
            </a:r>
            <a:r>
              <a:rPr sz="1182" b="1" spc="134" dirty="0">
                <a:latin typeface="Arial"/>
                <a:cs typeface="Arial"/>
              </a:rPr>
              <a:t>a </a:t>
            </a:r>
            <a:r>
              <a:rPr sz="1182" b="1" spc="45" dirty="0">
                <a:latin typeface="Arial"/>
                <a:cs typeface="Arial"/>
              </a:rPr>
              <a:t>queue. </a:t>
            </a:r>
            <a:r>
              <a:rPr sz="1182" b="1" spc="-39" dirty="0">
                <a:latin typeface="Arial"/>
                <a:cs typeface="Arial"/>
              </a:rPr>
              <a:t>The </a:t>
            </a:r>
            <a:r>
              <a:rPr sz="1182" b="1" spc="5" dirty="0">
                <a:latin typeface="Arial"/>
                <a:cs typeface="Arial"/>
              </a:rPr>
              <a:t>records </a:t>
            </a:r>
            <a:r>
              <a:rPr sz="1182" b="1" spc="14" dirty="0">
                <a:latin typeface="Arial"/>
                <a:cs typeface="Arial"/>
              </a:rPr>
              <a:t>that </a:t>
            </a:r>
            <a:r>
              <a:rPr sz="1182" b="1" spc="-20" dirty="0">
                <a:latin typeface="Arial"/>
                <a:cs typeface="Arial"/>
              </a:rPr>
              <a:t>fire </a:t>
            </a:r>
            <a:r>
              <a:rPr sz="1182" b="1" spc="-18" dirty="0">
                <a:latin typeface="Arial"/>
                <a:cs typeface="Arial"/>
              </a:rPr>
              <a:t> </a:t>
            </a:r>
            <a:r>
              <a:rPr sz="1182" b="1" spc="23" dirty="0">
                <a:latin typeface="Arial"/>
                <a:cs typeface="Arial"/>
              </a:rPr>
              <a:t>the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b="1" spc="11" dirty="0">
                <a:latin typeface="Arial"/>
                <a:cs typeface="Arial"/>
              </a:rPr>
              <a:t>after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dirty="0">
                <a:latin typeface="Arial"/>
                <a:cs typeface="Arial"/>
              </a:rPr>
              <a:t>trigger </a:t>
            </a:r>
            <a:r>
              <a:rPr sz="1182" b="1" spc="55" dirty="0">
                <a:latin typeface="Arial"/>
                <a:cs typeface="Arial"/>
              </a:rPr>
              <a:t>are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41" dirty="0">
                <a:latin typeface="Arial"/>
                <a:cs typeface="Arial"/>
              </a:rPr>
              <a:t>read-only</a:t>
            </a:r>
            <a:endParaRPr sz="1182" dirty="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828891" y="4023314"/>
            <a:ext cx="2708831" cy="443423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157106" indent="-151619">
              <a:spcBef>
                <a:spcPts val="48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dirty="0">
                <a:latin typeface="Microsoft Sans Serif"/>
                <a:cs typeface="Microsoft Sans Serif"/>
              </a:rPr>
              <a:t>Insert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Update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related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records.</a:t>
            </a:r>
            <a:endParaRPr sz="1046">
              <a:latin typeface="Microsoft Sans Serif"/>
              <a:cs typeface="Microsoft Sans Serif"/>
            </a:endParaRPr>
          </a:p>
          <a:p>
            <a:pPr marL="157106" indent="-151619">
              <a:spcBef>
                <a:spcPts val="905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36" dirty="0">
                <a:latin typeface="Microsoft Sans Serif"/>
                <a:cs typeface="Microsoft Sans Serif"/>
              </a:rPr>
              <a:t>Sending</a:t>
            </a:r>
            <a:r>
              <a:rPr sz="1046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emails</a:t>
            </a:r>
            <a:r>
              <a:rPr sz="1046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etc.</a:t>
            </a:r>
            <a:endParaRPr sz="1046">
              <a:latin typeface="Microsoft Sans Serif"/>
              <a:cs typeface="Microsoft Sans Serif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575344" y="4571954"/>
            <a:ext cx="2489328" cy="719781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spc="43" dirty="0">
                <a:latin typeface="Microsoft Sans Serif"/>
                <a:cs typeface="Microsoft Sans Serif"/>
              </a:rPr>
              <a:t>trigger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Demo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account(After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" dirty="0">
                <a:latin typeface="Microsoft Sans Serif"/>
                <a:cs typeface="Microsoft Sans Serif"/>
              </a:rPr>
              <a:t>insert){</a:t>
            </a:r>
            <a:endParaRPr sz="1046">
              <a:latin typeface="Microsoft Sans Serif"/>
              <a:cs typeface="Microsoft Sans Serif"/>
            </a:endParaRPr>
          </a:p>
          <a:p>
            <a:pPr marL="5776">
              <a:spcBef>
                <a:spcPts val="905"/>
              </a:spcBef>
            </a:pPr>
            <a:r>
              <a:rPr sz="1046" spc="93" dirty="0">
                <a:latin typeface="Microsoft Sans Serif"/>
                <a:cs typeface="Microsoft Sans Serif"/>
              </a:rPr>
              <a:t>//logic</a:t>
            </a:r>
            <a:endParaRPr sz="1046">
              <a:latin typeface="Microsoft Sans Serif"/>
              <a:cs typeface="Microsoft Sans Serif"/>
            </a:endParaRPr>
          </a:p>
          <a:p>
            <a:pPr marL="5776">
              <a:spcBef>
                <a:spcPts val="905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>
              <a:latin typeface="Microsoft Sans Serif"/>
              <a:cs typeface="Microsoft Sans Serif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4368500" y="2629547"/>
            <a:ext cx="66717" cy="2999382"/>
            <a:chOff x="6253946" y="3896987"/>
            <a:chExt cx="146685" cy="6594475"/>
          </a:xfrm>
        </p:grpSpPr>
        <p:pic>
          <p:nvPicPr>
            <p:cNvPr id="93" name="object 9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53946" y="3896987"/>
              <a:ext cx="146592" cy="659434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305031" y="3948071"/>
              <a:ext cx="0" cy="6447790"/>
            </a:xfrm>
            <a:custGeom>
              <a:avLst/>
              <a:gdLst/>
              <a:ahLst/>
              <a:cxnLst/>
              <a:rect l="l" t="t" r="r" b="b"/>
              <a:pathLst>
                <a:path h="6447790">
                  <a:moveTo>
                    <a:pt x="0" y="0"/>
                  </a:moveTo>
                  <a:lnTo>
                    <a:pt x="0" y="6447757"/>
                  </a:lnTo>
                </a:path>
              </a:pathLst>
            </a:custGeom>
            <a:ln w="62825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1617458"/>
            <a:ext cx="9173460" cy="4137905"/>
            <a:chOff x="-31432" y="1671795"/>
            <a:chExt cx="20168870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33047"/>
              <a:ext cx="20104100" cy="883321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58975" y="1135244"/>
            <a:ext cx="5961795" cy="286166"/>
          </a:xfrm>
          <a:prstGeom prst="rect">
            <a:avLst/>
          </a:prstGeom>
        </p:spPr>
        <p:txBody>
          <a:bodyPr vert="horz" wrap="square" lIns="0" tIns="5776" rIns="0" bIns="0" rtlCol="0" anchor="ctr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-25" dirty="0"/>
              <a:t>Before</a:t>
            </a:r>
            <a:r>
              <a:rPr sz="2024" spc="5" dirty="0"/>
              <a:t> </a:t>
            </a:r>
            <a:r>
              <a:rPr sz="2024" spc="32" dirty="0"/>
              <a:t>Creating</a:t>
            </a:r>
            <a:r>
              <a:rPr sz="2024" dirty="0"/>
              <a:t> </a:t>
            </a:r>
            <a:r>
              <a:rPr sz="2024" spc="-73" dirty="0"/>
              <a:t>Triggers,</a:t>
            </a:r>
            <a:r>
              <a:rPr sz="2024" spc="2" dirty="0"/>
              <a:t> </a:t>
            </a:r>
            <a:r>
              <a:rPr sz="2024" spc="-9" dirty="0"/>
              <a:t>Consider</a:t>
            </a:r>
            <a:r>
              <a:rPr sz="2024" dirty="0"/>
              <a:t> </a:t>
            </a:r>
            <a:r>
              <a:rPr sz="2024" spc="-82" dirty="0"/>
              <a:t>The</a:t>
            </a:r>
            <a:r>
              <a:rPr sz="2024" spc="2" dirty="0"/>
              <a:t> </a:t>
            </a:r>
            <a:r>
              <a:rPr sz="2024" spc="-32" dirty="0"/>
              <a:t>Following</a:t>
            </a:r>
            <a:endParaRPr sz="2024"/>
          </a:p>
        </p:txBody>
      </p:sp>
      <p:sp>
        <p:nvSpPr>
          <p:cNvPr id="10" name="object 10"/>
          <p:cNvSpPr txBox="1"/>
          <p:nvPr/>
        </p:nvSpPr>
        <p:spPr>
          <a:xfrm>
            <a:off x="2104226" y="1959332"/>
            <a:ext cx="5774930" cy="2883963"/>
          </a:xfrm>
          <a:prstGeom prst="rect">
            <a:avLst/>
          </a:prstGeom>
        </p:spPr>
        <p:txBody>
          <a:bodyPr vert="horz" wrap="square" lIns="0" tIns="23972" rIns="0" bIns="0" rtlCol="0">
            <a:spAutoFit/>
          </a:bodyPr>
          <a:lstStyle/>
          <a:p>
            <a:pPr marL="157106" marR="2888" indent="-151619" algn="just">
              <a:lnSpc>
                <a:spcPts val="1132"/>
              </a:lnSpc>
              <a:spcBef>
                <a:spcPts val="189"/>
              </a:spcBef>
              <a:buFont typeface="Arial MT"/>
              <a:buChar char="•"/>
              <a:tabLst>
                <a:tab pos="157395" algn="l"/>
              </a:tabLst>
            </a:pPr>
            <a:r>
              <a:rPr sz="1046" spc="11" dirty="0">
                <a:latin typeface="Microsoft Sans Serif"/>
                <a:cs typeface="Microsoft Sans Serif"/>
              </a:rPr>
              <a:t>Upsert </a:t>
            </a:r>
            <a:r>
              <a:rPr sz="1046" spc="23" dirty="0">
                <a:latin typeface="Microsoft Sans Serif"/>
                <a:cs typeface="Microsoft Sans Serif"/>
              </a:rPr>
              <a:t>triggers </a:t>
            </a:r>
            <a:r>
              <a:rPr sz="1046" spc="16" dirty="0">
                <a:latin typeface="Microsoft Sans Serif"/>
                <a:cs typeface="Microsoft Sans Serif"/>
              </a:rPr>
              <a:t>fire </a:t>
            </a:r>
            <a:r>
              <a:rPr sz="1046" spc="89" dirty="0">
                <a:latin typeface="Microsoft Sans Serif"/>
                <a:cs typeface="Microsoft Sans Serif"/>
              </a:rPr>
              <a:t>both </a:t>
            </a:r>
            <a:r>
              <a:rPr sz="1046" spc="70" dirty="0">
                <a:latin typeface="Microsoft Sans Serif"/>
                <a:cs typeface="Microsoft Sans Serif"/>
              </a:rPr>
              <a:t>before </a:t>
            </a:r>
            <a:r>
              <a:rPr sz="1046" spc="107" dirty="0">
                <a:latin typeface="Microsoft Sans Serif"/>
                <a:cs typeface="Microsoft Sans Serif"/>
              </a:rPr>
              <a:t>and </a:t>
            </a:r>
            <a:r>
              <a:rPr sz="1046" spc="59" dirty="0">
                <a:latin typeface="Microsoft Sans Serif"/>
                <a:cs typeface="Microsoft Sans Serif"/>
              </a:rPr>
              <a:t>after </a:t>
            </a:r>
            <a:r>
              <a:rPr sz="1046" spc="5" dirty="0">
                <a:latin typeface="Microsoft Sans Serif"/>
                <a:cs typeface="Microsoft Sans Serif"/>
              </a:rPr>
              <a:t>insert </a:t>
            </a:r>
            <a:r>
              <a:rPr sz="1046" spc="34" dirty="0">
                <a:latin typeface="Microsoft Sans Serif"/>
                <a:cs typeface="Microsoft Sans Serif"/>
              </a:rPr>
              <a:t>or </a:t>
            </a:r>
            <a:r>
              <a:rPr sz="1046" spc="70" dirty="0">
                <a:latin typeface="Microsoft Sans Serif"/>
                <a:cs typeface="Microsoft Sans Serif"/>
              </a:rPr>
              <a:t>before </a:t>
            </a:r>
            <a:r>
              <a:rPr sz="1046" spc="107" dirty="0">
                <a:latin typeface="Microsoft Sans Serif"/>
                <a:cs typeface="Microsoft Sans Serif"/>
              </a:rPr>
              <a:t>and </a:t>
            </a:r>
            <a:r>
              <a:rPr sz="1046" spc="59" dirty="0">
                <a:latin typeface="Microsoft Sans Serif"/>
                <a:cs typeface="Microsoft Sans Serif"/>
              </a:rPr>
              <a:t>after </a:t>
            </a:r>
            <a:r>
              <a:rPr sz="1046" spc="102" dirty="0">
                <a:latin typeface="Microsoft Sans Serif"/>
                <a:cs typeface="Microsoft Sans Serif"/>
              </a:rPr>
              <a:t>update </a:t>
            </a:r>
            <a:r>
              <a:rPr sz="1046" spc="23" dirty="0">
                <a:latin typeface="Microsoft Sans Serif"/>
                <a:cs typeface="Microsoft Sans Serif"/>
              </a:rPr>
              <a:t>triggers </a:t>
            </a:r>
            <a:r>
              <a:rPr sz="1046" spc="7" dirty="0">
                <a:latin typeface="Microsoft Sans Serif"/>
                <a:cs typeface="Microsoft Sans Serif"/>
              </a:rPr>
              <a:t>as 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appropriate.</a:t>
            </a:r>
            <a:endParaRPr sz="1046">
              <a:latin typeface="Microsoft Sans Serif"/>
              <a:cs typeface="Microsoft Sans Serif"/>
            </a:endParaRPr>
          </a:p>
          <a:p>
            <a:pPr marL="157106" marR="2310" indent="-151619" algn="just">
              <a:lnSpc>
                <a:spcPts val="1132"/>
              </a:lnSpc>
              <a:spcBef>
                <a:spcPts val="452"/>
              </a:spcBef>
              <a:buFont typeface="Arial MT"/>
              <a:buChar char="•"/>
              <a:tabLst>
                <a:tab pos="157395" algn="l"/>
              </a:tabLst>
            </a:pPr>
            <a:r>
              <a:rPr sz="1046" spc="75" dirty="0">
                <a:latin typeface="Microsoft Sans Serif"/>
                <a:cs typeface="Microsoft Sans Serif"/>
              </a:rPr>
              <a:t>Merge</a:t>
            </a:r>
            <a:r>
              <a:rPr sz="1046" spc="20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triggers</a:t>
            </a:r>
            <a:r>
              <a:rPr sz="1046" spc="20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fire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both</a:t>
            </a:r>
            <a:r>
              <a:rPr sz="1046" spc="20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before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20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after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delete</a:t>
            </a:r>
            <a:r>
              <a:rPr sz="1046" spc="20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20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losing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records,</a:t>
            </a:r>
            <a:r>
              <a:rPr sz="1046" spc="20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both</a:t>
            </a:r>
            <a:r>
              <a:rPr sz="1046" spc="20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before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after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update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triggers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winning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record.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See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Triggers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Merge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Statements.</a:t>
            </a:r>
            <a:endParaRPr sz="1046">
              <a:latin typeface="Microsoft Sans Serif"/>
              <a:cs typeface="Microsoft Sans Serif"/>
            </a:endParaRPr>
          </a:p>
          <a:p>
            <a:pPr marL="157106" marR="3754" indent="-151619" algn="just">
              <a:lnSpc>
                <a:spcPts val="1132"/>
              </a:lnSpc>
              <a:spcBef>
                <a:spcPts val="452"/>
              </a:spcBef>
              <a:buFont typeface="Arial MT"/>
              <a:buChar char="•"/>
              <a:tabLst>
                <a:tab pos="157395" algn="l"/>
              </a:tabLst>
            </a:pPr>
            <a:r>
              <a:rPr sz="1046" spc="-9" dirty="0">
                <a:latin typeface="Microsoft Sans Serif"/>
                <a:cs typeface="Microsoft Sans Serif"/>
              </a:rPr>
              <a:t>Triggers</a:t>
            </a:r>
            <a:r>
              <a:rPr sz="1046" spc="-7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that execute </a:t>
            </a:r>
            <a:r>
              <a:rPr sz="1046" spc="59" dirty="0">
                <a:latin typeface="Microsoft Sans Serif"/>
                <a:cs typeface="Microsoft Sans Serif"/>
              </a:rPr>
              <a:t>after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70" dirty="0">
                <a:latin typeface="Microsoft Sans Serif"/>
                <a:cs typeface="Microsoft Sans Serif"/>
              </a:rPr>
              <a:t>record </a:t>
            </a:r>
            <a:r>
              <a:rPr sz="1046" spc="23" dirty="0">
                <a:latin typeface="Microsoft Sans Serif"/>
                <a:cs typeface="Microsoft Sans Serif"/>
              </a:rPr>
              <a:t>has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been </a:t>
            </a:r>
            <a:r>
              <a:rPr sz="1046" spc="77" dirty="0">
                <a:latin typeface="Microsoft Sans Serif"/>
                <a:cs typeface="Microsoft Sans Serif"/>
              </a:rPr>
              <a:t>undeleted </a:t>
            </a:r>
            <a:r>
              <a:rPr sz="1046" spc="41" dirty="0">
                <a:latin typeface="Microsoft Sans Serif"/>
                <a:cs typeface="Microsoft Sans Serif"/>
              </a:rPr>
              <a:t>only </a:t>
            </a:r>
            <a:r>
              <a:rPr sz="1046" spc="45" dirty="0">
                <a:latin typeface="Microsoft Sans Serif"/>
                <a:cs typeface="Microsoft Sans Serif"/>
              </a:rPr>
              <a:t>work </a:t>
            </a:r>
            <a:r>
              <a:rPr sz="1046" spc="50" dirty="0">
                <a:latin typeface="Microsoft Sans Serif"/>
                <a:cs typeface="Microsoft Sans Serif"/>
              </a:rPr>
              <a:t>with </a:t>
            </a:r>
            <a:r>
              <a:rPr sz="1046" spc="48" dirty="0">
                <a:latin typeface="Microsoft Sans Serif"/>
                <a:cs typeface="Microsoft Sans Serif"/>
              </a:rPr>
              <a:t>specific </a:t>
            </a:r>
            <a:r>
              <a:rPr sz="1046" spc="50" dirty="0">
                <a:latin typeface="Microsoft Sans Serif"/>
                <a:cs typeface="Microsoft Sans Serif"/>
              </a:rPr>
              <a:t> objects.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See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Triggers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Recovered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Records.</a:t>
            </a:r>
            <a:endParaRPr sz="1046">
              <a:latin typeface="Microsoft Sans Serif"/>
              <a:cs typeface="Microsoft Sans Serif"/>
            </a:endParaRPr>
          </a:p>
          <a:p>
            <a:pPr marL="157106" marR="8375" indent="-151619" algn="just">
              <a:lnSpc>
                <a:spcPts val="1132"/>
              </a:lnSpc>
              <a:spcBef>
                <a:spcPts val="455"/>
              </a:spcBef>
              <a:buFont typeface="Arial MT"/>
              <a:buChar char="•"/>
              <a:tabLst>
                <a:tab pos="157395" algn="l"/>
              </a:tabLst>
            </a:pPr>
            <a:r>
              <a:rPr sz="1046" spc="7" dirty="0">
                <a:latin typeface="Microsoft Sans Serif"/>
                <a:cs typeface="Microsoft Sans Serif"/>
              </a:rPr>
              <a:t>Field </a:t>
            </a:r>
            <a:r>
              <a:rPr sz="1046" spc="9" dirty="0">
                <a:latin typeface="Microsoft Sans Serif"/>
                <a:cs typeface="Microsoft Sans Serif"/>
              </a:rPr>
              <a:t>history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-73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not </a:t>
            </a:r>
            <a:r>
              <a:rPr sz="1046" spc="82" dirty="0">
                <a:latin typeface="Microsoft Sans Serif"/>
                <a:cs typeface="Microsoft Sans Serif"/>
              </a:rPr>
              <a:t>recorded </a:t>
            </a:r>
            <a:r>
              <a:rPr sz="1046" spc="23" dirty="0">
                <a:latin typeface="Microsoft Sans Serif"/>
                <a:cs typeface="Microsoft Sans Serif"/>
              </a:rPr>
              <a:t>until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96" dirty="0">
                <a:latin typeface="Microsoft Sans Serif"/>
                <a:cs typeface="Microsoft Sans Serif"/>
              </a:rPr>
              <a:t>end </a:t>
            </a:r>
            <a:r>
              <a:rPr sz="1046" spc="70" dirty="0">
                <a:latin typeface="Microsoft Sans Serif"/>
                <a:cs typeface="Microsoft Sans Serif"/>
              </a:rPr>
              <a:t>of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36" dirty="0">
                <a:latin typeface="Microsoft Sans Serif"/>
                <a:cs typeface="Microsoft Sans Serif"/>
              </a:rPr>
              <a:t>trigger. </a:t>
            </a:r>
            <a:r>
              <a:rPr sz="1046" spc="-9" dirty="0">
                <a:latin typeface="Microsoft Sans Serif"/>
                <a:cs typeface="Microsoft Sans Serif"/>
              </a:rPr>
              <a:t>If </a:t>
            </a:r>
            <a:r>
              <a:rPr sz="1046" spc="64" dirty="0">
                <a:latin typeface="Microsoft Sans Serif"/>
                <a:cs typeface="Microsoft Sans Serif"/>
              </a:rPr>
              <a:t>you </a:t>
            </a:r>
            <a:r>
              <a:rPr sz="1046" spc="57" dirty="0">
                <a:latin typeface="Microsoft Sans Serif"/>
                <a:cs typeface="Microsoft Sans Serif"/>
              </a:rPr>
              <a:t>query </a:t>
            </a:r>
            <a:r>
              <a:rPr sz="1046" spc="41" dirty="0">
                <a:latin typeface="Microsoft Sans Serif"/>
                <a:cs typeface="Microsoft Sans Serif"/>
              </a:rPr>
              <a:t>field </a:t>
            </a:r>
            <a:r>
              <a:rPr sz="1046" spc="9" dirty="0">
                <a:latin typeface="Microsoft Sans Serif"/>
                <a:cs typeface="Microsoft Sans Serif"/>
              </a:rPr>
              <a:t>history </a:t>
            </a:r>
            <a:r>
              <a:rPr sz="1046" spc="14" dirty="0">
                <a:latin typeface="Microsoft Sans Serif"/>
                <a:cs typeface="Microsoft Sans Serif"/>
              </a:rPr>
              <a:t>in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trigger,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you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8" dirty="0">
                <a:latin typeface="Microsoft Sans Serif"/>
                <a:cs typeface="Microsoft Sans Serif"/>
              </a:rPr>
              <a:t>don’t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see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any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" dirty="0">
                <a:latin typeface="Microsoft Sans Serif"/>
                <a:cs typeface="Microsoft Sans Serif"/>
              </a:rPr>
              <a:t>history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current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transaction.</a:t>
            </a:r>
            <a:endParaRPr sz="1046">
              <a:latin typeface="Microsoft Sans Serif"/>
              <a:cs typeface="Microsoft Sans Serif"/>
            </a:endParaRPr>
          </a:p>
          <a:p>
            <a:pPr marL="157106" marR="2310" indent="-151619" algn="just">
              <a:lnSpc>
                <a:spcPts val="1132"/>
              </a:lnSpc>
              <a:spcBef>
                <a:spcPts val="453"/>
              </a:spcBef>
              <a:buFont typeface="Arial MT"/>
              <a:buChar char="•"/>
              <a:tabLst>
                <a:tab pos="157395" algn="l"/>
              </a:tabLst>
            </a:pPr>
            <a:r>
              <a:rPr sz="1046" spc="7" dirty="0">
                <a:latin typeface="Microsoft Sans Serif"/>
                <a:cs typeface="Microsoft Sans Serif"/>
              </a:rPr>
              <a:t>Field</a:t>
            </a:r>
            <a:r>
              <a:rPr sz="1046" spc="9" dirty="0">
                <a:latin typeface="Microsoft Sans Serif"/>
                <a:cs typeface="Microsoft Sans Serif"/>
              </a:rPr>
              <a:t> history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tracking </a:t>
            </a:r>
            <a:r>
              <a:rPr sz="1046" spc="27" dirty="0">
                <a:latin typeface="Microsoft Sans Serif"/>
                <a:cs typeface="Microsoft Sans Serif"/>
              </a:rPr>
              <a:t>honors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5" dirty="0">
                <a:latin typeface="Microsoft Sans Serif"/>
                <a:cs typeface="Microsoft Sans Serif"/>
              </a:rPr>
              <a:t>permissions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50" dirty="0">
                <a:latin typeface="Microsoft Sans Serif"/>
                <a:cs typeface="Microsoft Sans Serif"/>
              </a:rPr>
              <a:t>current </a:t>
            </a:r>
            <a:r>
              <a:rPr sz="1046" dirty="0">
                <a:latin typeface="Microsoft Sans Serif"/>
                <a:cs typeface="Microsoft Sans Serif"/>
              </a:rPr>
              <a:t>user.</a:t>
            </a:r>
            <a:r>
              <a:rPr sz="1046" spc="2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If</a:t>
            </a:r>
            <a:r>
              <a:rPr sz="1046" spc="-7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50" dirty="0">
                <a:latin typeface="Microsoft Sans Serif"/>
                <a:cs typeface="Microsoft Sans Serif"/>
              </a:rPr>
              <a:t>current </a:t>
            </a:r>
            <a:r>
              <a:rPr sz="1046" dirty="0">
                <a:latin typeface="Microsoft Sans Serif"/>
                <a:cs typeface="Microsoft Sans Serif"/>
              </a:rPr>
              <a:t>user </a:t>
            </a:r>
            <a:r>
              <a:rPr sz="1046" spc="2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doesn’t </a:t>
            </a:r>
            <a:r>
              <a:rPr sz="1046" spc="86" dirty="0">
                <a:latin typeface="Microsoft Sans Serif"/>
                <a:cs typeface="Microsoft Sans Serif"/>
              </a:rPr>
              <a:t>have </a:t>
            </a:r>
            <a:r>
              <a:rPr sz="1046" spc="16" dirty="0">
                <a:latin typeface="Microsoft Sans Serif"/>
                <a:cs typeface="Microsoft Sans Serif"/>
              </a:rPr>
              <a:t>permission </a:t>
            </a:r>
            <a:r>
              <a:rPr sz="1046" spc="84" dirty="0">
                <a:latin typeface="Microsoft Sans Serif"/>
                <a:cs typeface="Microsoft Sans Serif"/>
              </a:rPr>
              <a:t>to </a:t>
            </a:r>
            <a:r>
              <a:rPr sz="1046" spc="48" dirty="0">
                <a:latin typeface="Microsoft Sans Serif"/>
                <a:cs typeface="Microsoft Sans Serif"/>
              </a:rPr>
              <a:t>directly </a:t>
            </a:r>
            <a:r>
              <a:rPr sz="1046" spc="66" dirty="0">
                <a:latin typeface="Microsoft Sans Serif"/>
                <a:cs typeface="Microsoft Sans Serif"/>
              </a:rPr>
              <a:t>edit </a:t>
            </a:r>
            <a:r>
              <a:rPr sz="1046" spc="96" dirty="0">
                <a:latin typeface="Microsoft Sans Serif"/>
                <a:cs typeface="Microsoft Sans Serif"/>
              </a:rPr>
              <a:t>an </a:t>
            </a:r>
            <a:r>
              <a:rPr sz="1046" spc="86" dirty="0">
                <a:latin typeface="Microsoft Sans Serif"/>
                <a:cs typeface="Microsoft Sans Serif"/>
              </a:rPr>
              <a:t>object </a:t>
            </a:r>
            <a:r>
              <a:rPr sz="1046" spc="34" dirty="0">
                <a:latin typeface="Microsoft Sans Serif"/>
                <a:cs typeface="Microsoft Sans Serif"/>
              </a:rPr>
              <a:t>or field, </a:t>
            </a:r>
            <a:r>
              <a:rPr sz="1046" spc="82" dirty="0">
                <a:latin typeface="Microsoft Sans Serif"/>
                <a:cs typeface="Microsoft Sans Serif"/>
              </a:rPr>
              <a:t>but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dirty="0">
                <a:latin typeface="Microsoft Sans Serif"/>
                <a:cs typeface="Microsoft Sans Serif"/>
              </a:rPr>
              <a:t>user </a:t>
            </a:r>
            <a:r>
              <a:rPr sz="1046" spc="61" dirty="0">
                <a:latin typeface="Microsoft Sans Serif"/>
                <a:cs typeface="Microsoft Sans Serif"/>
              </a:rPr>
              <a:t>activates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trigger </a:t>
            </a:r>
            <a:r>
              <a:rPr sz="1046" spc="77" dirty="0">
                <a:latin typeface="Microsoft Sans Serif"/>
                <a:cs typeface="Microsoft Sans Serif"/>
              </a:rPr>
              <a:t>that </a:t>
            </a:r>
            <a:r>
              <a:rPr sz="1046" spc="70" dirty="0">
                <a:latin typeface="Microsoft Sans Serif"/>
                <a:cs typeface="Microsoft Sans Serif"/>
              </a:rPr>
              <a:t>changes </a:t>
            </a:r>
            <a:r>
              <a:rPr sz="1046" spc="96" dirty="0">
                <a:latin typeface="Microsoft Sans Serif"/>
                <a:cs typeface="Microsoft Sans Serif"/>
              </a:rPr>
              <a:t>an </a:t>
            </a:r>
            <a:r>
              <a:rPr sz="1046" spc="86" dirty="0">
                <a:latin typeface="Microsoft Sans Serif"/>
                <a:cs typeface="Microsoft Sans Serif"/>
              </a:rPr>
              <a:t>object </a:t>
            </a:r>
            <a:r>
              <a:rPr sz="1046" spc="34" dirty="0">
                <a:latin typeface="Microsoft Sans Serif"/>
                <a:cs typeface="Microsoft Sans Serif"/>
              </a:rPr>
              <a:t>or </a:t>
            </a:r>
            <a:r>
              <a:rPr sz="1046" spc="41" dirty="0">
                <a:latin typeface="Microsoft Sans Serif"/>
                <a:cs typeface="Microsoft Sans Serif"/>
              </a:rPr>
              <a:t>field </a:t>
            </a:r>
            <a:r>
              <a:rPr sz="1046" spc="50" dirty="0">
                <a:latin typeface="Microsoft Sans Serif"/>
                <a:cs typeface="Microsoft Sans Serif"/>
              </a:rPr>
              <a:t>with </a:t>
            </a:r>
            <a:r>
              <a:rPr sz="1046" spc="9" dirty="0">
                <a:latin typeface="Microsoft Sans Serif"/>
                <a:cs typeface="Microsoft Sans Serif"/>
              </a:rPr>
              <a:t>history </a:t>
            </a:r>
            <a:r>
              <a:rPr sz="1046" spc="57" dirty="0">
                <a:latin typeface="Microsoft Sans Serif"/>
                <a:cs typeface="Microsoft Sans Serif"/>
              </a:rPr>
              <a:t>tracking </a:t>
            </a:r>
            <a:r>
              <a:rPr sz="1046" spc="77" dirty="0">
                <a:latin typeface="Microsoft Sans Serif"/>
                <a:cs typeface="Microsoft Sans Serif"/>
              </a:rPr>
              <a:t>enabled, </a:t>
            </a:r>
            <a:r>
              <a:rPr sz="1046" spc="80" dirty="0">
                <a:latin typeface="Microsoft Sans Serif"/>
                <a:cs typeface="Microsoft Sans Serif"/>
              </a:rPr>
              <a:t>no </a:t>
            </a:r>
            <a:r>
              <a:rPr sz="1046" spc="9" dirty="0">
                <a:latin typeface="Microsoft Sans Serif"/>
                <a:cs typeface="Microsoft Sans Serif"/>
              </a:rPr>
              <a:t>history </a:t>
            </a:r>
            <a:r>
              <a:rPr sz="1046" spc="70" dirty="0">
                <a:latin typeface="Microsoft Sans Serif"/>
                <a:cs typeface="Microsoft Sans Serif"/>
              </a:rPr>
              <a:t>of the </a:t>
            </a:r>
            <a:r>
              <a:rPr sz="1046" spc="73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change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recorded.</a:t>
            </a:r>
            <a:endParaRPr sz="1046">
              <a:latin typeface="Microsoft Sans Serif"/>
              <a:cs typeface="Microsoft Sans Serif"/>
            </a:endParaRPr>
          </a:p>
          <a:p>
            <a:pPr marL="157106" marR="2599" indent="-151619" algn="just">
              <a:lnSpc>
                <a:spcPts val="1132"/>
              </a:lnSpc>
              <a:spcBef>
                <a:spcPts val="455"/>
              </a:spcBef>
              <a:buFont typeface="Arial MT"/>
              <a:buChar char="•"/>
              <a:tabLst>
                <a:tab pos="157395" algn="l"/>
              </a:tabLst>
            </a:pPr>
            <a:r>
              <a:rPr sz="1046" spc="34" dirty="0">
                <a:latin typeface="Microsoft Sans Serif"/>
                <a:cs typeface="Microsoft Sans Serif"/>
              </a:rPr>
              <a:t>Callouts </a:t>
            </a:r>
            <a:r>
              <a:rPr sz="1046" spc="27" dirty="0">
                <a:latin typeface="Microsoft Sans Serif"/>
                <a:cs typeface="Microsoft Sans Serif"/>
              </a:rPr>
              <a:t>must </a:t>
            </a:r>
            <a:r>
              <a:rPr sz="1046" spc="116" dirty="0">
                <a:latin typeface="Microsoft Sans Serif"/>
                <a:cs typeface="Microsoft Sans Serif"/>
              </a:rPr>
              <a:t>be </a:t>
            </a:r>
            <a:r>
              <a:rPr sz="1046" spc="118" dirty="0">
                <a:latin typeface="Microsoft Sans Serif"/>
                <a:cs typeface="Microsoft Sans Serif"/>
              </a:rPr>
              <a:t>made </a:t>
            </a:r>
            <a:r>
              <a:rPr sz="1046" spc="34" dirty="0">
                <a:latin typeface="Microsoft Sans Serif"/>
                <a:cs typeface="Microsoft Sans Serif"/>
              </a:rPr>
              <a:t>asynchronously </a:t>
            </a:r>
            <a:r>
              <a:rPr sz="1046" spc="55" dirty="0">
                <a:latin typeface="Microsoft Sans Serif"/>
                <a:cs typeface="Microsoft Sans Serif"/>
              </a:rPr>
              <a:t>from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43" dirty="0">
                <a:latin typeface="Microsoft Sans Serif"/>
                <a:cs typeface="Microsoft Sans Serif"/>
              </a:rPr>
              <a:t>trigger </a:t>
            </a:r>
            <a:r>
              <a:rPr sz="1046" spc="-7" dirty="0">
                <a:latin typeface="Microsoft Sans Serif"/>
                <a:cs typeface="Microsoft Sans Serif"/>
              </a:rPr>
              <a:t>so </a:t>
            </a:r>
            <a:r>
              <a:rPr sz="1046" spc="77" dirty="0">
                <a:latin typeface="Microsoft Sans Serif"/>
                <a:cs typeface="Microsoft Sans Serif"/>
              </a:rPr>
              <a:t>that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43" dirty="0">
                <a:latin typeface="Microsoft Sans Serif"/>
                <a:cs typeface="Microsoft Sans Serif"/>
              </a:rPr>
              <a:t>trigger </a:t>
            </a:r>
            <a:r>
              <a:rPr sz="1046" spc="30" dirty="0">
                <a:latin typeface="Microsoft Sans Serif"/>
                <a:cs typeface="Microsoft Sans Serif"/>
              </a:rPr>
              <a:t>process </a:t>
            </a:r>
            <a:r>
              <a:rPr sz="1046" spc="20" dirty="0">
                <a:latin typeface="Microsoft Sans Serif"/>
                <a:cs typeface="Microsoft Sans Serif"/>
              </a:rPr>
              <a:t>isn’t 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blocked </a:t>
            </a:r>
            <a:r>
              <a:rPr sz="1046" spc="41" dirty="0">
                <a:latin typeface="Microsoft Sans Serif"/>
                <a:cs typeface="Microsoft Sans Serif"/>
              </a:rPr>
              <a:t>while </a:t>
            </a:r>
            <a:r>
              <a:rPr sz="1046" spc="61" dirty="0">
                <a:latin typeface="Microsoft Sans Serif"/>
                <a:cs typeface="Microsoft Sans Serif"/>
              </a:rPr>
              <a:t>waiting </a:t>
            </a:r>
            <a:r>
              <a:rPr sz="1046" spc="34" dirty="0">
                <a:latin typeface="Microsoft Sans Serif"/>
                <a:cs typeface="Microsoft Sans Serif"/>
              </a:rPr>
              <a:t>for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45" dirty="0">
                <a:latin typeface="Microsoft Sans Serif"/>
                <a:cs typeface="Microsoft Sans Serif"/>
              </a:rPr>
              <a:t>external </a:t>
            </a:r>
            <a:r>
              <a:rPr sz="1046" spc="11" dirty="0">
                <a:latin typeface="Microsoft Sans Serif"/>
                <a:cs typeface="Microsoft Sans Serif"/>
              </a:rPr>
              <a:t>service's </a:t>
            </a:r>
            <a:r>
              <a:rPr sz="1046" spc="23" dirty="0">
                <a:latin typeface="Microsoft Sans Serif"/>
                <a:cs typeface="Microsoft Sans Serif"/>
              </a:rPr>
              <a:t>response. </a:t>
            </a:r>
            <a:r>
              <a:rPr sz="1046" spc="-14" dirty="0">
                <a:latin typeface="Microsoft Sans Serif"/>
                <a:cs typeface="Microsoft Sans Serif"/>
              </a:rPr>
              <a:t>The </a:t>
            </a:r>
            <a:r>
              <a:rPr sz="1046" spc="39" dirty="0">
                <a:latin typeface="Microsoft Sans Serif"/>
                <a:cs typeface="Microsoft Sans Serif"/>
              </a:rPr>
              <a:t>asynchronous </a:t>
            </a:r>
            <a:r>
              <a:rPr sz="1046" spc="64" dirty="0">
                <a:latin typeface="Microsoft Sans Serif"/>
                <a:cs typeface="Microsoft Sans Serif"/>
              </a:rPr>
              <a:t>callout </a:t>
            </a:r>
            <a:r>
              <a:rPr sz="1046" spc="-75" dirty="0">
                <a:latin typeface="Microsoft Sans Serif"/>
                <a:cs typeface="Microsoft Sans Serif"/>
              </a:rPr>
              <a:t>is </a:t>
            </a:r>
            <a:r>
              <a:rPr sz="1046" spc="-73" dirty="0">
                <a:latin typeface="Microsoft Sans Serif"/>
                <a:cs typeface="Microsoft Sans Serif"/>
              </a:rPr>
              <a:t> </a:t>
            </a:r>
            <a:r>
              <a:rPr sz="1046" spc="118" dirty="0">
                <a:latin typeface="Microsoft Sans Serif"/>
                <a:cs typeface="Microsoft Sans Serif"/>
              </a:rPr>
              <a:t>made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84" dirty="0">
                <a:latin typeface="Microsoft Sans Serif"/>
                <a:cs typeface="Microsoft Sans Serif"/>
              </a:rPr>
              <a:t>background </a:t>
            </a:r>
            <a:r>
              <a:rPr sz="1046" spc="25" dirty="0">
                <a:latin typeface="Microsoft Sans Serif"/>
                <a:cs typeface="Microsoft Sans Serif"/>
              </a:rPr>
              <a:t>process, </a:t>
            </a:r>
            <a:r>
              <a:rPr sz="1046" spc="107" dirty="0">
                <a:latin typeface="Microsoft Sans Serif"/>
                <a:cs typeface="Microsoft Sans Serif"/>
              </a:rPr>
              <a:t>and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27" dirty="0">
                <a:latin typeface="Microsoft Sans Serif"/>
                <a:cs typeface="Microsoft Sans Serif"/>
              </a:rPr>
              <a:t>response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-73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received </a:t>
            </a:r>
            <a:r>
              <a:rPr sz="1046" spc="82" dirty="0">
                <a:latin typeface="Microsoft Sans Serif"/>
                <a:cs typeface="Microsoft Sans Serif"/>
              </a:rPr>
              <a:t>when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43" dirty="0">
                <a:latin typeface="Microsoft Sans Serif"/>
                <a:cs typeface="Microsoft Sans Serif"/>
              </a:rPr>
              <a:t>external </a:t>
            </a:r>
            <a:r>
              <a:rPr sz="1046" spc="45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service </a:t>
            </a:r>
            <a:r>
              <a:rPr sz="1046" spc="11" dirty="0">
                <a:latin typeface="Microsoft Sans Serif"/>
                <a:cs typeface="Microsoft Sans Serif"/>
              </a:rPr>
              <a:t>returns </a:t>
            </a:r>
            <a:r>
              <a:rPr sz="1046" spc="9" dirty="0">
                <a:latin typeface="Microsoft Sans Serif"/>
                <a:cs typeface="Microsoft Sans Serif"/>
              </a:rPr>
              <a:t>it. </a:t>
            </a:r>
            <a:r>
              <a:rPr sz="1046" spc="-45" dirty="0">
                <a:latin typeface="Microsoft Sans Serif"/>
                <a:cs typeface="Microsoft Sans Serif"/>
              </a:rPr>
              <a:t>To </a:t>
            </a:r>
            <a:r>
              <a:rPr sz="1046" spc="86" dirty="0">
                <a:latin typeface="Microsoft Sans Serif"/>
                <a:cs typeface="Microsoft Sans Serif"/>
              </a:rPr>
              <a:t>make </a:t>
            </a:r>
            <a:r>
              <a:rPr sz="1046" spc="96" dirty="0">
                <a:latin typeface="Microsoft Sans Serif"/>
                <a:cs typeface="Microsoft Sans Serif"/>
              </a:rPr>
              <a:t>an </a:t>
            </a:r>
            <a:r>
              <a:rPr sz="1046" spc="39" dirty="0">
                <a:latin typeface="Microsoft Sans Serif"/>
                <a:cs typeface="Microsoft Sans Serif"/>
              </a:rPr>
              <a:t>asynchronous </a:t>
            </a:r>
            <a:r>
              <a:rPr sz="1046" spc="55" dirty="0">
                <a:latin typeface="Microsoft Sans Serif"/>
                <a:cs typeface="Microsoft Sans Serif"/>
              </a:rPr>
              <a:t>callout, </a:t>
            </a:r>
            <a:r>
              <a:rPr sz="1046" spc="11" dirty="0">
                <a:latin typeface="Microsoft Sans Serif"/>
                <a:cs typeface="Microsoft Sans Serif"/>
              </a:rPr>
              <a:t>use </a:t>
            </a:r>
            <a:r>
              <a:rPr sz="1046" spc="39" dirty="0">
                <a:latin typeface="Microsoft Sans Serif"/>
                <a:cs typeface="Microsoft Sans Serif"/>
              </a:rPr>
              <a:t>asynchronous </a:t>
            </a:r>
            <a:r>
              <a:rPr sz="1046" spc="70" dirty="0">
                <a:latin typeface="Microsoft Sans Serif"/>
                <a:cs typeface="Microsoft Sans Serif"/>
              </a:rPr>
              <a:t>Apex </a:t>
            </a:r>
            <a:r>
              <a:rPr sz="1046" spc="36" dirty="0">
                <a:latin typeface="Microsoft Sans Serif"/>
                <a:cs typeface="Microsoft Sans Serif"/>
              </a:rPr>
              <a:t>such </a:t>
            </a:r>
            <a:r>
              <a:rPr sz="1046" spc="7" dirty="0">
                <a:latin typeface="Microsoft Sans Serif"/>
                <a:cs typeface="Microsoft Sans Serif"/>
              </a:rPr>
              <a:t>as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spc="136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future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method.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See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Invoking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Callouts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Using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Apex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more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information.</a:t>
            </a:r>
            <a:endParaRPr sz="1046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44586" y="1943953"/>
            <a:ext cx="0" cy="2852373"/>
          </a:xfrm>
          <a:custGeom>
            <a:avLst/>
            <a:gdLst/>
            <a:ahLst/>
            <a:cxnLst/>
            <a:rect l="l" t="t" r="r" b="b"/>
            <a:pathLst>
              <a:path h="6271259">
                <a:moveTo>
                  <a:pt x="0" y="0"/>
                </a:moveTo>
                <a:lnTo>
                  <a:pt x="0" y="6270860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24000" y="1876445"/>
            <a:ext cx="9144866" cy="3878835"/>
            <a:chOff x="0" y="2241209"/>
            <a:chExt cx="20106005" cy="8528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664200"/>
              <a:ext cx="20106005" cy="0"/>
            </a:xfrm>
            <a:custGeom>
              <a:avLst/>
              <a:gdLst/>
              <a:ahLst/>
              <a:cxnLst/>
              <a:rect l="l" t="t" r="r" b="b"/>
              <a:pathLst>
                <a:path w="20106005">
                  <a:moveTo>
                    <a:pt x="0" y="0"/>
                  </a:moveTo>
                  <a:lnTo>
                    <a:pt x="20105411" y="0"/>
                  </a:lnTo>
                </a:path>
              </a:pathLst>
            </a:custGeom>
            <a:ln w="62825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3957" y="6131134"/>
              <a:ext cx="4501656" cy="42610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420" y="2241209"/>
              <a:ext cx="9239316" cy="61966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3897" y="2662885"/>
              <a:ext cx="8226362" cy="46914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1873" y="7672945"/>
              <a:ext cx="6072141" cy="292659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524000" y="1617458"/>
            <a:ext cx="9144866" cy="1143433"/>
            <a:chOff x="0" y="1671795"/>
            <a:chExt cx="20106005" cy="251396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47789" y="1833047"/>
              <a:ext cx="1952394" cy="2352637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954081" y="643833"/>
            <a:ext cx="7458479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  <a:tabLst>
                <a:tab pos="945236" algn="l"/>
              </a:tabLst>
            </a:pPr>
            <a:r>
              <a:rPr spc="-73" dirty="0"/>
              <a:t>Types	</a:t>
            </a:r>
            <a:r>
              <a:rPr spc="-30" dirty="0"/>
              <a:t>of</a:t>
            </a:r>
            <a:r>
              <a:rPr spc="-2" dirty="0"/>
              <a:t> </a:t>
            </a:r>
            <a:r>
              <a:rPr spc="-52" dirty="0"/>
              <a:t>Relationships</a:t>
            </a:r>
            <a:r>
              <a:rPr dirty="0"/>
              <a:t> </a:t>
            </a:r>
            <a:r>
              <a:rPr spc="-59" dirty="0"/>
              <a:t>in</a:t>
            </a:r>
            <a:r>
              <a:rPr spc="-2" dirty="0"/>
              <a:t> </a:t>
            </a:r>
            <a:r>
              <a:rPr spc="-14" dirty="0"/>
              <a:t>Salesforce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38109" y="2054383"/>
            <a:ext cx="2717495" cy="871584"/>
          </a:xfrm>
          <a:prstGeom prst="rect">
            <a:avLst/>
          </a:prstGeom>
        </p:spPr>
        <p:txBody>
          <a:bodyPr vert="horz" wrap="square" lIns="0" tIns="62674" rIns="0" bIns="0" rtlCol="0">
            <a:spAutoFit/>
          </a:bodyPr>
          <a:lstStyle/>
          <a:p>
            <a:pPr marL="192051" indent="-186563">
              <a:spcBef>
                <a:spcPts val="493"/>
              </a:spcBef>
              <a:buFont typeface="Lucida Sans Unicode"/>
              <a:buChar char="▪"/>
              <a:tabLst>
                <a:tab pos="192051" algn="l"/>
                <a:tab pos="192339" algn="l"/>
              </a:tabLst>
            </a:pPr>
            <a:r>
              <a:rPr sz="1501" spc="50" dirty="0">
                <a:latin typeface="Microsoft Sans Serif"/>
                <a:cs typeface="Microsoft Sans Serif"/>
              </a:rPr>
              <a:t>Master</a:t>
            </a:r>
            <a:r>
              <a:rPr sz="1501" spc="5" dirty="0">
                <a:latin typeface="Microsoft Sans Serif"/>
                <a:cs typeface="Microsoft Sans Serif"/>
              </a:rPr>
              <a:t> </a:t>
            </a:r>
            <a:r>
              <a:rPr sz="1501" spc="309" dirty="0">
                <a:latin typeface="Microsoft Sans Serif"/>
                <a:cs typeface="Microsoft Sans Serif"/>
              </a:rPr>
              <a:t>–</a:t>
            </a:r>
            <a:r>
              <a:rPr sz="1501" spc="7" dirty="0">
                <a:latin typeface="Microsoft Sans Serif"/>
                <a:cs typeface="Microsoft Sans Serif"/>
              </a:rPr>
              <a:t> </a:t>
            </a:r>
            <a:r>
              <a:rPr sz="1501" spc="59" dirty="0">
                <a:latin typeface="Microsoft Sans Serif"/>
                <a:cs typeface="Microsoft Sans Serif"/>
              </a:rPr>
              <a:t>Detail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34" dirty="0">
                <a:latin typeface="Microsoft Sans Serif"/>
                <a:cs typeface="Microsoft Sans Serif"/>
              </a:rPr>
              <a:t>Relationship</a:t>
            </a:r>
            <a:endParaRPr sz="1501" dirty="0">
              <a:latin typeface="Microsoft Sans Serif"/>
              <a:cs typeface="Microsoft Sans Serif"/>
            </a:endParaRPr>
          </a:p>
          <a:p>
            <a:pPr marL="192051" indent="-186563">
              <a:spcBef>
                <a:spcPts val="450"/>
              </a:spcBef>
              <a:buFont typeface="Lucida Sans Unicode"/>
              <a:buChar char="▪"/>
              <a:tabLst>
                <a:tab pos="192051" algn="l"/>
                <a:tab pos="192339" algn="l"/>
              </a:tabLst>
            </a:pPr>
            <a:r>
              <a:rPr sz="1501" spc="66" dirty="0">
                <a:latin typeface="Microsoft Sans Serif"/>
                <a:cs typeface="Microsoft Sans Serif"/>
              </a:rPr>
              <a:t>Lookup</a:t>
            </a:r>
            <a:r>
              <a:rPr sz="1501" spc="-2" dirty="0">
                <a:latin typeface="Microsoft Sans Serif"/>
                <a:cs typeface="Microsoft Sans Serif"/>
              </a:rPr>
              <a:t> </a:t>
            </a:r>
            <a:r>
              <a:rPr sz="1501" spc="34" dirty="0">
                <a:latin typeface="Microsoft Sans Serif"/>
                <a:cs typeface="Microsoft Sans Serif"/>
              </a:rPr>
              <a:t>Relationship</a:t>
            </a:r>
            <a:endParaRPr sz="1501" dirty="0">
              <a:latin typeface="Microsoft Sans Serif"/>
              <a:cs typeface="Microsoft Sans Serif"/>
            </a:endParaRPr>
          </a:p>
          <a:p>
            <a:pPr marL="192051" indent="-186563">
              <a:spcBef>
                <a:spcPts val="448"/>
              </a:spcBef>
              <a:buFont typeface="Lucida Sans Unicode"/>
              <a:buChar char="▪"/>
              <a:tabLst>
                <a:tab pos="192051" algn="l"/>
                <a:tab pos="192339" algn="l"/>
              </a:tabLst>
            </a:pPr>
            <a:r>
              <a:rPr sz="1501" spc="89" dirty="0">
                <a:latin typeface="Microsoft Sans Serif"/>
                <a:cs typeface="Microsoft Sans Serif"/>
              </a:rPr>
              <a:t>Many-to-Many</a:t>
            </a:r>
            <a:r>
              <a:rPr sz="1501" spc="5" dirty="0">
                <a:latin typeface="Microsoft Sans Serif"/>
                <a:cs typeface="Microsoft Sans Serif"/>
              </a:rPr>
              <a:t> </a:t>
            </a:r>
            <a:r>
              <a:rPr sz="1501" spc="34" dirty="0">
                <a:latin typeface="Microsoft Sans Serif"/>
                <a:cs typeface="Microsoft Sans Serif"/>
              </a:rPr>
              <a:t>Relationship</a:t>
            </a:r>
            <a:endParaRPr sz="1501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1617458"/>
            <a:ext cx="9173460" cy="4137905"/>
            <a:chOff x="-31432" y="1671795"/>
            <a:chExt cx="20168870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33047"/>
              <a:ext cx="20102472" cy="880193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697" y="1114509"/>
            <a:ext cx="1893495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66" dirty="0"/>
              <a:t>Trigger</a:t>
            </a:r>
            <a:r>
              <a:rPr sz="2251" spc="-27" dirty="0"/>
              <a:t> </a:t>
            </a:r>
            <a:r>
              <a:rPr sz="2251" spc="-86" dirty="0"/>
              <a:t>Events</a:t>
            </a:r>
            <a:endParaRPr sz="2251"/>
          </a:p>
        </p:txBody>
      </p:sp>
      <p:sp>
        <p:nvSpPr>
          <p:cNvPr id="10" name="object 10"/>
          <p:cNvSpPr txBox="1"/>
          <p:nvPr/>
        </p:nvSpPr>
        <p:spPr>
          <a:xfrm>
            <a:off x="1936126" y="1976209"/>
            <a:ext cx="4030754" cy="3671551"/>
          </a:xfrm>
          <a:prstGeom prst="rect">
            <a:avLst/>
          </a:prstGeom>
        </p:spPr>
        <p:txBody>
          <a:bodyPr vert="horz" wrap="square" lIns="0" tIns="23972" rIns="0" bIns="0" rtlCol="0">
            <a:spAutoFit/>
          </a:bodyPr>
          <a:lstStyle/>
          <a:p>
            <a:pPr marL="157106" marR="2310" indent="-151619">
              <a:lnSpc>
                <a:spcPts val="1132"/>
              </a:lnSpc>
              <a:spcBef>
                <a:spcPts val="189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Beforeinsert: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Event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Trigger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16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fired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just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Save </a:t>
            </a:r>
            <a:r>
              <a:rPr sz="1046" spc="-27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4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Insert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2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transaction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202447" indent="-151619">
              <a:lnSpc>
                <a:spcPts val="1132"/>
              </a:lnSpc>
              <a:spcBef>
                <a:spcPts val="452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61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Beforeupdate: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Event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Trigger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16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fired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just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 </a:t>
            </a:r>
            <a:r>
              <a:rPr sz="1046" spc="-273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Save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4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82" dirty="0">
                <a:solidFill>
                  <a:srgbClr val="FFFFFF"/>
                </a:solidFill>
                <a:latin typeface="Microsoft Sans Serif"/>
                <a:cs typeface="Microsoft Sans Serif"/>
              </a:rPr>
              <a:t>Update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2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transaction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265405" indent="-151619">
              <a:lnSpc>
                <a:spcPts val="1132"/>
              </a:lnSpc>
              <a:spcBef>
                <a:spcPts val="452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Beforedelete: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Event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Trigger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16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fired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just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 </a:t>
            </a:r>
            <a:r>
              <a:rPr sz="1046" spc="-27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Save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4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7" dirty="0">
                <a:solidFill>
                  <a:srgbClr val="FFFFFF"/>
                </a:solidFill>
                <a:latin typeface="Microsoft Sans Serif"/>
                <a:cs typeface="Microsoft Sans Serif"/>
              </a:rPr>
              <a:t>Delete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2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transaction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239125" indent="-151619">
              <a:lnSpc>
                <a:spcPts val="1132"/>
              </a:lnSpc>
              <a:spcBef>
                <a:spcPts val="455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23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Afterinsert: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Event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Trigger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16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fired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just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9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Save </a:t>
            </a:r>
            <a:r>
              <a:rPr sz="1046" spc="-27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4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Insert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2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transaction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71622" indent="-151619">
              <a:lnSpc>
                <a:spcPts val="1132"/>
              </a:lnSpc>
              <a:spcBef>
                <a:spcPts val="453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59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AfterUpdate: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Event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Trigger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16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fired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just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8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Save </a:t>
            </a:r>
            <a:r>
              <a:rPr sz="1046" spc="-27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4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82" dirty="0">
                <a:solidFill>
                  <a:srgbClr val="FFFFFF"/>
                </a:solidFill>
                <a:latin typeface="Microsoft Sans Serif"/>
                <a:cs typeface="Microsoft Sans Serif"/>
              </a:rPr>
              <a:t>Update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2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transaction</a:t>
            </a:r>
            <a:endParaRPr sz="1046" dirty="0">
              <a:latin typeface="Microsoft Sans Serif"/>
              <a:cs typeface="Microsoft Sans Serif"/>
            </a:endParaRPr>
          </a:p>
          <a:p>
            <a:pPr marL="157106" marR="133136" indent="-151619">
              <a:lnSpc>
                <a:spcPts val="1132"/>
              </a:lnSpc>
              <a:spcBef>
                <a:spcPts val="452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48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AfterDelete: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Event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Trigger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16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1" dirty="0">
                <a:solidFill>
                  <a:srgbClr val="FFFFFF"/>
                </a:solidFill>
                <a:latin typeface="Microsoft Sans Serif"/>
                <a:cs typeface="Microsoft Sans Serif"/>
              </a:rPr>
              <a:t>fired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-7" dirty="0">
                <a:solidFill>
                  <a:srgbClr val="FFFFFF"/>
                </a:solidFill>
                <a:latin typeface="Microsoft Sans Serif"/>
                <a:cs typeface="Microsoft Sans Serif"/>
              </a:rPr>
              <a:t>just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8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27" dirty="0">
                <a:solidFill>
                  <a:srgbClr val="FFFFFF"/>
                </a:solidFill>
                <a:latin typeface="Microsoft Sans Serif"/>
                <a:cs typeface="Microsoft Sans Serif"/>
              </a:rPr>
              <a:t>Save </a:t>
            </a:r>
            <a:r>
              <a:rPr sz="1046" spc="-27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4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7" dirty="0">
                <a:solidFill>
                  <a:srgbClr val="FFFFFF"/>
                </a:solidFill>
                <a:latin typeface="Microsoft Sans Serif"/>
                <a:cs typeface="Microsoft Sans Serif"/>
              </a:rPr>
              <a:t>Delete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2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transaction</a:t>
            </a:r>
            <a:r>
              <a:rPr lang="en-US" sz="1046" spc="52" dirty="0">
                <a:solidFill>
                  <a:srgbClr val="FFFFFF"/>
                </a:solidFill>
                <a:latin typeface="Microsoft Sans Serif"/>
                <a:cs typeface="Microsoft Sans Serif"/>
              </a:rPr>
              <a:t> in after delete </a:t>
            </a:r>
            <a:r>
              <a:rPr lang="en-US" sz="1046" spc="52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oldmap</a:t>
            </a:r>
            <a:r>
              <a:rPr lang="en-US" sz="1046" spc="52" dirty="0">
                <a:solidFill>
                  <a:srgbClr val="FFFFFF"/>
                </a:solidFill>
                <a:latin typeface="Microsoft Sans Serif"/>
                <a:cs typeface="Microsoft Sans Serif"/>
              </a:rPr>
              <a:t> exists</a:t>
            </a:r>
            <a:endParaRPr sz="1046" dirty="0">
              <a:latin typeface="Microsoft Sans Serif"/>
              <a:cs typeface="Microsoft Sans Serif"/>
            </a:endParaRPr>
          </a:p>
          <a:p>
            <a:pPr marL="157106" indent="-151619">
              <a:spcBef>
                <a:spcPts val="312"/>
              </a:spcBef>
              <a:buFont typeface="Arial MT"/>
              <a:buChar char="•"/>
              <a:tabLst>
                <a:tab pos="157106" algn="l"/>
                <a:tab pos="157395" algn="l"/>
              </a:tabLst>
            </a:pPr>
            <a:r>
              <a:rPr sz="1046" spc="48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046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48" dirty="0">
                <a:solidFill>
                  <a:srgbClr val="FFFFFF"/>
                </a:solidFill>
                <a:latin typeface="Microsoft Sans Serif"/>
                <a:cs typeface="Microsoft Sans Serif"/>
              </a:rPr>
              <a:t>Undelete:</a:t>
            </a:r>
            <a:endParaRPr sz="1046" dirty="0">
              <a:latin typeface="Microsoft Sans Serif"/>
              <a:cs typeface="Microsoft Sans Serif"/>
            </a:endParaRPr>
          </a:p>
          <a:p>
            <a:pPr>
              <a:spcBef>
                <a:spcPts val="9"/>
              </a:spcBef>
            </a:pPr>
            <a:endParaRPr sz="1683" dirty="0">
              <a:latin typeface="Microsoft Sans Serif"/>
              <a:cs typeface="Microsoft Sans Serif"/>
            </a:endParaRPr>
          </a:p>
          <a:p>
            <a:pPr marL="157106" indent="-151619">
              <a:buChar char="•"/>
              <a:tabLst>
                <a:tab pos="157106" algn="l"/>
                <a:tab pos="157395" algn="l"/>
              </a:tabLst>
            </a:pPr>
            <a:r>
              <a:rPr sz="1046" b="1" spc="-9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1046"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660" dirty="0">
              <a:latin typeface="Arial"/>
              <a:cs typeface="Arial"/>
            </a:endParaRPr>
          </a:p>
          <a:p>
            <a:pPr marL="205047"/>
            <a:r>
              <a:rPr sz="1046" spc="2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046" spc="19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Trigger </a:t>
            </a:r>
            <a:r>
              <a:rPr sz="1046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</a:t>
            </a:r>
            <a:r>
              <a:rPr sz="1046" spc="1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046" spc="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object(before</a:t>
            </a:r>
            <a:r>
              <a:rPr sz="1046" spc="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insert</a:t>
            </a:r>
            <a:endParaRPr sz="1046" dirty="0">
              <a:latin typeface="Microsoft Sans Serif"/>
              <a:cs typeface="Microsoft Sans Serif"/>
            </a:endParaRPr>
          </a:p>
          <a:p>
            <a:pPr marL="365618">
              <a:spcBef>
                <a:spcPts val="330"/>
              </a:spcBef>
            </a:pPr>
            <a:r>
              <a:rPr sz="1046" spc="48" dirty="0">
                <a:solidFill>
                  <a:srgbClr val="FFFFFF"/>
                </a:solidFill>
                <a:latin typeface="Microsoft Sans Serif"/>
                <a:cs typeface="Microsoft Sans Serif"/>
              </a:rPr>
              <a:t>,after</a:t>
            </a:r>
            <a:r>
              <a:rPr sz="1046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46" spc="64" dirty="0">
                <a:solidFill>
                  <a:srgbClr val="FFFFFF"/>
                </a:solidFill>
                <a:latin typeface="Microsoft Sans Serif"/>
                <a:cs typeface="Microsoft Sans Serif"/>
              </a:rPr>
              <a:t>delete){</a:t>
            </a:r>
            <a:endParaRPr sz="1046" dirty="0">
              <a:latin typeface="Microsoft Sans Serif"/>
              <a:cs typeface="Microsoft Sans Serif"/>
            </a:endParaRPr>
          </a:p>
          <a:p>
            <a:pPr marL="365618">
              <a:spcBef>
                <a:spcPts val="330"/>
              </a:spcBef>
            </a:pPr>
            <a:r>
              <a:rPr sz="1046" spc="93" dirty="0">
                <a:solidFill>
                  <a:srgbClr val="FFFFFF"/>
                </a:solidFill>
                <a:latin typeface="Microsoft Sans Serif"/>
                <a:cs typeface="Microsoft Sans Serif"/>
              </a:rPr>
              <a:t>//logic</a:t>
            </a:r>
            <a:endParaRPr sz="1046" dirty="0">
              <a:latin typeface="Microsoft Sans Serif"/>
              <a:cs typeface="Microsoft Sans Serif"/>
            </a:endParaRPr>
          </a:p>
          <a:p>
            <a:pPr marL="512905">
              <a:spcBef>
                <a:spcPts val="327"/>
              </a:spcBef>
            </a:pPr>
            <a:r>
              <a:rPr sz="1046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99170" y="3279235"/>
            <a:ext cx="4038552" cy="2416546"/>
            <a:chOff x="10938463" y="5325399"/>
            <a:chExt cx="8879205" cy="531304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8463" y="5325399"/>
              <a:ext cx="8879085" cy="5312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0347" y="5398696"/>
              <a:ext cx="8795318" cy="52291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4156" y="5729854"/>
              <a:ext cx="6641916" cy="3788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9D41-892E-6DE0-8C4D-3265131C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context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B5DC4-9DE6-BC85-D382-8A709B7D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 err="1"/>
              <a:t>isExecuting</a:t>
            </a:r>
            <a:endParaRPr lang="en-US" sz="1400" dirty="0"/>
          </a:p>
          <a:p>
            <a:r>
              <a:rPr lang="en-US" sz="1400" dirty="0"/>
              <a:t>Returns true if the current context for the Apex code is a trigger, not a Visualforce page, a Web service, or an </a:t>
            </a:r>
            <a:r>
              <a:rPr lang="en-US" sz="1400" dirty="0" err="1"/>
              <a:t>executeanonymous</a:t>
            </a:r>
            <a:r>
              <a:rPr lang="en-US" sz="1400" dirty="0"/>
              <a:t>() API call.</a:t>
            </a:r>
          </a:p>
          <a:p>
            <a:endParaRPr lang="en-US" sz="1400" dirty="0"/>
          </a:p>
          <a:p>
            <a:r>
              <a:rPr lang="en-US" sz="1400" dirty="0" err="1"/>
              <a:t>isInsert</a:t>
            </a:r>
            <a:endParaRPr lang="en-US" sz="1400" dirty="0"/>
          </a:p>
          <a:p>
            <a:r>
              <a:rPr lang="en-US" sz="1400" dirty="0"/>
              <a:t>Returns true if this trigger was fired due to an insert operation, from the Salesforce user interface, Apex, or the API.</a:t>
            </a:r>
          </a:p>
          <a:p>
            <a:endParaRPr lang="en-US" sz="1400" dirty="0"/>
          </a:p>
          <a:p>
            <a:r>
              <a:rPr lang="en-US" sz="1400" dirty="0" err="1"/>
              <a:t>isUpdate</a:t>
            </a:r>
            <a:endParaRPr lang="en-US" sz="1400" dirty="0"/>
          </a:p>
          <a:p>
            <a:r>
              <a:rPr lang="en-US" sz="1400" dirty="0"/>
              <a:t>Returns true if this trigger was fired due to an update operation, from the Salesforce user interface, Apex, or the API.</a:t>
            </a:r>
          </a:p>
          <a:p>
            <a:endParaRPr lang="en-US" sz="1400" dirty="0"/>
          </a:p>
          <a:p>
            <a:r>
              <a:rPr lang="en-US" sz="1400" dirty="0" err="1"/>
              <a:t>isDelete</a:t>
            </a:r>
            <a:endParaRPr lang="en-US" sz="1400" dirty="0"/>
          </a:p>
          <a:p>
            <a:r>
              <a:rPr lang="en-US" sz="1400" dirty="0"/>
              <a:t>Returns true if this trigger was fired due to a delete operation, from the Salesforce user interface, Apex, or the API.</a:t>
            </a:r>
          </a:p>
          <a:p>
            <a:endParaRPr lang="en-US" sz="1400" dirty="0"/>
          </a:p>
          <a:p>
            <a:r>
              <a:rPr lang="en-US" sz="1400" dirty="0" err="1"/>
              <a:t>isBefore</a:t>
            </a:r>
            <a:endParaRPr lang="en-US" sz="1400" dirty="0"/>
          </a:p>
          <a:p>
            <a:r>
              <a:rPr lang="en-US" sz="1400" dirty="0"/>
              <a:t>Returns true if this trigger was fired before any record was saved.</a:t>
            </a:r>
          </a:p>
          <a:p>
            <a:endParaRPr lang="en-US" sz="1400" dirty="0"/>
          </a:p>
          <a:p>
            <a:r>
              <a:rPr lang="en-US" sz="1400" dirty="0" err="1"/>
              <a:t>isAfter</a:t>
            </a:r>
            <a:endParaRPr lang="en-US" sz="1400" dirty="0"/>
          </a:p>
          <a:p>
            <a:r>
              <a:rPr lang="en-US" sz="1400" dirty="0"/>
              <a:t>Returns true if this trigger was fired after all records were saved.</a:t>
            </a:r>
          </a:p>
          <a:p>
            <a:endParaRPr lang="en-US" sz="1400" dirty="0"/>
          </a:p>
          <a:p>
            <a:r>
              <a:rPr lang="en-US" sz="1400" dirty="0" err="1"/>
              <a:t>isUndelete</a:t>
            </a:r>
            <a:endParaRPr lang="en-US" sz="1400" dirty="0"/>
          </a:p>
          <a:p>
            <a:r>
              <a:rPr lang="en-US" sz="1400" dirty="0"/>
              <a:t>Returns true if this trigger was fired after a record is recovered from the Recycle Bin (that is, after an undelete operation from the</a:t>
            </a:r>
          </a:p>
          <a:p>
            <a:r>
              <a:rPr lang="en-US" sz="1400" dirty="0"/>
              <a:t>Salesforce user interface, Apex, or the API.)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376204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5401A-BC68-7CA5-E751-100DE1B1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1265-6E4C-6F68-D69E-3A97BBE8A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new</a:t>
            </a:r>
          </a:p>
          <a:p>
            <a:r>
              <a:rPr lang="en-US" dirty="0"/>
              <a:t>Returns a list of the new versions of the </a:t>
            </a:r>
            <a:r>
              <a:rPr lang="en-US" dirty="0" err="1"/>
              <a:t>sObject</a:t>
            </a:r>
            <a:r>
              <a:rPr lang="en-US" dirty="0"/>
              <a:t> records. This </a:t>
            </a:r>
            <a:r>
              <a:rPr lang="en-US" dirty="0" err="1"/>
              <a:t>sObject</a:t>
            </a:r>
            <a:r>
              <a:rPr lang="en-US" dirty="0"/>
              <a:t> list is only available in insert, update, and undelete triggers, and the records can only be modified in before triggers.</a:t>
            </a:r>
          </a:p>
          <a:p>
            <a:endParaRPr lang="en-US" dirty="0"/>
          </a:p>
          <a:p>
            <a:r>
              <a:rPr lang="en-US" dirty="0" err="1"/>
              <a:t>newMap</a:t>
            </a:r>
            <a:endParaRPr lang="en-US" dirty="0"/>
          </a:p>
          <a:p>
            <a:r>
              <a:rPr lang="en-US" dirty="0"/>
              <a:t>A map of IDs to the new versions of the </a:t>
            </a:r>
            <a:r>
              <a:rPr lang="en-US" dirty="0" err="1"/>
              <a:t>sObject</a:t>
            </a:r>
            <a:r>
              <a:rPr lang="en-US" dirty="0"/>
              <a:t> records. This map is only available in before update, after insert, after update, and after undelete triggers.</a:t>
            </a:r>
          </a:p>
          <a:p>
            <a:endParaRPr lang="en-US" dirty="0"/>
          </a:p>
          <a:p>
            <a:r>
              <a:rPr lang="en-US" dirty="0"/>
              <a:t>old</a:t>
            </a:r>
          </a:p>
          <a:p>
            <a:r>
              <a:rPr lang="en-US" dirty="0"/>
              <a:t>Returns a list of the old versions of the </a:t>
            </a:r>
            <a:r>
              <a:rPr lang="en-US" dirty="0" err="1"/>
              <a:t>sObject</a:t>
            </a:r>
            <a:r>
              <a:rPr lang="en-US" dirty="0"/>
              <a:t> records. This </a:t>
            </a:r>
            <a:r>
              <a:rPr lang="en-US" dirty="0" err="1"/>
              <a:t>sObject</a:t>
            </a:r>
            <a:r>
              <a:rPr lang="en-US" dirty="0"/>
              <a:t> list is only available in update and delete triggers.</a:t>
            </a:r>
          </a:p>
          <a:p>
            <a:endParaRPr lang="en-US" dirty="0"/>
          </a:p>
          <a:p>
            <a:r>
              <a:rPr lang="en-US" dirty="0" err="1"/>
              <a:t>oldMap</a:t>
            </a:r>
            <a:endParaRPr lang="en-US" dirty="0"/>
          </a:p>
          <a:p>
            <a:r>
              <a:rPr lang="en-US" dirty="0"/>
              <a:t>A map of IDs to the old versions of the </a:t>
            </a:r>
            <a:r>
              <a:rPr lang="en-US" dirty="0" err="1"/>
              <a:t>sObject</a:t>
            </a:r>
            <a:r>
              <a:rPr lang="en-US" dirty="0"/>
              <a:t> records. This map is only available in update and delete triggers.</a:t>
            </a:r>
          </a:p>
          <a:p>
            <a:endParaRPr lang="en-US" dirty="0"/>
          </a:p>
          <a:p>
            <a:r>
              <a:rPr lang="en-US" dirty="0"/>
              <a:t>size</a:t>
            </a:r>
          </a:p>
          <a:p>
            <a:r>
              <a:rPr lang="en-US" dirty="0"/>
              <a:t>The total number of records in a trigger invocation, both old and new.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4260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617456"/>
            <a:ext cx="9144866" cy="4322172"/>
            <a:chOff x="0" y="1671795"/>
            <a:chExt cx="20106005" cy="9502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32787"/>
              <a:ext cx="20106005" cy="62865"/>
            </a:xfrm>
            <a:custGeom>
              <a:avLst/>
              <a:gdLst/>
              <a:ahLst/>
              <a:cxnLst/>
              <a:rect l="l" t="t" r="r" b="b"/>
              <a:pathLst>
                <a:path w="20106005" h="62865">
                  <a:moveTo>
                    <a:pt x="0" y="0"/>
                  </a:moveTo>
                  <a:lnTo>
                    <a:pt x="20105411" y="0"/>
                  </a:lnTo>
                  <a:lnTo>
                    <a:pt x="20105411" y="62825"/>
                  </a:lnTo>
                  <a:lnTo>
                    <a:pt x="0" y="62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82A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833047"/>
              <a:ext cx="20106005" cy="8799830"/>
            </a:xfrm>
            <a:custGeom>
              <a:avLst/>
              <a:gdLst/>
              <a:ahLst/>
              <a:cxnLst/>
              <a:rect l="l" t="t" r="r" b="b"/>
              <a:pathLst>
                <a:path w="20106005" h="8799830">
                  <a:moveTo>
                    <a:pt x="20105411" y="8799405"/>
                  </a:moveTo>
                  <a:lnTo>
                    <a:pt x="0" y="8799405"/>
                  </a:lnTo>
                  <a:lnTo>
                    <a:pt x="0" y="0"/>
                  </a:lnTo>
                  <a:lnTo>
                    <a:pt x="20105411" y="0"/>
                  </a:lnTo>
                  <a:lnTo>
                    <a:pt x="20105411" y="8799405"/>
                  </a:lnTo>
                  <a:close/>
                </a:path>
              </a:pathLst>
            </a:custGeom>
            <a:solidFill>
              <a:srgbClr val="75707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6522" y="1808187"/>
              <a:ext cx="16777577" cy="93662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9818" y="1850070"/>
              <a:ext cx="16704281" cy="92824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167" y="6585203"/>
              <a:ext cx="3040620" cy="404189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1712695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30" dirty="0"/>
              <a:t>Before</a:t>
            </a:r>
            <a:r>
              <a:rPr sz="2251" spc="-32" dirty="0"/>
              <a:t> </a:t>
            </a:r>
            <a:r>
              <a:rPr sz="2251" spc="-57" dirty="0"/>
              <a:t>Insert</a:t>
            </a:r>
            <a:endParaRPr sz="2251"/>
          </a:p>
        </p:txBody>
      </p:sp>
      <p:sp>
        <p:nvSpPr>
          <p:cNvPr id="15" name="object 15"/>
          <p:cNvSpPr txBox="1"/>
          <p:nvPr/>
        </p:nvSpPr>
        <p:spPr>
          <a:xfrm>
            <a:off x="3991987" y="2130500"/>
            <a:ext cx="5530589" cy="1780643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449873">
              <a:lnSpc>
                <a:spcPct val="109500"/>
              </a:lnSpc>
              <a:spcBef>
                <a:spcPts val="43"/>
              </a:spcBef>
            </a:pPr>
            <a:r>
              <a:rPr sz="1046" spc="7" dirty="0">
                <a:latin typeface="Microsoft Sans Serif"/>
                <a:cs typeface="Microsoft Sans Serif"/>
              </a:rPr>
              <a:t>Trigger </a:t>
            </a:r>
            <a:r>
              <a:rPr sz="1046" spc="111" dirty="0">
                <a:latin typeface="Microsoft Sans Serif"/>
                <a:cs typeface="Microsoft Sans Serif"/>
              </a:rPr>
              <a:t>demo </a:t>
            </a:r>
            <a:r>
              <a:rPr sz="1046" spc="80" dirty="0">
                <a:latin typeface="Microsoft Sans Serif"/>
                <a:cs typeface="Microsoft Sans Serif"/>
              </a:rPr>
              <a:t>on </a:t>
            </a:r>
            <a:r>
              <a:rPr sz="1046" spc="93" dirty="0">
                <a:latin typeface="Microsoft Sans Serif"/>
                <a:cs typeface="Microsoft Sans Serif"/>
              </a:rPr>
              <a:t>Account </a:t>
            </a:r>
            <a:r>
              <a:rPr sz="1046" spc="66" dirty="0">
                <a:latin typeface="Microsoft Sans Serif"/>
                <a:cs typeface="Microsoft Sans Serif"/>
              </a:rPr>
              <a:t>(before </a:t>
            </a:r>
            <a:r>
              <a:rPr sz="1046" spc="9" dirty="0">
                <a:latin typeface="Microsoft Sans Serif"/>
                <a:cs typeface="Microsoft Sans Serif"/>
              </a:rPr>
              <a:t>insert){ 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" dirty="0">
                <a:latin typeface="Microsoft Sans Serif"/>
                <a:cs typeface="Microsoft Sans Serif"/>
              </a:rPr>
              <a:t>Set&lt;String&gt;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accountNames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=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new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Set&lt;String&gt;();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for </a:t>
            </a:r>
            <a:r>
              <a:rPr sz="1046" spc="86" dirty="0">
                <a:latin typeface="Microsoft Sans Serif"/>
                <a:cs typeface="Microsoft Sans Serif"/>
              </a:rPr>
              <a:t>(Account </a:t>
            </a:r>
            <a:r>
              <a:rPr sz="1046" spc="134" dirty="0">
                <a:latin typeface="Microsoft Sans Serif"/>
                <a:cs typeface="Microsoft Sans Serif"/>
              </a:rPr>
              <a:t>a </a:t>
            </a:r>
            <a:r>
              <a:rPr sz="1046" dirty="0">
                <a:latin typeface="Microsoft Sans Serif"/>
                <a:cs typeface="Microsoft Sans Serif"/>
              </a:rPr>
              <a:t>: </a:t>
            </a:r>
            <a:r>
              <a:rPr sz="1046" spc="25" dirty="0">
                <a:latin typeface="Microsoft Sans Serif"/>
                <a:cs typeface="Microsoft Sans Serif"/>
              </a:rPr>
              <a:t>Trigger.New){ </a:t>
            </a:r>
            <a:r>
              <a:rPr sz="1046" spc="27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accountNames.add(a.name);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118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  <a:p>
            <a:pPr marL="5776" marR="2310">
              <a:lnSpc>
                <a:spcPts val="1373"/>
              </a:lnSpc>
              <a:spcBef>
                <a:spcPts val="66"/>
              </a:spcBef>
            </a:pPr>
            <a:r>
              <a:rPr sz="1046" spc="39" dirty="0">
                <a:latin typeface="Microsoft Sans Serif"/>
                <a:cs typeface="Microsoft Sans Serif"/>
              </a:rPr>
              <a:t>List&lt;Account&gt;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lstAccount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=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[select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id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Account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where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0" dirty="0">
                <a:latin typeface="Microsoft Sans Serif"/>
                <a:cs typeface="Microsoft Sans Serif"/>
              </a:rPr>
              <a:t>name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: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accountNames];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2" dirty="0">
                <a:latin typeface="Microsoft Sans Serif"/>
                <a:cs typeface="Microsoft Sans Serif"/>
              </a:rPr>
              <a:t>if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0" dirty="0">
                <a:latin typeface="Microsoft Sans Serif"/>
                <a:cs typeface="Microsoft Sans Serif"/>
              </a:rPr>
              <a:t>(lstAccount.size()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&gt;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0){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55"/>
              </a:spcBef>
            </a:pPr>
            <a:r>
              <a:rPr sz="1046" spc="45" dirty="0">
                <a:latin typeface="Microsoft Sans Serif"/>
                <a:cs typeface="Microsoft Sans Serif"/>
              </a:rPr>
              <a:t>Trigger.New[0].Name.addError('Account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91" dirty="0">
                <a:latin typeface="Microsoft Sans Serif"/>
                <a:cs typeface="Microsoft Sans Serif"/>
              </a:rPr>
              <a:t>Name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already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-11" dirty="0">
                <a:latin typeface="Microsoft Sans Serif"/>
                <a:cs typeface="Microsoft Sans Serif"/>
              </a:rPr>
              <a:t>exists');</a:t>
            </a:r>
            <a:endParaRPr sz="1046" dirty="0">
              <a:latin typeface="Microsoft Sans Serif"/>
              <a:cs typeface="Microsoft Sans Serif"/>
            </a:endParaRPr>
          </a:p>
          <a:p>
            <a:pPr marL="226418">
              <a:spcBef>
                <a:spcPts val="118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  <a:p>
            <a:pPr marL="116097">
              <a:spcBef>
                <a:spcPts val="118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01043" y="2095845"/>
            <a:ext cx="0" cy="1824179"/>
          </a:xfrm>
          <a:custGeom>
            <a:avLst/>
            <a:gdLst/>
            <a:ahLst/>
            <a:cxnLst/>
            <a:rect l="l" t="t" r="r" b="b"/>
            <a:pathLst>
              <a:path h="4010659">
                <a:moveTo>
                  <a:pt x="0" y="0"/>
                </a:moveTo>
                <a:lnTo>
                  <a:pt x="0" y="4010042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1617458"/>
            <a:ext cx="9173460" cy="4137905"/>
            <a:chOff x="-31432" y="1671795"/>
            <a:chExt cx="20168870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6298" y="3094640"/>
              <a:ext cx="15139119" cy="66419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1111" y="1833047"/>
              <a:ext cx="1744117" cy="138635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69697" y="1114509"/>
            <a:ext cx="1994293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30" dirty="0"/>
              <a:t>Before</a:t>
            </a:r>
            <a:r>
              <a:rPr sz="2251" spc="-23" dirty="0"/>
              <a:t> </a:t>
            </a:r>
            <a:r>
              <a:rPr sz="2251" spc="59" dirty="0"/>
              <a:t>Update</a:t>
            </a:r>
            <a:endParaRPr sz="2251"/>
          </a:p>
        </p:txBody>
      </p:sp>
      <p:sp>
        <p:nvSpPr>
          <p:cNvPr id="12" name="object 12"/>
          <p:cNvSpPr txBox="1"/>
          <p:nvPr/>
        </p:nvSpPr>
        <p:spPr>
          <a:xfrm>
            <a:off x="2996250" y="2589985"/>
            <a:ext cx="5676732" cy="2221661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310">
              <a:lnSpc>
                <a:spcPct val="107100"/>
              </a:lnSpc>
              <a:spcBef>
                <a:spcPts val="43"/>
              </a:spcBef>
            </a:pPr>
            <a:r>
              <a:rPr sz="1046" spc="-14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following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Trigger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will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11" dirty="0">
                <a:latin typeface="Microsoft Sans Serif"/>
                <a:cs typeface="Microsoft Sans Serif"/>
              </a:rPr>
              <a:t>fires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when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we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try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update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same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account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with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same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rating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trigger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before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Account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(before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update)</a:t>
            </a:r>
            <a:endParaRPr sz="1046" dirty="0">
              <a:latin typeface="Microsoft Sans Serif"/>
              <a:cs typeface="Microsoft Sans Serif"/>
            </a:endParaRPr>
          </a:p>
          <a:p>
            <a:pPr marL="79131">
              <a:spcBef>
                <a:spcPts val="89"/>
              </a:spcBef>
            </a:pPr>
            <a:r>
              <a:rPr sz="1046" spc="18" dirty="0">
                <a:latin typeface="Microsoft Sans Serif"/>
                <a:cs typeface="Microsoft Sans Serif"/>
              </a:rPr>
              <a:t>{</a:t>
            </a:r>
            <a:endParaRPr sz="1046" dirty="0">
              <a:latin typeface="Microsoft Sans Serif"/>
              <a:cs typeface="Microsoft Sans Serif"/>
            </a:endParaRPr>
          </a:p>
          <a:p>
            <a:pPr marL="152774">
              <a:spcBef>
                <a:spcPts val="89"/>
              </a:spcBef>
            </a:pPr>
            <a:r>
              <a:rPr sz="1046" spc="73" dirty="0">
                <a:latin typeface="Microsoft Sans Serif"/>
                <a:cs typeface="Microsoft Sans Serif"/>
              </a:rPr>
              <a:t>for(Account</a:t>
            </a:r>
            <a:r>
              <a:rPr sz="1046" spc="-7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a:Trigger.new)</a:t>
            </a:r>
            <a:endParaRPr sz="1046" dirty="0">
              <a:latin typeface="Microsoft Sans Serif"/>
              <a:cs typeface="Microsoft Sans Serif"/>
            </a:endParaRPr>
          </a:p>
          <a:p>
            <a:pPr marL="189740">
              <a:spcBef>
                <a:spcPts val="89"/>
              </a:spcBef>
            </a:pPr>
            <a:r>
              <a:rPr sz="1046" spc="18" dirty="0">
                <a:latin typeface="Microsoft Sans Serif"/>
                <a:cs typeface="Microsoft Sans Serif"/>
              </a:rPr>
              <a:t>{</a:t>
            </a:r>
            <a:endParaRPr sz="1046" dirty="0">
              <a:latin typeface="Microsoft Sans Serif"/>
              <a:cs typeface="Microsoft Sans Serif"/>
            </a:endParaRPr>
          </a:p>
          <a:p>
            <a:pPr marL="5776" marR="761849" indent="257608">
              <a:lnSpc>
                <a:spcPts val="1132"/>
              </a:lnSpc>
              <a:spcBef>
                <a:spcPts val="230"/>
              </a:spcBef>
            </a:pPr>
            <a:r>
              <a:rPr sz="1046" spc="39" dirty="0">
                <a:latin typeface="Microsoft Sans Serif"/>
                <a:cs typeface="Microsoft Sans Serif"/>
              </a:rPr>
              <a:t>List&lt;Account&gt;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acc=[Select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id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Account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where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Name=:a.Name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Rating=:a.Rating];</a:t>
            </a:r>
            <a:endParaRPr sz="1046" dirty="0">
              <a:latin typeface="Microsoft Sans Serif"/>
              <a:cs typeface="Microsoft Sans Serif"/>
            </a:endParaRPr>
          </a:p>
          <a:p>
            <a:pPr marL="373705">
              <a:spcBef>
                <a:spcPts val="73"/>
              </a:spcBef>
            </a:pPr>
            <a:r>
              <a:rPr sz="1046" spc="30" dirty="0">
                <a:latin typeface="Microsoft Sans Serif"/>
                <a:cs typeface="Microsoft Sans Serif"/>
              </a:rPr>
              <a:t>if(acc.size()&gt;0)</a:t>
            </a:r>
            <a:endParaRPr sz="1046" dirty="0">
              <a:latin typeface="Microsoft Sans Serif"/>
              <a:cs typeface="Microsoft Sans Serif"/>
            </a:endParaRPr>
          </a:p>
          <a:p>
            <a:pPr marL="373705">
              <a:spcBef>
                <a:spcPts val="89"/>
              </a:spcBef>
            </a:pPr>
            <a:r>
              <a:rPr sz="1046" spc="18" dirty="0">
                <a:latin typeface="Microsoft Sans Serif"/>
                <a:cs typeface="Microsoft Sans Serif"/>
              </a:rPr>
              <a:t>{</a:t>
            </a:r>
            <a:endParaRPr sz="1046" dirty="0">
              <a:latin typeface="Microsoft Sans Serif"/>
              <a:cs typeface="Microsoft Sans Serif"/>
            </a:endParaRPr>
          </a:p>
          <a:p>
            <a:pPr marL="520992">
              <a:spcBef>
                <a:spcPts val="89"/>
              </a:spcBef>
            </a:pPr>
            <a:r>
              <a:rPr sz="1046" spc="32" dirty="0">
                <a:latin typeface="Microsoft Sans Serif"/>
                <a:cs typeface="Microsoft Sans Serif"/>
              </a:rPr>
              <a:t>a.Rating.addError('You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Cannot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Update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Same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Rating');</a:t>
            </a:r>
            <a:endParaRPr sz="1046" dirty="0">
              <a:latin typeface="Microsoft Sans Serif"/>
              <a:cs typeface="Microsoft Sans Serif"/>
            </a:endParaRPr>
          </a:p>
          <a:p>
            <a:pPr marL="373705">
              <a:spcBef>
                <a:spcPts val="89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  <a:p>
            <a:pPr marL="189740">
              <a:spcBef>
                <a:spcPts val="89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  <a:p>
            <a:pPr marL="116097">
              <a:spcBef>
                <a:spcPts val="89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2094" y="4104193"/>
            <a:ext cx="747640" cy="1603303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1" y="1617458"/>
            <a:ext cx="9145155" cy="4137905"/>
            <a:chOff x="0" y="1671795"/>
            <a:chExt cx="20106640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32787"/>
              <a:ext cx="20106005" cy="62865"/>
            </a:xfrm>
            <a:custGeom>
              <a:avLst/>
              <a:gdLst/>
              <a:ahLst/>
              <a:cxnLst/>
              <a:rect l="l" t="t" r="r" b="b"/>
              <a:pathLst>
                <a:path w="20106005" h="62865">
                  <a:moveTo>
                    <a:pt x="0" y="0"/>
                  </a:moveTo>
                  <a:lnTo>
                    <a:pt x="20105411" y="0"/>
                  </a:lnTo>
                  <a:lnTo>
                    <a:pt x="20105411" y="62825"/>
                  </a:lnTo>
                  <a:lnTo>
                    <a:pt x="0" y="62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82A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818275"/>
              <a:ext cx="20104100" cy="84648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1870152"/>
              <a:ext cx="20106005" cy="8423275"/>
            </a:xfrm>
            <a:custGeom>
              <a:avLst/>
              <a:gdLst/>
              <a:ahLst/>
              <a:cxnLst/>
              <a:rect l="l" t="t" r="r" b="b"/>
              <a:pathLst>
                <a:path w="20106005" h="8423275">
                  <a:moveTo>
                    <a:pt x="20105411" y="8422990"/>
                  </a:moveTo>
                  <a:lnTo>
                    <a:pt x="0" y="8422990"/>
                  </a:lnTo>
                  <a:lnTo>
                    <a:pt x="0" y="0"/>
                  </a:lnTo>
                  <a:lnTo>
                    <a:pt x="20105411" y="0"/>
                  </a:lnTo>
                  <a:lnTo>
                    <a:pt x="20105411" y="8422990"/>
                  </a:lnTo>
                  <a:close/>
                </a:path>
              </a:pathLst>
            </a:custGeom>
            <a:solidFill>
              <a:srgbClr val="EBE4C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521814"/>
              <a:ext cx="20104100" cy="10952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573691"/>
              <a:ext cx="20106503" cy="10534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54" y="3408840"/>
              <a:ext cx="20004845" cy="38687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5650" y="3460717"/>
              <a:ext cx="19980275" cy="3827145"/>
            </a:xfrm>
            <a:custGeom>
              <a:avLst/>
              <a:gdLst/>
              <a:ahLst/>
              <a:cxnLst/>
              <a:rect l="l" t="t" r="r" b="b"/>
              <a:pathLst>
                <a:path w="19980275" h="3827145">
                  <a:moveTo>
                    <a:pt x="19979759" y="3826865"/>
                  </a:moveTo>
                  <a:lnTo>
                    <a:pt x="0" y="3826865"/>
                  </a:lnTo>
                  <a:lnTo>
                    <a:pt x="0" y="0"/>
                  </a:lnTo>
                  <a:lnTo>
                    <a:pt x="19979759" y="0"/>
                  </a:lnTo>
                  <a:lnTo>
                    <a:pt x="19979759" y="3826865"/>
                  </a:lnTo>
                  <a:close/>
                </a:path>
              </a:pathLst>
            </a:custGeom>
            <a:solidFill>
              <a:srgbClr val="DDBA6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70152"/>
              <a:ext cx="5117649" cy="72202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8100" y="3248043"/>
              <a:ext cx="10834861" cy="5375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6643" y="5251750"/>
              <a:ext cx="3515711" cy="537534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1879632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30" dirty="0"/>
              <a:t>Before</a:t>
            </a:r>
            <a:r>
              <a:rPr sz="2251" spc="-23" dirty="0"/>
              <a:t> </a:t>
            </a:r>
            <a:r>
              <a:rPr sz="2251" spc="55" dirty="0"/>
              <a:t>Delete</a:t>
            </a:r>
            <a:endParaRPr sz="2251"/>
          </a:p>
        </p:txBody>
      </p:sp>
      <p:sp>
        <p:nvSpPr>
          <p:cNvPr id="20" name="object 20"/>
          <p:cNvSpPr txBox="1"/>
          <p:nvPr/>
        </p:nvSpPr>
        <p:spPr>
          <a:xfrm>
            <a:off x="4413908" y="2807534"/>
            <a:ext cx="2859883" cy="1177109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143533" marR="24548" indent="-138045">
              <a:lnSpc>
                <a:spcPct val="108200"/>
              </a:lnSpc>
              <a:spcBef>
                <a:spcPts val="41"/>
              </a:spcBef>
            </a:pPr>
            <a:r>
              <a:rPr sz="1182" spc="-7" dirty="0">
                <a:latin typeface="Calibri"/>
                <a:cs typeface="Calibri"/>
              </a:rPr>
              <a:t>Trigger</a:t>
            </a:r>
            <a:r>
              <a:rPr sz="1182" spc="2" dirty="0">
                <a:latin typeface="Calibri"/>
                <a:cs typeface="Calibri"/>
              </a:rPr>
              <a:t> </a:t>
            </a:r>
            <a:r>
              <a:rPr sz="1182" spc="5" dirty="0">
                <a:latin typeface="Calibri"/>
                <a:cs typeface="Calibri"/>
              </a:rPr>
              <a:t>accdelete</a:t>
            </a:r>
            <a:r>
              <a:rPr sz="1182" spc="2" dirty="0">
                <a:latin typeface="Calibri"/>
                <a:cs typeface="Calibri"/>
              </a:rPr>
              <a:t> </a:t>
            </a:r>
            <a:r>
              <a:rPr sz="1182" spc="7" dirty="0">
                <a:latin typeface="Calibri"/>
                <a:cs typeface="Calibri"/>
              </a:rPr>
              <a:t>on</a:t>
            </a:r>
            <a:r>
              <a:rPr sz="1182" spc="2" dirty="0">
                <a:latin typeface="Calibri"/>
                <a:cs typeface="Calibri"/>
              </a:rPr>
              <a:t> Account</a:t>
            </a:r>
            <a:r>
              <a:rPr sz="1182" dirty="0">
                <a:latin typeface="Calibri"/>
                <a:cs typeface="Calibri"/>
              </a:rPr>
              <a:t> </a:t>
            </a:r>
            <a:r>
              <a:rPr sz="1182" spc="-2" dirty="0">
                <a:latin typeface="Calibri"/>
                <a:cs typeface="Calibri"/>
              </a:rPr>
              <a:t>(before</a:t>
            </a:r>
            <a:r>
              <a:rPr sz="1182" spc="2" dirty="0">
                <a:latin typeface="Calibri"/>
                <a:cs typeface="Calibri"/>
              </a:rPr>
              <a:t> delete) </a:t>
            </a:r>
            <a:r>
              <a:rPr sz="1182" spc="5" dirty="0">
                <a:latin typeface="Calibri"/>
                <a:cs typeface="Calibri"/>
              </a:rPr>
              <a:t>{ </a:t>
            </a:r>
            <a:r>
              <a:rPr sz="1182" spc="-262" dirty="0">
                <a:latin typeface="Calibri"/>
                <a:cs typeface="Calibri"/>
              </a:rPr>
              <a:t> </a:t>
            </a:r>
            <a:r>
              <a:rPr sz="1182" spc="-2" dirty="0">
                <a:latin typeface="Calibri"/>
                <a:cs typeface="Calibri"/>
              </a:rPr>
              <a:t>for</a:t>
            </a:r>
            <a:r>
              <a:rPr sz="1182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(account</a:t>
            </a:r>
            <a:r>
              <a:rPr sz="1182" dirty="0">
                <a:latin typeface="Calibri"/>
                <a:cs typeface="Calibri"/>
              </a:rPr>
              <a:t> </a:t>
            </a:r>
            <a:r>
              <a:rPr sz="1182" spc="-5" dirty="0">
                <a:latin typeface="Calibri"/>
                <a:cs typeface="Calibri"/>
              </a:rPr>
              <a:t>a:trigger.old){</a:t>
            </a:r>
            <a:endParaRPr sz="1182" dirty="0">
              <a:latin typeface="Calibri"/>
              <a:cs typeface="Calibri"/>
            </a:endParaRPr>
          </a:p>
          <a:p>
            <a:pPr marL="281289">
              <a:spcBef>
                <a:spcPts val="118"/>
              </a:spcBef>
            </a:pPr>
            <a:r>
              <a:rPr sz="1182" spc="5" dirty="0">
                <a:latin typeface="Calibri"/>
                <a:cs typeface="Calibri"/>
              </a:rPr>
              <a:t>if(a.name=='pb')</a:t>
            </a:r>
            <a:endParaRPr sz="1182" dirty="0">
              <a:latin typeface="Calibri"/>
              <a:cs typeface="Calibri"/>
            </a:endParaRPr>
          </a:p>
          <a:p>
            <a:pPr marL="315656">
              <a:spcBef>
                <a:spcPts val="116"/>
              </a:spcBef>
            </a:pPr>
            <a:r>
              <a:rPr sz="1182" spc="2" dirty="0">
                <a:latin typeface="Calibri"/>
                <a:cs typeface="Calibri"/>
              </a:rPr>
              <a:t>a.addError('account can</a:t>
            </a:r>
            <a:r>
              <a:rPr sz="1182" spc="5" dirty="0">
                <a:latin typeface="Calibri"/>
                <a:cs typeface="Calibri"/>
              </a:rPr>
              <a:t> not </a:t>
            </a:r>
            <a:r>
              <a:rPr sz="1182" spc="7" dirty="0">
                <a:latin typeface="Calibri"/>
                <a:cs typeface="Calibri"/>
              </a:rPr>
              <a:t>be</a:t>
            </a:r>
            <a:r>
              <a:rPr sz="1182" spc="5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deleted');</a:t>
            </a:r>
            <a:endParaRPr sz="1182" dirty="0">
              <a:latin typeface="Calibri"/>
              <a:cs typeface="Calibri"/>
            </a:endParaRPr>
          </a:p>
          <a:p>
            <a:pPr marL="143533">
              <a:spcBef>
                <a:spcPts val="118"/>
              </a:spcBef>
            </a:pPr>
            <a:r>
              <a:rPr sz="1182" spc="5" dirty="0">
                <a:latin typeface="Calibri"/>
                <a:cs typeface="Calibri"/>
              </a:rPr>
              <a:t>}</a:t>
            </a:r>
            <a:endParaRPr sz="1182" dirty="0">
              <a:latin typeface="Calibri"/>
              <a:cs typeface="Calibri"/>
            </a:endParaRPr>
          </a:p>
          <a:p>
            <a:pPr marL="5776">
              <a:spcBef>
                <a:spcPts val="116"/>
              </a:spcBef>
            </a:pPr>
            <a:r>
              <a:rPr sz="1182" spc="5" dirty="0">
                <a:latin typeface="Calibri"/>
                <a:cs typeface="Calibri"/>
              </a:rPr>
              <a:t>}</a:t>
            </a:r>
            <a:endParaRPr sz="1182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7138" y="1690961"/>
            <a:ext cx="9144866" cy="4137905"/>
            <a:chOff x="-4" y="1671795"/>
            <a:chExt cx="20106005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" y="1867333"/>
              <a:ext cx="5713339" cy="87597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292" y="4718521"/>
              <a:ext cx="3612800" cy="36127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763" y="4760405"/>
              <a:ext cx="3529329" cy="3529329"/>
            </a:xfrm>
            <a:custGeom>
              <a:avLst/>
              <a:gdLst/>
              <a:ahLst/>
              <a:cxnLst/>
              <a:rect l="l" t="t" r="r" b="b"/>
              <a:pathLst>
                <a:path w="3529329" h="3529329">
                  <a:moveTo>
                    <a:pt x="1764516" y="3529031"/>
                  </a:moveTo>
                  <a:lnTo>
                    <a:pt x="1715947" y="3528376"/>
                  </a:lnTo>
                  <a:lnTo>
                    <a:pt x="1667702" y="3526420"/>
                  </a:lnTo>
                  <a:lnTo>
                    <a:pt x="1619798" y="3523182"/>
                  </a:lnTo>
                  <a:lnTo>
                    <a:pt x="1572253" y="3518677"/>
                  </a:lnTo>
                  <a:lnTo>
                    <a:pt x="1525082" y="3512923"/>
                  </a:lnTo>
                  <a:lnTo>
                    <a:pt x="1478302" y="3505937"/>
                  </a:lnTo>
                  <a:lnTo>
                    <a:pt x="1431932" y="3497734"/>
                  </a:lnTo>
                  <a:lnTo>
                    <a:pt x="1385986" y="3488333"/>
                  </a:lnTo>
                  <a:lnTo>
                    <a:pt x="1340482" y="3477750"/>
                  </a:lnTo>
                  <a:lnTo>
                    <a:pt x="1295438" y="3466001"/>
                  </a:lnTo>
                  <a:lnTo>
                    <a:pt x="1250869" y="3453104"/>
                  </a:lnTo>
                  <a:lnTo>
                    <a:pt x="1206792" y="3439075"/>
                  </a:lnTo>
                  <a:lnTo>
                    <a:pt x="1163225" y="3423931"/>
                  </a:lnTo>
                  <a:lnTo>
                    <a:pt x="1120185" y="3407690"/>
                  </a:lnTo>
                  <a:lnTo>
                    <a:pt x="1077687" y="3390367"/>
                  </a:lnTo>
                  <a:lnTo>
                    <a:pt x="1035749" y="3371979"/>
                  </a:lnTo>
                  <a:lnTo>
                    <a:pt x="994387" y="3352545"/>
                  </a:lnTo>
                  <a:lnTo>
                    <a:pt x="953619" y="3332079"/>
                  </a:lnTo>
                  <a:lnTo>
                    <a:pt x="913461" y="3310600"/>
                  </a:lnTo>
                  <a:lnTo>
                    <a:pt x="873931" y="3288123"/>
                  </a:lnTo>
                  <a:lnTo>
                    <a:pt x="835044" y="3264666"/>
                  </a:lnTo>
                  <a:lnTo>
                    <a:pt x="796818" y="3240246"/>
                  </a:lnTo>
                  <a:lnTo>
                    <a:pt x="759270" y="3214879"/>
                  </a:lnTo>
                  <a:lnTo>
                    <a:pt x="722416" y="3188582"/>
                  </a:lnTo>
                  <a:lnTo>
                    <a:pt x="686273" y="3161372"/>
                  </a:lnTo>
                  <a:lnTo>
                    <a:pt x="650858" y="3133266"/>
                  </a:lnTo>
                  <a:lnTo>
                    <a:pt x="616188" y="3104281"/>
                  </a:lnTo>
                  <a:lnTo>
                    <a:pt x="582279" y="3074433"/>
                  </a:lnTo>
                  <a:lnTo>
                    <a:pt x="549149" y="3043739"/>
                  </a:lnTo>
                  <a:lnTo>
                    <a:pt x="516814" y="3012216"/>
                  </a:lnTo>
                  <a:lnTo>
                    <a:pt x="485292" y="2979882"/>
                  </a:lnTo>
                  <a:lnTo>
                    <a:pt x="454598" y="2946752"/>
                  </a:lnTo>
                  <a:lnTo>
                    <a:pt x="424750" y="2912843"/>
                  </a:lnTo>
                  <a:lnTo>
                    <a:pt x="395765" y="2878173"/>
                  </a:lnTo>
                  <a:lnTo>
                    <a:pt x="367659" y="2842758"/>
                  </a:lnTo>
                  <a:lnTo>
                    <a:pt x="340449" y="2806615"/>
                  </a:lnTo>
                  <a:lnTo>
                    <a:pt x="314152" y="2769761"/>
                  </a:lnTo>
                  <a:lnTo>
                    <a:pt x="288785" y="2732213"/>
                  </a:lnTo>
                  <a:lnTo>
                    <a:pt x="264365" y="2693987"/>
                  </a:lnTo>
                  <a:lnTo>
                    <a:pt x="240908" y="2655100"/>
                  </a:lnTo>
                  <a:lnTo>
                    <a:pt x="218431" y="2615570"/>
                  </a:lnTo>
                  <a:lnTo>
                    <a:pt x="196952" y="2575412"/>
                  </a:lnTo>
                  <a:lnTo>
                    <a:pt x="176486" y="2534644"/>
                  </a:lnTo>
                  <a:lnTo>
                    <a:pt x="157051" y="2493283"/>
                  </a:lnTo>
                  <a:lnTo>
                    <a:pt x="138664" y="2451345"/>
                  </a:lnTo>
                  <a:lnTo>
                    <a:pt x="121341" y="2408847"/>
                  </a:lnTo>
                  <a:lnTo>
                    <a:pt x="105099" y="2365806"/>
                  </a:lnTo>
                  <a:lnTo>
                    <a:pt x="89956" y="2322239"/>
                  </a:lnTo>
                  <a:lnTo>
                    <a:pt x="75927" y="2278162"/>
                  </a:lnTo>
                  <a:lnTo>
                    <a:pt x="63030" y="2233593"/>
                  </a:lnTo>
                  <a:lnTo>
                    <a:pt x="51281" y="2188549"/>
                  </a:lnTo>
                  <a:lnTo>
                    <a:pt x="40698" y="2143045"/>
                  </a:lnTo>
                  <a:lnTo>
                    <a:pt x="31296" y="2097100"/>
                  </a:lnTo>
                  <a:lnTo>
                    <a:pt x="23094" y="2050729"/>
                  </a:lnTo>
                  <a:lnTo>
                    <a:pt x="16107" y="2003950"/>
                  </a:lnTo>
                  <a:lnTo>
                    <a:pt x="10353" y="1956779"/>
                  </a:lnTo>
                  <a:lnTo>
                    <a:pt x="5849" y="1909233"/>
                  </a:lnTo>
                  <a:lnTo>
                    <a:pt x="2610" y="1861329"/>
                  </a:lnTo>
                  <a:lnTo>
                    <a:pt x="655" y="1813084"/>
                  </a:lnTo>
                  <a:lnTo>
                    <a:pt x="0" y="1764515"/>
                  </a:lnTo>
                  <a:lnTo>
                    <a:pt x="655" y="1715946"/>
                  </a:lnTo>
                  <a:lnTo>
                    <a:pt x="2610" y="1667701"/>
                  </a:lnTo>
                  <a:lnTo>
                    <a:pt x="5849" y="1619797"/>
                  </a:lnTo>
                  <a:lnTo>
                    <a:pt x="10353" y="1572252"/>
                  </a:lnTo>
                  <a:lnTo>
                    <a:pt x="16107" y="1525081"/>
                  </a:lnTo>
                  <a:lnTo>
                    <a:pt x="23094" y="1478302"/>
                  </a:lnTo>
                  <a:lnTo>
                    <a:pt x="31296" y="1431931"/>
                  </a:lnTo>
                  <a:lnTo>
                    <a:pt x="40698" y="1385985"/>
                  </a:lnTo>
                  <a:lnTo>
                    <a:pt x="51281" y="1340482"/>
                  </a:lnTo>
                  <a:lnTo>
                    <a:pt x="63030" y="1295437"/>
                  </a:lnTo>
                  <a:lnTo>
                    <a:pt x="75927" y="1250868"/>
                  </a:lnTo>
                  <a:lnTo>
                    <a:pt x="89956" y="1206792"/>
                  </a:lnTo>
                  <a:lnTo>
                    <a:pt x="105099" y="1163225"/>
                  </a:lnTo>
                  <a:lnTo>
                    <a:pt x="121341" y="1120184"/>
                  </a:lnTo>
                  <a:lnTo>
                    <a:pt x="138664" y="1077686"/>
                  </a:lnTo>
                  <a:lnTo>
                    <a:pt x="157051" y="1035748"/>
                  </a:lnTo>
                  <a:lnTo>
                    <a:pt x="176486" y="994387"/>
                  </a:lnTo>
                  <a:lnTo>
                    <a:pt x="196952" y="953619"/>
                  </a:lnTo>
                  <a:lnTo>
                    <a:pt x="218431" y="913461"/>
                  </a:lnTo>
                  <a:lnTo>
                    <a:pt x="240908" y="873930"/>
                  </a:lnTo>
                  <a:lnTo>
                    <a:pt x="264365" y="835044"/>
                  </a:lnTo>
                  <a:lnTo>
                    <a:pt x="288785" y="796818"/>
                  </a:lnTo>
                  <a:lnTo>
                    <a:pt x="314152" y="759269"/>
                  </a:lnTo>
                  <a:lnTo>
                    <a:pt x="340449" y="722415"/>
                  </a:lnTo>
                  <a:lnTo>
                    <a:pt x="367659" y="686272"/>
                  </a:lnTo>
                  <a:lnTo>
                    <a:pt x="395765" y="650857"/>
                  </a:lnTo>
                  <a:lnTo>
                    <a:pt x="424750" y="616187"/>
                  </a:lnTo>
                  <a:lnTo>
                    <a:pt x="454598" y="582279"/>
                  </a:lnTo>
                  <a:lnTo>
                    <a:pt x="485292" y="549149"/>
                  </a:lnTo>
                  <a:lnTo>
                    <a:pt x="516814" y="516814"/>
                  </a:lnTo>
                  <a:lnTo>
                    <a:pt x="549149" y="485292"/>
                  </a:lnTo>
                  <a:lnTo>
                    <a:pt x="582279" y="454598"/>
                  </a:lnTo>
                  <a:lnTo>
                    <a:pt x="616188" y="424750"/>
                  </a:lnTo>
                  <a:lnTo>
                    <a:pt x="650858" y="395765"/>
                  </a:lnTo>
                  <a:lnTo>
                    <a:pt x="686273" y="367659"/>
                  </a:lnTo>
                  <a:lnTo>
                    <a:pt x="722416" y="340449"/>
                  </a:lnTo>
                  <a:lnTo>
                    <a:pt x="759270" y="314152"/>
                  </a:lnTo>
                  <a:lnTo>
                    <a:pt x="796818" y="288785"/>
                  </a:lnTo>
                  <a:lnTo>
                    <a:pt x="835044" y="264364"/>
                  </a:lnTo>
                  <a:lnTo>
                    <a:pt x="873931" y="240908"/>
                  </a:lnTo>
                  <a:lnTo>
                    <a:pt x="913461" y="218431"/>
                  </a:lnTo>
                  <a:lnTo>
                    <a:pt x="953619" y="196952"/>
                  </a:lnTo>
                  <a:lnTo>
                    <a:pt x="994387" y="176486"/>
                  </a:lnTo>
                  <a:lnTo>
                    <a:pt x="1035749" y="157051"/>
                  </a:lnTo>
                  <a:lnTo>
                    <a:pt x="1077687" y="138664"/>
                  </a:lnTo>
                  <a:lnTo>
                    <a:pt x="1120185" y="121341"/>
                  </a:lnTo>
                  <a:lnTo>
                    <a:pt x="1163225" y="105099"/>
                  </a:lnTo>
                  <a:lnTo>
                    <a:pt x="1206792" y="89956"/>
                  </a:lnTo>
                  <a:lnTo>
                    <a:pt x="1250869" y="75927"/>
                  </a:lnTo>
                  <a:lnTo>
                    <a:pt x="1295438" y="63030"/>
                  </a:lnTo>
                  <a:lnTo>
                    <a:pt x="1340482" y="51281"/>
                  </a:lnTo>
                  <a:lnTo>
                    <a:pt x="1385986" y="40698"/>
                  </a:lnTo>
                  <a:lnTo>
                    <a:pt x="1431932" y="31296"/>
                  </a:lnTo>
                  <a:lnTo>
                    <a:pt x="1478302" y="23094"/>
                  </a:lnTo>
                  <a:lnTo>
                    <a:pt x="1525082" y="16107"/>
                  </a:lnTo>
                  <a:lnTo>
                    <a:pt x="1572253" y="10353"/>
                  </a:lnTo>
                  <a:lnTo>
                    <a:pt x="1619798" y="5849"/>
                  </a:lnTo>
                  <a:lnTo>
                    <a:pt x="1667702" y="2610"/>
                  </a:lnTo>
                  <a:lnTo>
                    <a:pt x="1715947" y="655"/>
                  </a:lnTo>
                  <a:lnTo>
                    <a:pt x="1764516" y="0"/>
                  </a:lnTo>
                  <a:lnTo>
                    <a:pt x="1814579" y="709"/>
                  </a:lnTo>
                  <a:lnTo>
                    <a:pt x="1864468" y="2830"/>
                  </a:lnTo>
                  <a:lnTo>
                    <a:pt x="1914156" y="6352"/>
                  </a:lnTo>
                  <a:lnTo>
                    <a:pt x="1963617" y="11262"/>
                  </a:lnTo>
                  <a:lnTo>
                    <a:pt x="2012823" y="17551"/>
                  </a:lnTo>
                  <a:lnTo>
                    <a:pt x="2061748" y="25206"/>
                  </a:lnTo>
                  <a:lnTo>
                    <a:pt x="2110364" y="34217"/>
                  </a:lnTo>
                  <a:lnTo>
                    <a:pt x="2158644" y="44573"/>
                  </a:lnTo>
                  <a:lnTo>
                    <a:pt x="2206562" y="56262"/>
                  </a:lnTo>
                  <a:lnTo>
                    <a:pt x="2254090" y="69273"/>
                  </a:lnTo>
                  <a:lnTo>
                    <a:pt x="2301202" y="83595"/>
                  </a:lnTo>
                  <a:lnTo>
                    <a:pt x="2347870" y="99217"/>
                  </a:lnTo>
                  <a:lnTo>
                    <a:pt x="2394067" y="116128"/>
                  </a:lnTo>
                  <a:lnTo>
                    <a:pt x="2439768" y="134315"/>
                  </a:lnTo>
                  <a:lnTo>
                    <a:pt x="2484943" y="153769"/>
                  </a:lnTo>
                  <a:lnTo>
                    <a:pt x="2529567" y="174479"/>
                  </a:lnTo>
                  <a:lnTo>
                    <a:pt x="2573613" y="196432"/>
                  </a:lnTo>
                  <a:lnTo>
                    <a:pt x="2617053" y="219617"/>
                  </a:lnTo>
                  <a:lnTo>
                    <a:pt x="2659861" y="244025"/>
                  </a:lnTo>
                  <a:lnTo>
                    <a:pt x="2702009" y="269642"/>
                  </a:lnTo>
                  <a:lnTo>
                    <a:pt x="2743471" y="296459"/>
                  </a:lnTo>
                  <a:lnTo>
                    <a:pt x="2784220" y="324464"/>
                  </a:lnTo>
                  <a:lnTo>
                    <a:pt x="2824228" y="353645"/>
                  </a:lnTo>
                  <a:lnTo>
                    <a:pt x="2863468" y="383993"/>
                  </a:lnTo>
                  <a:lnTo>
                    <a:pt x="2901915" y="415494"/>
                  </a:lnTo>
                  <a:lnTo>
                    <a:pt x="2939540" y="448139"/>
                  </a:lnTo>
                  <a:lnTo>
                    <a:pt x="2976317" y="481916"/>
                  </a:lnTo>
                  <a:lnTo>
                    <a:pt x="3012218" y="516814"/>
                  </a:lnTo>
                  <a:lnTo>
                    <a:pt x="3047116" y="552716"/>
                  </a:lnTo>
                  <a:lnTo>
                    <a:pt x="3080893" y="589492"/>
                  </a:lnTo>
                  <a:lnTo>
                    <a:pt x="3113538" y="627118"/>
                  </a:lnTo>
                  <a:lnTo>
                    <a:pt x="3145040" y="665564"/>
                  </a:lnTo>
                  <a:lnTo>
                    <a:pt x="3175387" y="704805"/>
                  </a:lnTo>
                  <a:lnTo>
                    <a:pt x="3204569" y="744813"/>
                  </a:lnTo>
                  <a:lnTo>
                    <a:pt x="3232573" y="785561"/>
                  </a:lnTo>
                  <a:lnTo>
                    <a:pt x="3259390" y="827023"/>
                  </a:lnTo>
                  <a:lnTo>
                    <a:pt x="3285008" y="869171"/>
                  </a:lnTo>
                  <a:lnTo>
                    <a:pt x="3309415" y="911979"/>
                  </a:lnTo>
                  <a:lnTo>
                    <a:pt x="3332601" y="955419"/>
                  </a:lnTo>
                  <a:lnTo>
                    <a:pt x="3354554" y="999465"/>
                  </a:lnTo>
                  <a:lnTo>
                    <a:pt x="3375263" y="1044089"/>
                  </a:lnTo>
                  <a:lnTo>
                    <a:pt x="3394717" y="1089265"/>
                  </a:lnTo>
                  <a:lnTo>
                    <a:pt x="3412905" y="1134965"/>
                  </a:lnTo>
                  <a:lnTo>
                    <a:pt x="3429815" y="1181162"/>
                  </a:lnTo>
                  <a:lnTo>
                    <a:pt x="3445437" y="1227830"/>
                  </a:lnTo>
                  <a:lnTo>
                    <a:pt x="3459759" y="1274942"/>
                  </a:lnTo>
                  <a:lnTo>
                    <a:pt x="3472770" y="1322470"/>
                  </a:lnTo>
                  <a:lnTo>
                    <a:pt x="3484459" y="1370388"/>
                  </a:lnTo>
                  <a:lnTo>
                    <a:pt x="3494815" y="1418668"/>
                  </a:lnTo>
                  <a:lnTo>
                    <a:pt x="3503826" y="1467284"/>
                  </a:lnTo>
                  <a:lnTo>
                    <a:pt x="3511482" y="1516208"/>
                  </a:lnTo>
                  <a:lnTo>
                    <a:pt x="3517770" y="1565414"/>
                  </a:lnTo>
                  <a:lnTo>
                    <a:pt x="3522681" y="1614875"/>
                  </a:lnTo>
                  <a:lnTo>
                    <a:pt x="3526202" y="1664563"/>
                  </a:lnTo>
                  <a:lnTo>
                    <a:pt x="3528323" y="1714452"/>
                  </a:lnTo>
                  <a:lnTo>
                    <a:pt x="3529033" y="1764515"/>
                  </a:lnTo>
                  <a:lnTo>
                    <a:pt x="3528377" y="1813084"/>
                  </a:lnTo>
                  <a:lnTo>
                    <a:pt x="3526422" y="1861329"/>
                  </a:lnTo>
                  <a:lnTo>
                    <a:pt x="3523184" y="1909233"/>
                  </a:lnTo>
                  <a:lnTo>
                    <a:pt x="3518679" y="1956779"/>
                  </a:lnTo>
                  <a:lnTo>
                    <a:pt x="3512925" y="2003950"/>
                  </a:lnTo>
                  <a:lnTo>
                    <a:pt x="3505938" y="2050729"/>
                  </a:lnTo>
                  <a:lnTo>
                    <a:pt x="3497736" y="2097100"/>
                  </a:lnTo>
                  <a:lnTo>
                    <a:pt x="3488335" y="2143045"/>
                  </a:lnTo>
                  <a:lnTo>
                    <a:pt x="3477751" y="2188549"/>
                  </a:lnTo>
                  <a:lnTo>
                    <a:pt x="3466003" y="2233593"/>
                  </a:lnTo>
                  <a:lnTo>
                    <a:pt x="3453106" y="2278162"/>
                  </a:lnTo>
                  <a:lnTo>
                    <a:pt x="3439077" y="2322239"/>
                  </a:lnTo>
                  <a:lnTo>
                    <a:pt x="3423933" y="2365806"/>
                  </a:lnTo>
                  <a:lnTo>
                    <a:pt x="3407691" y="2408847"/>
                  </a:lnTo>
                  <a:lnTo>
                    <a:pt x="3390368" y="2451345"/>
                  </a:lnTo>
                  <a:lnTo>
                    <a:pt x="3371981" y="2493283"/>
                  </a:lnTo>
                  <a:lnTo>
                    <a:pt x="3352546" y="2534644"/>
                  </a:lnTo>
                  <a:lnTo>
                    <a:pt x="3332081" y="2575412"/>
                  </a:lnTo>
                  <a:lnTo>
                    <a:pt x="3310601" y="2615570"/>
                  </a:lnTo>
                  <a:lnTo>
                    <a:pt x="3288125" y="2655100"/>
                  </a:lnTo>
                  <a:lnTo>
                    <a:pt x="3264668" y="2693987"/>
                  </a:lnTo>
                  <a:lnTo>
                    <a:pt x="3240247" y="2732213"/>
                  </a:lnTo>
                  <a:lnTo>
                    <a:pt x="3214880" y="2769761"/>
                  </a:lnTo>
                  <a:lnTo>
                    <a:pt x="3188584" y="2806615"/>
                  </a:lnTo>
                  <a:lnTo>
                    <a:pt x="3161374" y="2842758"/>
                  </a:lnTo>
                  <a:lnTo>
                    <a:pt x="3133268" y="2878173"/>
                  </a:lnTo>
                  <a:lnTo>
                    <a:pt x="3104282" y="2912843"/>
                  </a:lnTo>
                  <a:lnTo>
                    <a:pt x="3074434" y="2946752"/>
                  </a:lnTo>
                  <a:lnTo>
                    <a:pt x="3043741" y="2979882"/>
                  </a:lnTo>
                  <a:lnTo>
                    <a:pt x="3012218" y="3012216"/>
                  </a:lnTo>
                  <a:lnTo>
                    <a:pt x="2979883" y="3043739"/>
                  </a:lnTo>
                  <a:lnTo>
                    <a:pt x="2946753" y="3074433"/>
                  </a:lnTo>
                  <a:lnTo>
                    <a:pt x="2912845" y="3104281"/>
                  </a:lnTo>
                  <a:lnTo>
                    <a:pt x="2878175" y="3133266"/>
                  </a:lnTo>
                  <a:lnTo>
                    <a:pt x="2842760" y="3161372"/>
                  </a:lnTo>
                  <a:lnTo>
                    <a:pt x="2806617" y="3188582"/>
                  </a:lnTo>
                  <a:lnTo>
                    <a:pt x="2769763" y="3214879"/>
                  </a:lnTo>
                  <a:lnTo>
                    <a:pt x="2732214" y="3240246"/>
                  </a:lnTo>
                  <a:lnTo>
                    <a:pt x="2693988" y="3264666"/>
                  </a:lnTo>
                  <a:lnTo>
                    <a:pt x="2655102" y="3288123"/>
                  </a:lnTo>
                  <a:lnTo>
                    <a:pt x="2615571" y="3310600"/>
                  </a:lnTo>
                  <a:lnTo>
                    <a:pt x="2575413" y="3332079"/>
                  </a:lnTo>
                  <a:lnTo>
                    <a:pt x="2534645" y="3352545"/>
                  </a:lnTo>
                  <a:lnTo>
                    <a:pt x="2493284" y="3371979"/>
                  </a:lnTo>
                  <a:lnTo>
                    <a:pt x="2451346" y="3390367"/>
                  </a:lnTo>
                  <a:lnTo>
                    <a:pt x="2408848" y="3407690"/>
                  </a:lnTo>
                  <a:lnTo>
                    <a:pt x="2365807" y="3423931"/>
                  </a:lnTo>
                  <a:lnTo>
                    <a:pt x="2322240" y="3439075"/>
                  </a:lnTo>
                  <a:lnTo>
                    <a:pt x="2278164" y="3453104"/>
                  </a:lnTo>
                  <a:lnTo>
                    <a:pt x="2233595" y="3466001"/>
                  </a:lnTo>
                  <a:lnTo>
                    <a:pt x="2188550" y="3477750"/>
                  </a:lnTo>
                  <a:lnTo>
                    <a:pt x="2143047" y="3488333"/>
                  </a:lnTo>
                  <a:lnTo>
                    <a:pt x="2097101" y="3497734"/>
                  </a:lnTo>
                  <a:lnTo>
                    <a:pt x="2050730" y="3505937"/>
                  </a:lnTo>
                  <a:lnTo>
                    <a:pt x="2003951" y="3512923"/>
                  </a:lnTo>
                  <a:lnTo>
                    <a:pt x="1956780" y="3518677"/>
                  </a:lnTo>
                  <a:lnTo>
                    <a:pt x="1909234" y="3523182"/>
                  </a:lnTo>
                  <a:lnTo>
                    <a:pt x="1861330" y="3526420"/>
                  </a:lnTo>
                  <a:lnTo>
                    <a:pt x="1813085" y="3528376"/>
                  </a:lnTo>
                  <a:lnTo>
                    <a:pt x="1764516" y="3529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0073" y="5240751"/>
              <a:ext cx="2380411" cy="256833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93713" y="2834900"/>
              <a:ext cx="0" cy="6440805"/>
            </a:xfrm>
            <a:custGeom>
              <a:avLst/>
              <a:gdLst/>
              <a:ahLst/>
              <a:cxnLst/>
              <a:rect l="l" t="t" r="r" b="b"/>
              <a:pathLst>
                <a:path h="6440805">
                  <a:moveTo>
                    <a:pt x="0" y="0"/>
                  </a:moveTo>
                  <a:lnTo>
                    <a:pt x="0" y="6440656"/>
                  </a:lnTo>
                </a:path>
              </a:pathLst>
            </a:custGeom>
            <a:ln w="41883">
              <a:solidFill>
                <a:srgbClr val="82C0FC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697" y="1114509"/>
            <a:ext cx="1476441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30" dirty="0"/>
              <a:t>After</a:t>
            </a:r>
            <a:r>
              <a:rPr sz="2251" spc="-41" dirty="0"/>
              <a:t> </a:t>
            </a:r>
            <a:r>
              <a:rPr sz="2251" spc="-57" dirty="0"/>
              <a:t>Insert</a:t>
            </a:r>
            <a:endParaRPr sz="2251"/>
          </a:p>
        </p:txBody>
      </p:sp>
      <p:sp>
        <p:nvSpPr>
          <p:cNvPr id="15" name="object 15"/>
          <p:cNvSpPr txBox="1"/>
          <p:nvPr/>
        </p:nvSpPr>
        <p:spPr>
          <a:xfrm>
            <a:off x="4532047" y="2214579"/>
            <a:ext cx="5589219" cy="2724327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143533" marR="2053643" indent="-138045">
              <a:lnSpc>
                <a:spcPct val="108200"/>
              </a:lnSpc>
              <a:spcBef>
                <a:spcPts val="41"/>
              </a:spcBef>
            </a:pPr>
            <a:r>
              <a:rPr sz="1182" spc="-7" dirty="0">
                <a:latin typeface="Calibri"/>
                <a:cs typeface="Calibri"/>
              </a:rPr>
              <a:t>Trigger</a:t>
            </a:r>
            <a:r>
              <a:rPr sz="1182" spc="5" dirty="0">
                <a:latin typeface="Calibri"/>
                <a:cs typeface="Calibri"/>
              </a:rPr>
              <a:t> </a:t>
            </a:r>
            <a:r>
              <a:rPr sz="1182" spc="7" dirty="0">
                <a:latin typeface="Calibri"/>
                <a:cs typeface="Calibri"/>
              </a:rPr>
              <a:t>addprice on </a:t>
            </a:r>
            <a:r>
              <a:rPr sz="1182" spc="2" dirty="0">
                <a:latin typeface="Calibri"/>
                <a:cs typeface="Calibri"/>
              </a:rPr>
              <a:t>Product2</a:t>
            </a:r>
            <a:r>
              <a:rPr sz="1182" spc="7" dirty="0">
                <a:latin typeface="Calibri"/>
                <a:cs typeface="Calibri"/>
              </a:rPr>
              <a:t> </a:t>
            </a:r>
            <a:r>
              <a:rPr sz="1182" dirty="0">
                <a:latin typeface="Calibri"/>
                <a:cs typeface="Calibri"/>
              </a:rPr>
              <a:t>(after</a:t>
            </a:r>
            <a:r>
              <a:rPr sz="1182" spc="5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insert,</a:t>
            </a:r>
            <a:r>
              <a:rPr sz="1182" spc="7" dirty="0">
                <a:latin typeface="Calibri"/>
                <a:cs typeface="Calibri"/>
              </a:rPr>
              <a:t> </a:t>
            </a:r>
            <a:r>
              <a:rPr sz="1182" dirty="0">
                <a:latin typeface="Calibri"/>
                <a:cs typeface="Calibri"/>
              </a:rPr>
              <a:t>after</a:t>
            </a:r>
            <a:r>
              <a:rPr sz="1182" spc="7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update)</a:t>
            </a:r>
            <a:r>
              <a:rPr sz="1182" spc="7" dirty="0">
                <a:latin typeface="Calibri"/>
                <a:cs typeface="Calibri"/>
              </a:rPr>
              <a:t> </a:t>
            </a:r>
            <a:r>
              <a:rPr sz="1182" spc="5" dirty="0">
                <a:latin typeface="Calibri"/>
                <a:cs typeface="Calibri"/>
              </a:rPr>
              <a:t>{ </a:t>
            </a:r>
            <a:r>
              <a:rPr sz="1182" spc="-262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list&lt;product2&gt;</a:t>
            </a:r>
            <a:r>
              <a:rPr sz="1182" dirty="0">
                <a:latin typeface="Calibri"/>
                <a:cs typeface="Calibri"/>
              </a:rPr>
              <a:t> plist= </a:t>
            </a:r>
            <a:r>
              <a:rPr sz="1182" spc="-7" dirty="0">
                <a:latin typeface="Calibri"/>
                <a:cs typeface="Calibri"/>
              </a:rPr>
              <a:t>trigger.new;</a:t>
            </a:r>
            <a:endParaRPr sz="1182">
              <a:latin typeface="Calibri"/>
              <a:cs typeface="Calibri"/>
            </a:endParaRPr>
          </a:p>
          <a:p>
            <a:pPr marL="143533" marR="1233745">
              <a:lnSpc>
                <a:spcPct val="108200"/>
              </a:lnSpc>
              <a:spcBef>
                <a:spcPts val="2"/>
              </a:spcBef>
            </a:pPr>
            <a:r>
              <a:rPr sz="1182" spc="5" dirty="0">
                <a:latin typeface="Calibri"/>
                <a:cs typeface="Calibri"/>
              </a:rPr>
              <a:t>pricebook2 </a:t>
            </a:r>
            <a:r>
              <a:rPr sz="1182" spc="7" dirty="0">
                <a:latin typeface="Calibri"/>
                <a:cs typeface="Calibri"/>
              </a:rPr>
              <a:t>pb= </a:t>
            </a:r>
            <a:r>
              <a:rPr sz="1182" spc="5" dirty="0">
                <a:latin typeface="Calibri"/>
                <a:cs typeface="Calibri"/>
              </a:rPr>
              <a:t>[select id</a:t>
            </a:r>
            <a:r>
              <a:rPr sz="1182" spc="7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from</a:t>
            </a:r>
            <a:r>
              <a:rPr sz="1182" spc="5" dirty="0">
                <a:latin typeface="Calibri"/>
                <a:cs typeface="Calibri"/>
              </a:rPr>
              <a:t> pricebook2</a:t>
            </a:r>
            <a:r>
              <a:rPr sz="1182" spc="7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where</a:t>
            </a:r>
            <a:r>
              <a:rPr sz="1182" spc="5" dirty="0">
                <a:latin typeface="Calibri"/>
                <a:cs typeface="Calibri"/>
              </a:rPr>
              <a:t> </a:t>
            </a:r>
            <a:r>
              <a:rPr sz="1182" dirty="0">
                <a:latin typeface="Calibri"/>
                <a:cs typeface="Calibri"/>
              </a:rPr>
              <a:t>isstandard</a:t>
            </a:r>
            <a:r>
              <a:rPr sz="1182" spc="7" dirty="0">
                <a:latin typeface="Calibri"/>
                <a:cs typeface="Calibri"/>
              </a:rPr>
              <a:t> =</a:t>
            </a:r>
            <a:r>
              <a:rPr sz="1182" spc="5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true]; </a:t>
            </a:r>
            <a:r>
              <a:rPr sz="1182" spc="-262" dirty="0">
                <a:latin typeface="Calibri"/>
                <a:cs typeface="Calibri"/>
              </a:rPr>
              <a:t> </a:t>
            </a:r>
            <a:r>
              <a:rPr sz="1182" dirty="0">
                <a:latin typeface="Calibri"/>
                <a:cs typeface="Calibri"/>
              </a:rPr>
              <a:t>list&lt;pricebookentry&gt;</a:t>
            </a:r>
            <a:r>
              <a:rPr sz="1182" spc="2" dirty="0">
                <a:latin typeface="Calibri"/>
                <a:cs typeface="Calibri"/>
              </a:rPr>
              <a:t> </a:t>
            </a:r>
            <a:r>
              <a:rPr sz="1182" spc="5" dirty="0">
                <a:latin typeface="Calibri"/>
                <a:cs typeface="Calibri"/>
              </a:rPr>
              <a:t>pricentry=</a:t>
            </a:r>
            <a:r>
              <a:rPr sz="1182" spc="2" dirty="0">
                <a:latin typeface="Calibri"/>
                <a:cs typeface="Calibri"/>
              </a:rPr>
              <a:t> </a:t>
            </a:r>
            <a:r>
              <a:rPr sz="1182" spc="7" dirty="0">
                <a:latin typeface="Calibri"/>
                <a:cs typeface="Calibri"/>
              </a:rPr>
              <a:t>new</a:t>
            </a:r>
            <a:r>
              <a:rPr sz="1182" dirty="0">
                <a:latin typeface="Calibri"/>
                <a:cs typeface="Calibri"/>
              </a:rPr>
              <a:t> list();</a:t>
            </a:r>
            <a:endParaRPr sz="1182">
              <a:latin typeface="Calibri"/>
              <a:cs typeface="Calibri"/>
            </a:endParaRPr>
          </a:p>
          <a:p>
            <a:pPr marL="281289" marR="3982524" indent="-138045">
              <a:lnSpc>
                <a:spcPct val="108200"/>
              </a:lnSpc>
            </a:pPr>
            <a:r>
              <a:rPr sz="1182" dirty="0">
                <a:latin typeface="Calibri"/>
                <a:cs typeface="Calibri"/>
              </a:rPr>
              <a:t>for(product2 pro: plist){ </a:t>
            </a:r>
            <a:r>
              <a:rPr sz="1182" spc="-262" dirty="0">
                <a:latin typeface="Calibri"/>
                <a:cs typeface="Calibri"/>
              </a:rPr>
              <a:t> </a:t>
            </a:r>
            <a:r>
              <a:rPr sz="1182" spc="5" dirty="0">
                <a:latin typeface="Calibri"/>
                <a:cs typeface="Calibri"/>
              </a:rPr>
              <a:t>try{</a:t>
            </a:r>
            <a:endParaRPr sz="1182">
              <a:latin typeface="Calibri"/>
              <a:cs typeface="Calibri"/>
            </a:endParaRPr>
          </a:p>
          <a:p>
            <a:pPr marL="5776" marR="2310" indent="413270">
              <a:lnSpc>
                <a:spcPts val="1296"/>
              </a:lnSpc>
              <a:spcBef>
                <a:spcPts val="262"/>
              </a:spcBef>
            </a:pPr>
            <a:r>
              <a:rPr sz="1182" spc="2" dirty="0">
                <a:latin typeface="Calibri"/>
                <a:cs typeface="Calibri"/>
              </a:rPr>
              <a:t>pricebookentry </a:t>
            </a:r>
            <a:r>
              <a:rPr sz="1182" spc="5" dirty="0">
                <a:latin typeface="Calibri"/>
                <a:cs typeface="Calibri"/>
              </a:rPr>
              <a:t>pricentry </a:t>
            </a:r>
            <a:r>
              <a:rPr sz="1182" spc="7" dirty="0">
                <a:latin typeface="Calibri"/>
                <a:cs typeface="Calibri"/>
              </a:rPr>
              <a:t>= </a:t>
            </a:r>
            <a:r>
              <a:rPr sz="1182" spc="5" dirty="0">
                <a:latin typeface="Calibri"/>
                <a:cs typeface="Calibri"/>
              </a:rPr>
              <a:t>[select id </a:t>
            </a:r>
            <a:r>
              <a:rPr sz="1182" spc="2" dirty="0">
                <a:latin typeface="Calibri"/>
                <a:cs typeface="Calibri"/>
              </a:rPr>
              <a:t>from pricebookentry where product2id=:pro.id </a:t>
            </a:r>
            <a:r>
              <a:rPr sz="1182" spc="-262" dirty="0">
                <a:latin typeface="Calibri"/>
                <a:cs typeface="Calibri"/>
              </a:rPr>
              <a:t> </a:t>
            </a:r>
            <a:r>
              <a:rPr sz="1182" spc="7" dirty="0">
                <a:latin typeface="Calibri"/>
                <a:cs typeface="Calibri"/>
              </a:rPr>
              <a:t>and</a:t>
            </a:r>
            <a:r>
              <a:rPr sz="1182" dirty="0">
                <a:latin typeface="Calibri"/>
                <a:cs typeface="Calibri"/>
              </a:rPr>
              <a:t> </a:t>
            </a:r>
            <a:r>
              <a:rPr sz="1182" spc="5" dirty="0">
                <a:latin typeface="Calibri"/>
                <a:cs typeface="Calibri"/>
              </a:rPr>
              <a:t>pricebook2id=:pb.id];</a:t>
            </a:r>
            <a:endParaRPr sz="1182">
              <a:latin typeface="Calibri"/>
              <a:cs typeface="Calibri"/>
            </a:endParaRPr>
          </a:p>
          <a:p>
            <a:pPr marL="281289">
              <a:spcBef>
                <a:spcPts val="95"/>
              </a:spcBef>
            </a:pPr>
            <a:r>
              <a:rPr sz="1182" spc="-2" dirty="0">
                <a:latin typeface="Calibri"/>
                <a:cs typeface="Calibri"/>
              </a:rPr>
              <a:t>}catch(exception </a:t>
            </a:r>
            <a:r>
              <a:rPr sz="1182" spc="2" dirty="0">
                <a:latin typeface="Calibri"/>
                <a:cs typeface="Calibri"/>
              </a:rPr>
              <a:t>e){</a:t>
            </a:r>
            <a:endParaRPr sz="1182">
              <a:latin typeface="Calibri"/>
              <a:cs typeface="Calibri"/>
            </a:endParaRPr>
          </a:p>
          <a:p>
            <a:pPr marL="40143">
              <a:spcBef>
                <a:spcPts val="116"/>
              </a:spcBef>
            </a:pPr>
            <a:r>
              <a:rPr sz="1182" dirty="0">
                <a:latin typeface="Calibri"/>
                <a:cs typeface="Calibri"/>
              </a:rPr>
              <a:t>pricentry.add(new</a:t>
            </a:r>
            <a:r>
              <a:rPr sz="1182" spc="41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pricebookentry(product2id=pro.id,pricebook2id=pb.id,unitprice=100));</a:t>
            </a:r>
            <a:endParaRPr sz="1182">
              <a:latin typeface="Calibri"/>
              <a:cs typeface="Calibri"/>
            </a:endParaRPr>
          </a:p>
          <a:p>
            <a:pPr marL="281289">
              <a:spcBef>
                <a:spcPts val="116"/>
              </a:spcBef>
            </a:pPr>
            <a:r>
              <a:rPr sz="1182" spc="5" dirty="0">
                <a:latin typeface="Calibri"/>
                <a:cs typeface="Calibri"/>
              </a:rPr>
              <a:t>}</a:t>
            </a:r>
            <a:endParaRPr sz="1182">
              <a:latin typeface="Calibri"/>
              <a:cs typeface="Calibri"/>
            </a:endParaRPr>
          </a:p>
          <a:p>
            <a:pPr marL="143533">
              <a:spcBef>
                <a:spcPts val="118"/>
              </a:spcBef>
            </a:pPr>
            <a:r>
              <a:rPr sz="1182" spc="5" dirty="0">
                <a:latin typeface="Calibri"/>
                <a:cs typeface="Calibri"/>
              </a:rPr>
              <a:t>}</a:t>
            </a:r>
            <a:endParaRPr sz="1182">
              <a:latin typeface="Calibri"/>
              <a:cs typeface="Calibri"/>
            </a:endParaRPr>
          </a:p>
          <a:p>
            <a:pPr marL="143533">
              <a:spcBef>
                <a:spcPts val="116"/>
              </a:spcBef>
            </a:pPr>
            <a:r>
              <a:rPr sz="1182" spc="5" dirty="0">
                <a:latin typeface="Calibri"/>
                <a:cs typeface="Calibri"/>
              </a:rPr>
              <a:t>insert</a:t>
            </a:r>
            <a:r>
              <a:rPr sz="1182" spc="-9" dirty="0">
                <a:latin typeface="Calibri"/>
                <a:cs typeface="Calibri"/>
              </a:rPr>
              <a:t> </a:t>
            </a:r>
            <a:r>
              <a:rPr sz="1182" spc="2" dirty="0">
                <a:latin typeface="Calibri"/>
                <a:cs typeface="Calibri"/>
              </a:rPr>
              <a:t>pricentry;</a:t>
            </a:r>
            <a:endParaRPr sz="1182">
              <a:latin typeface="Calibri"/>
              <a:cs typeface="Calibri"/>
            </a:endParaRPr>
          </a:p>
          <a:p>
            <a:pPr marL="5776">
              <a:spcBef>
                <a:spcPts val="118"/>
              </a:spcBef>
            </a:pPr>
            <a:r>
              <a:rPr sz="1182" spc="5" dirty="0">
                <a:latin typeface="Calibri"/>
                <a:cs typeface="Calibri"/>
              </a:rPr>
              <a:t>}</a:t>
            </a:r>
            <a:endParaRPr sz="1182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24000" y="1617457"/>
            <a:ext cx="8452568" cy="106863"/>
            <a:chOff x="0" y="1671795"/>
            <a:chExt cx="18583910" cy="23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1757751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30" dirty="0"/>
              <a:t>After </a:t>
            </a:r>
            <a:r>
              <a:rPr sz="2251" spc="59" dirty="0"/>
              <a:t>Update</a:t>
            </a:r>
            <a:endParaRPr sz="2251"/>
          </a:p>
        </p:txBody>
      </p:sp>
      <p:sp>
        <p:nvSpPr>
          <p:cNvPr id="10" name="object 10"/>
          <p:cNvSpPr txBox="1"/>
          <p:nvPr/>
        </p:nvSpPr>
        <p:spPr>
          <a:xfrm>
            <a:off x="4110124" y="2566900"/>
            <a:ext cx="5839336" cy="2637101"/>
          </a:xfrm>
          <a:prstGeom prst="rect">
            <a:avLst/>
          </a:prstGeom>
        </p:spPr>
        <p:txBody>
          <a:bodyPr vert="horz" wrap="square" lIns="0" tIns="23972" rIns="0" bIns="0" rtlCol="0">
            <a:spAutoFit/>
          </a:bodyPr>
          <a:lstStyle/>
          <a:p>
            <a:pPr marL="5776" marR="199559">
              <a:lnSpc>
                <a:spcPts val="1132"/>
              </a:lnSpc>
              <a:spcBef>
                <a:spcPts val="189"/>
              </a:spcBef>
              <a:tabLst>
                <a:tab pos="2522651" algn="l"/>
                <a:tab pos="3081186" algn="l"/>
              </a:tabLst>
            </a:pPr>
            <a:r>
              <a:rPr sz="1046" spc="-14" dirty="0">
                <a:latin typeface="Microsoft Sans Serif"/>
                <a:cs typeface="Microsoft Sans Serif"/>
              </a:rPr>
              <a:t>The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following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Trigger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will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-11" dirty="0">
                <a:latin typeface="Microsoft Sans Serif"/>
                <a:cs typeface="Microsoft Sans Serif"/>
              </a:rPr>
              <a:t>fires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82" dirty="0">
                <a:latin typeface="Microsoft Sans Serif"/>
                <a:cs typeface="Microsoft Sans Serif"/>
              </a:rPr>
              <a:t>when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we	</a:t>
            </a:r>
            <a:r>
              <a:rPr sz="1046" spc="102" dirty="0">
                <a:latin typeface="Microsoft Sans Serif"/>
                <a:cs typeface="Microsoft Sans Serif"/>
              </a:rPr>
              <a:t>update	account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phone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corresponding</a:t>
            </a:r>
            <a:r>
              <a:rPr sz="1046" spc="2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contact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phone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number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" dirty="0">
                <a:latin typeface="Microsoft Sans Serif"/>
                <a:cs typeface="Microsoft Sans Serif"/>
              </a:rPr>
              <a:t>will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update</a:t>
            </a:r>
            <a:endParaRPr sz="1046">
              <a:latin typeface="Microsoft Sans Serif"/>
              <a:cs typeface="Microsoft Sans Serif"/>
            </a:endParaRPr>
          </a:p>
          <a:p>
            <a:pPr marL="42453" marR="2082522" indent="-36966">
              <a:lnSpc>
                <a:spcPts val="1373"/>
              </a:lnSpc>
              <a:spcBef>
                <a:spcPts val="50"/>
              </a:spcBef>
            </a:pPr>
            <a:r>
              <a:rPr sz="1046" spc="43" dirty="0">
                <a:latin typeface="Microsoft Sans Serif"/>
                <a:cs typeface="Microsoft Sans Serif"/>
              </a:rPr>
              <a:t>trigger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updatePhoneContact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Account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(after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update)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{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list&lt;id&gt;ids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=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new</a:t>
            </a:r>
            <a:r>
              <a:rPr sz="1046" spc="9" dirty="0">
                <a:latin typeface="Microsoft Sans Serif"/>
                <a:cs typeface="Microsoft Sans Serif"/>
              </a:rPr>
              <a:t> list&lt;id&gt;();</a:t>
            </a:r>
            <a:endParaRPr sz="1046">
              <a:latin typeface="Microsoft Sans Serif"/>
              <a:cs typeface="Microsoft Sans Serif"/>
            </a:endParaRPr>
          </a:p>
          <a:p>
            <a:pPr marL="42453" marR="3115264">
              <a:lnSpc>
                <a:spcPts val="1373"/>
              </a:lnSpc>
            </a:pPr>
            <a:r>
              <a:rPr sz="1046" spc="41" dirty="0">
                <a:latin typeface="Microsoft Sans Serif"/>
                <a:cs typeface="Microsoft Sans Serif"/>
              </a:rPr>
              <a:t>list&lt;contact&gt;conlist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=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9" dirty="0">
                <a:latin typeface="Microsoft Sans Serif"/>
                <a:cs typeface="Microsoft Sans Serif"/>
              </a:rPr>
              <a:t>new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list&lt;contact&gt;();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for(account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a:trigger.new){</a:t>
            </a:r>
            <a:endParaRPr sz="1046">
              <a:latin typeface="Microsoft Sans Serif"/>
              <a:cs typeface="Microsoft Sans Serif"/>
            </a:endParaRPr>
          </a:p>
          <a:p>
            <a:pPr marL="300061">
              <a:spcBef>
                <a:spcPts val="55"/>
              </a:spcBef>
            </a:pPr>
            <a:r>
              <a:rPr sz="1046" spc="48" dirty="0">
                <a:latin typeface="Microsoft Sans Serif"/>
                <a:cs typeface="Microsoft Sans Serif"/>
              </a:rPr>
              <a:t>ids.add(a.id);</a:t>
            </a:r>
            <a:endParaRPr sz="1046">
              <a:latin typeface="Microsoft Sans Serif"/>
              <a:cs typeface="Microsoft Sans Serif"/>
            </a:endParaRPr>
          </a:p>
          <a:p>
            <a:pPr marL="300061" marR="2310" indent="-257897">
              <a:lnSpc>
                <a:spcPts val="1373"/>
              </a:lnSpc>
              <a:spcBef>
                <a:spcPts val="66"/>
              </a:spcBef>
            </a:pPr>
            <a:r>
              <a:rPr sz="1046" spc="59" dirty="0">
                <a:latin typeface="Microsoft Sans Serif"/>
                <a:cs typeface="Microsoft Sans Serif"/>
              </a:rPr>
              <a:t>list&lt;contact&gt;con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=[select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id,phone,account.phone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contact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where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91" dirty="0">
                <a:latin typeface="Microsoft Sans Serif"/>
                <a:cs typeface="Microsoft Sans Serif"/>
              </a:rPr>
              <a:t>accountid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9" dirty="0">
                <a:latin typeface="Microsoft Sans Serif"/>
                <a:cs typeface="Microsoft Sans Serif"/>
              </a:rPr>
              <a:t>in:ids];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for(contact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c:con){</a:t>
            </a:r>
            <a:endParaRPr sz="1046">
              <a:latin typeface="Microsoft Sans Serif"/>
              <a:cs typeface="Microsoft Sans Serif"/>
            </a:endParaRPr>
          </a:p>
          <a:p>
            <a:pPr marL="447348" marR="3735602" indent="-147287">
              <a:lnSpc>
                <a:spcPts val="1373"/>
              </a:lnSpc>
            </a:pPr>
            <a:r>
              <a:rPr sz="1046" spc="70" dirty="0">
                <a:latin typeface="Microsoft Sans Serif"/>
                <a:cs typeface="Microsoft Sans Serif"/>
              </a:rPr>
              <a:t>c.Phone=c.account.phone;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conlist.add(c);</a:t>
            </a:r>
            <a:endParaRPr sz="1046">
              <a:latin typeface="Microsoft Sans Serif"/>
              <a:cs typeface="Microsoft Sans Serif"/>
            </a:endParaRPr>
          </a:p>
          <a:p>
            <a:pPr marL="300061">
              <a:spcBef>
                <a:spcPts val="55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>
              <a:latin typeface="Microsoft Sans Serif"/>
              <a:cs typeface="Microsoft Sans Serif"/>
            </a:endParaRPr>
          </a:p>
          <a:p>
            <a:pPr marL="300061">
              <a:spcBef>
                <a:spcPts val="118"/>
              </a:spcBef>
            </a:pPr>
            <a:r>
              <a:rPr sz="1046" spc="102" dirty="0">
                <a:latin typeface="Microsoft Sans Serif"/>
                <a:cs typeface="Microsoft Sans Serif"/>
              </a:rPr>
              <a:t>update</a:t>
            </a:r>
            <a:r>
              <a:rPr sz="1046" spc="-5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conlist;</a:t>
            </a:r>
            <a:endParaRPr sz="1046">
              <a:latin typeface="Microsoft Sans Serif"/>
              <a:cs typeface="Microsoft Sans Serif"/>
            </a:endParaRPr>
          </a:p>
          <a:p>
            <a:pPr marL="189740">
              <a:spcBef>
                <a:spcPts val="118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>
              <a:latin typeface="Microsoft Sans Serif"/>
              <a:cs typeface="Microsoft Sans Serif"/>
            </a:endParaRPr>
          </a:p>
          <a:p>
            <a:pPr marL="42453">
              <a:spcBef>
                <a:spcPts val="118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24000" y="4286696"/>
            <a:ext cx="2250186" cy="1606698"/>
            <a:chOff x="0" y="7540416"/>
            <a:chExt cx="4947285" cy="3532504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540416"/>
              <a:ext cx="4946784" cy="35319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3421" y="8024714"/>
              <a:ext cx="579021" cy="561567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3902304" y="2517767"/>
            <a:ext cx="0" cy="2734247"/>
          </a:xfrm>
          <a:custGeom>
            <a:avLst/>
            <a:gdLst/>
            <a:ahLst/>
            <a:cxnLst/>
            <a:rect l="l" t="t" r="r" b="b"/>
            <a:pathLst>
              <a:path h="6011545">
                <a:moveTo>
                  <a:pt x="0" y="0"/>
                </a:moveTo>
                <a:lnTo>
                  <a:pt x="0" y="6011121"/>
                </a:lnTo>
              </a:path>
            </a:pathLst>
          </a:custGeom>
          <a:ln w="41883">
            <a:solidFill>
              <a:srgbClr val="82C0FC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24000" y="1617457"/>
            <a:ext cx="8452568" cy="106863"/>
            <a:chOff x="0" y="1671795"/>
            <a:chExt cx="18583910" cy="23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1986206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30" dirty="0"/>
              <a:t>After </a:t>
            </a:r>
            <a:r>
              <a:rPr sz="2251" spc="34" dirty="0"/>
              <a:t>delete</a:t>
            </a:r>
            <a:endParaRPr sz="2251" dirty="0"/>
          </a:p>
        </p:txBody>
      </p:sp>
      <p:sp>
        <p:nvSpPr>
          <p:cNvPr id="10" name="object 10"/>
          <p:cNvSpPr txBox="1"/>
          <p:nvPr/>
        </p:nvSpPr>
        <p:spPr>
          <a:xfrm>
            <a:off x="2118652" y="2434283"/>
            <a:ext cx="6850202" cy="244800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993391" algn="just">
              <a:lnSpc>
                <a:spcPct val="109500"/>
              </a:lnSpc>
              <a:spcBef>
                <a:spcPts val="43"/>
              </a:spcBef>
            </a:pPr>
            <a:r>
              <a:rPr sz="1046" spc="43" dirty="0">
                <a:latin typeface="Microsoft Sans Serif"/>
                <a:cs typeface="Microsoft Sans Serif"/>
              </a:rPr>
              <a:t>trigger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contactcountonaccount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Contact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(after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delete)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{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if(trigger.Isafter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&amp;&amp;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0" dirty="0">
                <a:latin typeface="Microsoft Sans Serif"/>
                <a:cs typeface="Microsoft Sans Serif"/>
              </a:rPr>
              <a:t>trigger.isDelete){</a:t>
            </a:r>
            <a:endParaRPr sz="1046">
              <a:latin typeface="Microsoft Sans Serif"/>
              <a:cs typeface="Microsoft Sans Serif"/>
            </a:endParaRPr>
          </a:p>
          <a:p>
            <a:pPr marL="42453" marR="5027684" algn="just">
              <a:lnSpc>
                <a:spcPts val="1373"/>
              </a:lnSpc>
              <a:spcBef>
                <a:spcPts val="66"/>
              </a:spcBef>
            </a:pPr>
            <a:r>
              <a:rPr sz="1046" spc="5" dirty="0">
                <a:latin typeface="Microsoft Sans Serif"/>
                <a:cs typeface="Microsoft Sans Serif"/>
              </a:rPr>
              <a:t>set&lt;id&gt;idss </a:t>
            </a:r>
            <a:r>
              <a:rPr sz="1046" spc="25" dirty="0">
                <a:latin typeface="Microsoft Sans Serif"/>
                <a:cs typeface="Microsoft Sans Serif"/>
              </a:rPr>
              <a:t>= </a:t>
            </a:r>
            <a:r>
              <a:rPr sz="1046" spc="89" dirty="0">
                <a:latin typeface="Microsoft Sans Serif"/>
                <a:cs typeface="Microsoft Sans Serif"/>
              </a:rPr>
              <a:t>new </a:t>
            </a:r>
            <a:r>
              <a:rPr sz="1046" spc="25" dirty="0">
                <a:latin typeface="Microsoft Sans Serif"/>
                <a:cs typeface="Microsoft Sans Serif"/>
              </a:rPr>
              <a:t>set&lt;id&gt;();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77" dirty="0">
                <a:latin typeface="Microsoft Sans Serif"/>
                <a:cs typeface="Microsoft Sans Serif"/>
              </a:rPr>
              <a:t>for(contact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55" dirty="0">
                <a:latin typeface="Microsoft Sans Serif"/>
                <a:cs typeface="Microsoft Sans Serif"/>
              </a:rPr>
              <a:t>cc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:trigger.old){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idss.add(cc.accountid);</a:t>
            </a:r>
            <a:endParaRPr sz="1046">
              <a:latin typeface="Microsoft Sans Serif"/>
              <a:cs typeface="Microsoft Sans Serif"/>
            </a:endParaRPr>
          </a:p>
          <a:p>
            <a:pPr marL="42453">
              <a:spcBef>
                <a:spcPts val="55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>
              <a:latin typeface="Microsoft Sans Serif"/>
              <a:cs typeface="Microsoft Sans Serif"/>
            </a:endParaRPr>
          </a:p>
          <a:p>
            <a:pPr marL="5776" marR="2310">
              <a:lnSpc>
                <a:spcPts val="1132"/>
              </a:lnSpc>
              <a:spcBef>
                <a:spcPts val="259"/>
              </a:spcBef>
              <a:tabLst>
                <a:tab pos="3741666" algn="l"/>
              </a:tabLst>
            </a:pPr>
            <a:r>
              <a:rPr sz="1046" spc="57" dirty="0">
                <a:latin typeface="Microsoft Sans Serif"/>
                <a:cs typeface="Microsoft Sans Serif"/>
              </a:rPr>
              <a:t>list&lt;account&gt;accs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=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[select</a:t>
            </a:r>
            <a:r>
              <a:rPr sz="1046" spc="25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name,Number_of_Contacts</a:t>
            </a:r>
            <a:r>
              <a:rPr sz="1046" u="heavy" spc="5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46" spc="50" dirty="0">
                <a:latin typeface="Microsoft Sans Serif"/>
                <a:cs typeface="Microsoft Sans Serif"/>
              </a:rPr>
              <a:t>c,(select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lastname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contacts)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from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02" dirty="0">
                <a:latin typeface="Microsoft Sans Serif"/>
                <a:cs typeface="Microsoft Sans Serif"/>
              </a:rPr>
              <a:t>account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where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id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9" dirty="0">
                <a:latin typeface="Microsoft Sans Serif"/>
                <a:cs typeface="Microsoft Sans Serif"/>
              </a:rPr>
              <a:t>:idss];</a:t>
            </a:r>
            <a:endParaRPr sz="1046">
              <a:latin typeface="Microsoft Sans Serif"/>
              <a:cs typeface="Microsoft Sans Serif"/>
            </a:endParaRPr>
          </a:p>
          <a:p>
            <a:pPr marL="5776">
              <a:spcBef>
                <a:spcPts val="102"/>
              </a:spcBef>
            </a:pPr>
            <a:r>
              <a:rPr sz="1046" spc="77" dirty="0">
                <a:latin typeface="Microsoft Sans Serif"/>
                <a:cs typeface="Microsoft Sans Serif"/>
              </a:rPr>
              <a:t>for(account</a:t>
            </a:r>
            <a:r>
              <a:rPr sz="1046" spc="-5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aa:accs){</a:t>
            </a:r>
            <a:endParaRPr sz="1046">
              <a:latin typeface="Microsoft Sans Serif"/>
              <a:cs typeface="Microsoft Sans Serif"/>
            </a:endParaRPr>
          </a:p>
          <a:p>
            <a:pPr marL="42453">
              <a:spcBef>
                <a:spcPts val="118"/>
              </a:spcBef>
              <a:tabLst>
                <a:tab pos="1776108" algn="l"/>
              </a:tabLst>
            </a:pPr>
            <a:r>
              <a:rPr sz="1046" spc="57" dirty="0">
                <a:latin typeface="Microsoft Sans Serif"/>
                <a:cs typeface="Microsoft Sans Serif"/>
              </a:rPr>
              <a:t>aa.Number_of_Contacts</a:t>
            </a:r>
            <a:r>
              <a:rPr sz="1046" u="heavy" spc="5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46" spc="45" dirty="0">
                <a:latin typeface="Microsoft Sans Serif"/>
                <a:cs typeface="Microsoft Sans Serif"/>
              </a:rPr>
              <a:t>c=aa.contacts.size();</a:t>
            </a:r>
            <a:endParaRPr sz="1046">
              <a:latin typeface="Microsoft Sans Serif"/>
              <a:cs typeface="Microsoft Sans Serif"/>
            </a:endParaRPr>
          </a:p>
          <a:p>
            <a:pPr marL="42453">
              <a:spcBef>
                <a:spcPts val="118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>
              <a:latin typeface="Microsoft Sans Serif"/>
              <a:cs typeface="Microsoft Sans Serif"/>
            </a:endParaRPr>
          </a:p>
          <a:p>
            <a:pPr marL="5776">
              <a:spcBef>
                <a:spcPts val="118"/>
              </a:spcBef>
            </a:pPr>
            <a:r>
              <a:rPr sz="1046" spc="102" dirty="0">
                <a:latin typeface="Microsoft Sans Serif"/>
                <a:cs typeface="Microsoft Sans Serif"/>
              </a:rPr>
              <a:t>update</a:t>
            </a:r>
            <a:r>
              <a:rPr sz="1046" spc="-9" dirty="0">
                <a:latin typeface="Microsoft Sans Serif"/>
                <a:cs typeface="Microsoft Sans Serif"/>
              </a:rPr>
              <a:t> </a:t>
            </a:r>
            <a:r>
              <a:rPr sz="1046" spc="64" dirty="0">
                <a:latin typeface="Microsoft Sans Serif"/>
                <a:cs typeface="Microsoft Sans Serif"/>
              </a:rPr>
              <a:t>accs;</a:t>
            </a:r>
            <a:endParaRPr sz="1046">
              <a:latin typeface="Microsoft Sans Serif"/>
              <a:cs typeface="Microsoft Sans Serif"/>
            </a:endParaRPr>
          </a:p>
          <a:p>
            <a:pPr marL="5776">
              <a:spcBef>
                <a:spcPts val="121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>
              <a:latin typeface="Microsoft Sans Serif"/>
              <a:cs typeface="Microsoft Sans Serif"/>
            </a:endParaRPr>
          </a:p>
          <a:p>
            <a:pPr marL="5776">
              <a:spcBef>
                <a:spcPts val="118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35063" y="2399629"/>
            <a:ext cx="8275233" cy="3291089"/>
            <a:chOff x="903764" y="3391486"/>
            <a:chExt cx="18194020" cy="72358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11700" y="7613066"/>
              <a:ext cx="5185984" cy="30140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24706" y="3391486"/>
              <a:ext cx="0" cy="5603240"/>
            </a:xfrm>
            <a:custGeom>
              <a:avLst/>
              <a:gdLst/>
              <a:ahLst/>
              <a:cxnLst/>
              <a:rect l="l" t="t" r="r" b="b"/>
              <a:pathLst>
                <a:path h="5603240">
                  <a:moveTo>
                    <a:pt x="0" y="0"/>
                  </a:moveTo>
                  <a:lnTo>
                    <a:pt x="0" y="5602958"/>
                  </a:lnTo>
                </a:path>
              </a:pathLst>
            </a:custGeom>
            <a:ln w="41883">
              <a:solidFill>
                <a:srgbClr val="82C0FC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825815"/>
            <a:ext cx="9144596" cy="21096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1913424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2" dirty="0">
                <a:solidFill>
                  <a:srgbClr val="107295"/>
                </a:solidFill>
              </a:rPr>
              <a:t>Batch</a:t>
            </a:r>
            <a:r>
              <a:rPr sz="2251" spc="-39" dirty="0">
                <a:solidFill>
                  <a:srgbClr val="107295"/>
                </a:solidFill>
              </a:rPr>
              <a:t> </a:t>
            </a:r>
            <a:r>
              <a:rPr sz="2251" spc="66" dirty="0">
                <a:solidFill>
                  <a:srgbClr val="107295"/>
                </a:solidFill>
              </a:rPr>
              <a:t>Apex…</a:t>
            </a:r>
            <a:endParaRPr sz="2251"/>
          </a:p>
        </p:txBody>
      </p:sp>
      <p:grpSp>
        <p:nvGrpSpPr>
          <p:cNvPr id="4" name="object 4"/>
          <p:cNvGrpSpPr/>
          <p:nvPr/>
        </p:nvGrpSpPr>
        <p:grpSpPr>
          <a:xfrm>
            <a:off x="3640267" y="4774505"/>
            <a:ext cx="1299684" cy="619516"/>
            <a:chOff x="4652847" y="8612917"/>
            <a:chExt cx="2857500" cy="1362075"/>
          </a:xfrm>
        </p:grpSpPr>
        <p:sp>
          <p:nvSpPr>
            <p:cNvPr id="5" name="object 5"/>
            <p:cNvSpPr/>
            <p:nvPr/>
          </p:nvSpPr>
          <p:spPr>
            <a:xfrm>
              <a:off x="4663317" y="8623388"/>
              <a:ext cx="2836545" cy="1341120"/>
            </a:xfrm>
            <a:custGeom>
              <a:avLst/>
              <a:gdLst/>
              <a:ahLst/>
              <a:cxnLst/>
              <a:rect l="l" t="t" r="r" b="b"/>
              <a:pathLst>
                <a:path w="2836545" h="1341120">
                  <a:moveTo>
                    <a:pt x="2702422" y="1340970"/>
                  </a:moveTo>
                  <a:lnTo>
                    <a:pt x="134097" y="1340970"/>
                  </a:lnTo>
                  <a:lnTo>
                    <a:pt x="91712" y="1334134"/>
                  </a:lnTo>
                  <a:lnTo>
                    <a:pt x="54901" y="1315097"/>
                  </a:lnTo>
                  <a:lnTo>
                    <a:pt x="25873" y="1286069"/>
                  </a:lnTo>
                  <a:lnTo>
                    <a:pt x="6836" y="1249258"/>
                  </a:lnTo>
                  <a:lnTo>
                    <a:pt x="0" y="1206873"/>
                  </a:lnTo>
                  <a:lnTo>
                    <a:pt x="0" y="134097"/>
                  </a:lnTo>
                  <a:lnTo>
                    <a:pt x="6836" y="91712"/>
                  </a:lnTo>
                  <a:lnTo>
                    <a:pt x="25873" y="54901"/>
                  </a:lnTo>
                  <a:lnTo>
                    <a:pt x="54901" y="25873"/>
                  </a:lnTo>
                  <a:lnTo>
                    <a:pt x="91712" y="6836"/>
                  </a:lnTo>
                  <a:lnTo>
                    <a:pt x="134097" y="0"/>
                  </a:lnTo>
                  <a:lnTo>
                    <a:pt x="2702422" y="0"/>
                  </a:lnTo>
                  <a:lnTo>
                    <a:pt x="2744807" y="6836"/>
                  </a:lnTo>
                  <a:lnTo>
                    <a:pt x="2781618" y="25873"/>
                  </a:lnTo>
                  <a:lnTo>
                    <a:pt x="2810646" y="54901"/>
                  </a:lnTo>
                  <a:lnTo>
                    <a:pt x="2829682" y="91712"/>
                  </a:lnTo>
                  <a:lnTo>
                    <a:pt x="2836519" y="134097"/>
                  </a:lnTo>
                  <a:lnTo>
                    <a:pt x="2836519" y="1206873"/>
                  </a:lnTo>
                  <a:lnTo>
                    <a:pt x="2829682" y="1249258"/>
                  </a:lnTo>
                  <a:lnTo>
                    <a:pt x="2810646" y="1286069"/>
                  </a:lnTo>
                  <a:lnTo>
                    <a:pt x="2781618" y="1315097"/>
                  </a:lnTo>
                  <a:lnTo>
                    <a:pt x="2744807" y="1334134"/>
                  </a:lnTo>
                  <a:lnTo>
                    <a:pt x="2702422" y="1340970"/>
                  </a:lnTo>
                  <a:close/>
                </a:path>
              </a:pathLst>
            </a:custGeom>
            <a:solidFill>
              <a:srgbClr val="5382A1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6" name="object 6"/>
            <p:cNvSpPr/>
            <p:nvPr/>
          </p:nvSpPr>
          <p:spPr>
            <a:xfrm>
              <a:off x="4663317" y="8623388"/>
              <a:ext cx="2836545" cy="1341120"/>
            </a:xfrm>
            <a:custGeom>
              <a:avLst/>
              <a:gdLst/>
              <a:ahLst/>
              <a:cxnLst/>
              <a:rect l="l" t="t" r="r" b="b"/>
              <a:pathLst>
                <a:path w="2836545" h="1341120">
                  <a:moveTo>
                    <a:pt x="0" y="134097"/>
                  </a:moveTo>
                  <a:lnTo>
                    <a:pt x="6836" y="91712"/>
                  </a:lnTo>
                  <a:lnTo>
                    <a:pt x="25873" y="54901"/>
                  </a:lnTo>
                  <a:lnTo>
                    <a:pt x="54901" y="25873"/>
                  </a:lnTo>
                  <a:lnTo>
                    <a:pt x="91712" y="6836"/>
                  </a:lnTo>
                  <a:lnTo>
                    <a:pt x="134097" y="0"/>
                  </a:lnTo>
                  <a:lnTo>
                    <a:pt x="2702422" y="0"/>
                  </a:lnTo>
                  <a:lnTo>
                    <a:pt x="2744807" y="6836"/>
                  </a:lnTo>
                  <a:lnTo>
                    <a:pt x="2781618" y="25873"/>
                  </a:lnTo>
                  <a:lnTo>
                    <a:pt x="2810646" y="54901"/>
                  </a:lnTo>
                  <a:lnTo>
                    <a:pt x="2829682" y="91712"/>
                  </a:lnTo>
                  <a:lnTo>
                    <a:pt x="2836519" y="134097"/>
                  </a:lnTo>
                  <a:lnTo>
                    <a:pt x="2836519" y="1206873"/>
                  </a:lnTo>
                  <a:lnTo>
                    <a:pt x="2829682" y="1249258"/>
                  </a:lnTo>
                  <a:lnTo>
                    <a:pt x="2810646" y="1286069"/>
                  </a:lnTo>
                  <a:lnTo>
                    <a:pt x="2781618" y="1315097"/>
                  </a:lnTo>
                  <a:lnTo>
                    <a:pt x="2744807" y="1334134"/>
                  </a:lnTo>
                  <a:lnTo>
                    <a:pt x="2702422" y="1340970"/>
                  </a:lnTo>
                  <a:lnTo>
                    <a:pt x="134097" y="1340970"/>
                  </a:lnTo>
                  <a:lnTo>
                    <a:pt x="91712" y="1334134"/>
                  </a:lnTo>
                  <a:lnTo>
                    <a:pt x="54901" y="1315097"/>
                  </a:lnTo>
                  <a:lnTo>
                    <a:pt x="25873" y="1286069"/>
                  </a:lnTo>
                  <a:lnTo>
                    <a:pt x="6836" y="1249258"/>
                  </a:lnTo>
                  <a:lnTo>
                    <a:pt x="0" y="1206873"/>
                  </a:lnTo>
                  <a:lnTo>
                    <a:pt x="0" y="134097"/>
                  </a:lnTo>
                  <a:close/>
                </a:path>
              </a:pathLst>
            </a:custGeom>
            <a:ln w="20941">
              <a:solidFill>
                <a:srgbClr val="02316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7" name="object 7"/>
          <p:cNvSpPr/>
          <p:nvPr/>
        </p:nvSpPr>
        <p:spPr>
          <a:xfrm>
            <a:off x="5064186" y="4924249"/>
            <a:ext cx="273511" cy="320011"/>
          </a:xfrm>
          <a:custGeom>
            <a:avLst/>
            <a:gdLst/>
            <a:ahLst/>
            <a:cxnLst/>
            <a:rect l="l" t="t" r="r" b="b"/>
            <a:pathLst>
              <a:path w="601345" h="703579">
                <a:moveTo>
                  <a:pt x="300671" y="703455"/>
                </a:moveTo>
                <a:lnTo>
                  <a:pt x="300671" y="562764"/>
                </a:lnTo>
                <a:lnTo>
                  <a:pt x="0" y="562764"/>
                </a:lnTo>
                <a:lnTo>
                  <a:pt x="0" y="140691"/>
                </a:lnTo>
                <a:lnTo>
                  <a:pt x="300671" y="140691"/>
                </a:lnTo>
                <a:lnTo>
                  <a:pt x="300671" y="0"/>
                </a:lnTo>
                <a:lnTo>
                  <a:pt x="601341" y="351729"/>
                </a:lnTo>
                <a:lnTo>
                  <a:pt x="300671" y="703455"/>
                </a:lnTo>
                <a:close/>
              </a:path>
            </a:pathLst>
          </a:custGeom>
          <a:solidFill>
            <a:srgbClr val="4F7A99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8" name="object 8"/>
          <p:cNvGrpSpPr/>
          <p:nvPr/>
        </p:nvGrpSpPr>
        <p:grpSpPr>
          <a:xfrm>
            <a:off x="5446465" y="4774505"/>
            <a:ext cx="1299684" cy="619516"/>
            <a:chOff x="8623974" y="8612917"/>
            <a:chExt cx="2857500" cy="1362075"/>
          </a:xfrm>
        </p:grpSpPr>
        <p:sp>
          <p:nvSpPr>
            <p:cNvPr id="9" name="object 9"/>
            <p:cNvSpPr/>
            <p:nvPr/>
          </p:nvSpPr>
          <p:spPr>
            <a:xfrm>
              <a:off x="8634445" y="8623388"/>
              <a:ext cx="2836545" cy="1341120"/>
            </a:xfrm>
            <a:custGeom>
              <a:avLst/>
              <a:gdLst/>
              <a:ahLst/>
              <a:cxnLst/>
              <a:rect l="l" t="t" r="r" b="b"/>
              <a:pathLst>
                <a:path w="2836545" h="1341120">
                  <a:moveTo>
                    <a:pt x="2702422" y="1340970"/>
                  </a:moveTo>
                  <a:lnTo>
                    <a:pt x="134097" y="1340970"/>
                  </a:lnTo>
                  <a:lnTo>
                    <a:pt x="91712" y="1334134"/>
                  </a:lnTo>
                  <a:lnTo>
                    <a:pt x="54901" y="1315097"/>
                  </a:lnTo>
                  <a:lnTo>
                    <a:pt x="25873" y="1286069"/>
                  </a:lnTo>
                  <a:lnTo>
                    <a:pt x="6836" y="1249258"/>
                  </a:lnTo>
                  <a:lnTo>
                    <a:pt x="0" y="1206873"/>
                  </a:lnTo>
                  <a:lnTo>
                    <a:pt x="0" y="134097"/>
                  </a:lnTo>
                  <a:lnTo>
                    <a:pt x="6836" y="91712"/>
                  </a:lnTo>
                  <a:lnTo>
                    <a:pt x="25873" y="54901"/>
                  </a:lnTo>
                  <a:lnTo>
                    <a:pt x="54901" y="25873"/>
                  </a:lnTo>
                  <a:lnTo>
                    <a:pt x="91712" y="6836"/>
                  </a:lnTo>
                  <a:lnTo>
                    <a:pt x="134097" y="0"/>
                  </a:lnTo>
                  <a:lnTo>
                    <a:pt x="2702422" y="0"/>
                  </a:lnTo>
                  <a:lnTo>
                    <a:pt x="2744806" y="6836"/>
                  </a:lnTo>
                  <a:lnTo>
                    <a:pt x="2781617" y="25873"/>
                  </a:lnTo>
                  <a:lnTo>
                    <a:pt x="2810645" y="54901"/>
                  </a:lnTo>
                  <a:lnTo>
                    <a:pt x="2829682" y="91712"/>
                  </a:lnTo>
                  <a:lnTo>
                    <a:pt x="2836518" y="134097"/>
                  </a:lnTo>
                  <a:lnTo>
                    <a:pt x="2836518" y="1206873"/>
                  </a:lnTo>
                  <a:lnTo>
                    <a:pt x="2829682" y="1249258"/>
                  </a:lnTo>
                  <a:lnTo>
                    <a:pt x="2810645" y="1286069"/>
                  </a:lnTo>
                  <a:lnTo>
                    <a:pt x="2781617" y="1315097"/>
                  </a:lnTo>
                  <a:lnTo>
                    <a:pt x="2744806" y="1334134"/>
                  </a:lnTo>
                  <a:lnTo>
                    <a:pt x="2702422" y="1340970"/>
                  </a:lnTo>
                  <a:close/>
                </a:path>
              </a:pathLst>
            </a:custGeom>
            <a:solidFill>
              <a:srgbClr val="5382A1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0" name="object 10"/>
            <p:cNvSpPr/>
            <p:nvPr/>
          </p:nvSpPr>
          <p:spPr>
            <a:xfrm>
              <a:off x="8634445" y="8623388"/>
              <a:ext cx="2836545" cy="1341120"/>
            </a:xfrm>
            <a:custGeom>
              <a:avLst/>
              <a:gdLst/>
              <a:ahLst/>
              <a:cxnLst/>
              <a:rect l="l" t="t" r="r" b="b"/>
              <a:pathLst>
                <a:path w="2836545" h="1341120">
                  <a:moveTo>
                    <a:pt x="0" y="134097"/>
                  </a:moveTo>
                  <a:lnTo>
                    <a:pt x="6836" y="91712"/>
                  </a:lnTo>
                  <a:lnTo>
                    <a:pt x="25873" y="54901"/>
                  </a:lnTo>
                  <a:lnTo>
                    <a:pt x="54901" y="25873"/>
                  </a:lnTo>
                  <a:lnTo>
                    <a:pt x="91712" y="6836"/>
                  </a:lnTo>
                  <a:lnTo>
                    <a:pt x="134097" y="0"/>
                  </a:lnTo>
                  <a:lnTo>
                    <a:pt x="2702422" y="0"/>
                  </a:lnTo>
                  <a:lnTo>
                    <a:pt x="2744806" y="6836"/>
                  </a:lnTo>
                  <a:lnTo>
                    <a:pt x="2781617" y="25873"/>
                  </a:lnTo>
                  <a:lnTo>
                    <a:pt x="2810645" y="54901"/>
                  </a:lnTo>
                  <a:lnTo>
                    <a:pt x="2829682" y="91712"/>
                  </a:lnTo>
                  <a:lnTo>
                    <a:pt x="2836518" y="134097"/>
                  </a:lnTo>
                  <a:lnTo>
                    <a:pt x="2836518" y="1206873"/>
                  </a:lnTo>
                  <a:lnTo>
                    <a:pt x="2829682" y="1249258"/>
                  </a:lnTo>
                  <a:lnTo>
                    <a:pt x="2810645" y="1286069"/>
                  </a:lnTo>
                  <a:lnTo>
                    <a:pt x="2781617" y="1315097"/>
                  </a:lnTo>
                  <a:lnTo>
                    <a:pt x="2744806" y="1334134"/>
                  </a:lnTo>
                  <a:lnTo>
                    <a:pt x="2702422" y="1340970"/>
                  </a:lnTo>
                  <a:lnTo>
                    <a:pt x="134097" y="1340970"/>
                  </a:lnTo>
                  <a:lnTo>
                    <a:pt x="91712" y="1334134"/>
                  </a:lnTo>
                  <a:lnTo>
                    <a:pt x="54901" y="1315097"/>
                  </a:lnTo>
                  <a:lnTo>
                    <a:pt x="25873" y="1286069"/>
                  </a:lnTo>
                  <a:lnTo>
                    <a:pt x="6836" y="1249258"/>
                  </a:lnTo>
                  <a:lnTo>
                    <a:pt x="0" y="1206873"/>
                  </a:lnTo>
                  <a:lnTo>
                    <a:pt x="0" y="134097"/>
                  </a:lnTo>
                  <a:close/>
                </a:path>
              </a:pathLst>
            </a:custGeom>
            <a:ln w="20941">
              <a:solidFill>
                <a:srgbClr val="02316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1" name="object 11"/>
          <p:cNvSpPr/>
          <p:nvPr/>
        </p:nvSpPr>
        <p:spPr>
          <a:xfrm>
            <a:off x="6870384" y="4924249"/>
            <a:ext cx="273511" cy="320011"/>
          </a:xfrm>
          <a:custGeom>
            <a:avLst/>
            <a:gdLst/>
            <a:ahLst/>
            <a:cxnLst/>
            <a:rect l="l" t="t" r="r" b="b"/>
            <a:pathLst>
              <a:path w="601345" h="703579">
                <a:moveTo>
                  <a:pt x="300671" y="703455"/>
                </a:moveTo>
                <a:lnTo>
                  <a:pt x="300671" y="562764"/>
                </a:lnTo>
                <a:lnTo>
                  <a:pt x="0" y="562764"/>
                </a:lnTo>
                <a:lnTo>
                  <a:pt x="0" y="140691"/>
                </a:lnTo>
                <a:lnTo>
                  <a:pt x="300671" y="140691"/>
                </a:lnTo>
                <a:lnTo>
                  <a:pt x="300671" y="0"/>
                </a:lnTo>
                <a:lnTo>
                  <a:pt x="601342" y="351729"/>
                </a:lnTo>
                <a:lnTo>
                  <a:pt x="300671" y="703455"/>
                </a:lnTo>
                <a:close/>
              </a:path>
            </a:pathLst>
          </a:custGeom>
          <a:solidFill>
            <a:srgbClr val="C1CCD6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12" name="object 12"/>
          <p:cNvGrpSpPr/>
          <p:nvPr/>
        </p:nvGrpSpPr>
        <p:grpSpPr>
          <a:xfrm>
            <a:off x="7252663" y="4774505"/>
            <a:ext cx="1299684" cy="619516"/>
            <a:chOff x="12595103" y="8612917"/>
            <a:chExt cx="2857500" cy="1362075"/>
          </a:xfrm>
        </p:grpSpPr>
        <p:sp>
          <p:nvSpPr>
            <p:cNvPr id="13" name="object 13"/>
            <p:cNvSpPr/>
            <p:nvPr/>
          </p:nvSpPr>
          <p:spPr>
            <a:xfrm>
              <a:off x="12605574" y="8623388"/>
              <a:ext cx="2836545" cy="1341120"/>
            </a:xfrm>
            <a:custGeom>
              <a:avLst/>
              <a:gdLst/>
              <a:ahLst/>
              <a:cxnLst/>
              <a:rect l="l" t="t" r="r" b="b"/>
              <a:pathLst>
                <a:path w="2836544" h="1341120">
                  <a:moveTo>
                    <a:pt x="2702422" y="1340970"/>
                  </a:moveTo>
                  <a:lnTo>
                    <a:pt x="134097" y="1340970"/>
                  </a:lnTo>
                  <a:lnTo>
                    <a:pt x="91711" y="1334134"/>
                  </a:lnTo>
                  <a:lnTo>
                    <a:pt x="54900" y="1315097"/>
                  </a:lnTo>
                  <a:lnTo>
                    <a:pt x="25872" y="1286069"/>
                  </a:lnTo>
                  <a:lnTo>
                    <a:pt x="6836" y="1249258"/>
                  </a:lnTo>
                  <a:lnTo>
                    <a:pt x="0" y="1206873"/>
                  </a:lnTo>
                  <a:lnTo>
                    <a:pt x="0" y="134097"/>
                  </a:lnTo>
                  <a:lnTo>
                    <a:pt x="6836" y="91712"/>
                  </a:lnTo>
                  <a:lnTo>
                    <a:pt x="25872" y="54901"/>
                  </a:lnTo>
                  <a:lnTo>
                    <a:pt x="54900" y="25873"/>
                  </a:lnTo>
                  <a:lnTo>
                    <a:pt x="91711" y="6836"/>
                  </a:lnTo>
                  <a:lnTo>
                    <a:pt x="134097" y="0"/>
                  </a:lnTo>
                  <a:lnTo>
                    <a:pt x="2702422" y="0"/>
                  </a:lnTo>
                  <a:lnTo>
                    <a:pt x="2744806" y="6836"/>
                  </a:lnTo>
                  <a:lnTo>
                    <a:pt x="2781617" y="25873"/>
                  </a:lnTo>
                  <a:lnTo>
                    <a:pt x="2810645" y="54901"/>
                  </a:lnTo>
                  <a:lnTo>
                    <a:pt x="2829682" y="91712"/>
                  </a:lnTo>
                  <a:lnTo>
                    <a:pt x="2836518" y="134097"/>
                  </a:lnTo>
                  <a:lnTo>
                    <a:pt x="2836518" y="1206873"/>
                  </a:lnTo>
                  <a:lnTo>
                    <a:pt x="2829682" y="1249258"/>
                  </a:lnTo>
                  <a:lnTo>
                    <a:pt x="2810645" y="1286069"/>
                  </a:lnTo>
                  <a:lnTo>
                    <a:pt x="2781617" y="1315097"/>
                  </a:lnTo>
                  <a:lnTo>
                    <a:pt x="2744806" y="1334134"/>
                  </a:lnTo>
                  <a:lnTo>
                    <a:pt x="2702422" y="1340970"/>
                  </a:lnTo>
                  <a:close/>
                </a:path>
              </a:pathLst>
            </a:custGeom>
            <a:solidFill>
              <a:srgbClr val="5382A1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2605574" y="8623388"/>
              <a:ext cx="2836545" cy="1341120"/>
            </a:xfrm>
            <a:custGeom>
              <a:avLst/>
              <a:gdLst/>
              <a:ahLst/>
              <a:cxnLst/>
              <a:rect l="l" t="t" r="r" b="b"/>
              <a:pathLst>
                <a:path w="2836544" h="1341120">
                  <a:moveTo>
                    <a:pt x="0" y="134097"/>
                  </a:moveTo>
                  <a:lnTo>
                    <a:pt x="6836" y="91712"/>
                  </a:lnTo>
                  <a:lnTo>
                    <a:pt x="25872" y="54901"/>
                  </a:lnTo>
                  <a:lnTo>
                    <a:pt x="54900" y="25873"/>
                  </a:lnTo>
                  <a:lnTo>
                    <a:pt x="91711" y="6836"/>
                  </a:lnTo>
                  <a:lnTo>
                    <a:pt x="134097" y="0"/>
                  </a:lnTo>
                  <a:lnTo>
                    <a:pt x="2702422" y="0"/>
                  </a:lnTo>
                  <a:lnTo>
                    <a:pt x="2744806" y="6836"/>
                  </a:lnTo>
                  <a:lnTo>
                    <a:pt x="2781617" y="25873"/>
                  </a:lnTo>
                  <a:lnTo>
                    <a:pt x="2810645" y="54901"/>
                  </a:lnTo>
                  <a:lnTo>
                    <a:pt x="2829682" y="91712"/>
                  </a:lnTo>
                  <a:lnTo>
                    <a:pt x="2836518" y="134097"/>
                  </a:lnTo>
                  <a:lnTo>
                    <a:pt x="2836518" y="1206873"/>
                  </a:lnTo>
                  <a:lnTo>
                    <a:pt x="2829682" y="1249258"/>
                  </a:lnTo>
                  <a:lnTo>
                    <a:pt x="2810645" y="1286069"/>
                  </a:lnTo>
                  <a:lnTo>
                    <a:pt x="2781617" y="1315097"/>
                  </a:lnTo>
                  <a:lnTo>
                    <a:pt x="2744806" y="1334134"/>
                  </a:lnTo>
                  <a:lnTo>
                    <a:pt x="2702422" y="1340970"/>
                  </a:lnTo>
                  <a:lnTo>
                    <a:pt x="134097" y="1340970"/>
                  </a:lnTo>
                  <a:lnTo>
                    <a:pt x="91711" y="1334134"/>
                  </a:lnTo>
                  <a:lnTo>
                    <a:pt x="54900" y="1315097"/>
                  </a:lnTo>
                  <a:lnTo>
                    <a:pt x="25872" y="1286069"/>
                  </a:lnTo>
                  <a:lnTo>
                    <a:pt x="6836" y="1249258"/>
                  </a:lnTo>
                  <a:lnTo>
                    <a:pt x="0" y="1206873"/>
                  </a:lnTo>
                  <a:lnTo>
                    <a:pt x="0" y="134097"/>
                  </a:lnTo>
                  <a:close/>
                </a:path>
              </a:pathLst>
            </a:custGeom>
            <a:ln w="20941">
              <a:solidFill>
                <a:srgbClr val="02316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26633" y="1959243"/>
            <a:ext cx="7929806" cy="3347034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310">
              <a:lnSpc>
                <a:spcPct val="100600"/>
              </a:lnSpc>
              <a:spcBef>
                <a:spcPts val="43"/>
              </a:spcBef>
            </a:pPr>
            <a:r>
              <a:rPr sz="1342" spc="82" dirty="0">
                <a:latin typeface="Microsoft Sans Serif"/>
                <a:cs typeface="Microsoft Sans Serif"/>
              </a:rPr>
              <a:t>Batch </a:t>
            </a:r>
            <a:r>
              <a:rPr sz="1342" spc="93" dirty="0">
                <a:latin typeface="Microsoft Sans Serif"/>
                <a:cs typeface="Microsoft Sans Serif"/>
              </a:rPr>
              <a:t>Apex </a:t>
            </a:r>
            <a:r>
              <a:rPr sz="1342" spc="-93" dirty="0">
                <a:latin typeface="Microsoft Sans Serif"/>
                <a:cs typeface="Microsoft Sans Serif"/>
              </a:rPr>
              <a:t>is </a:t>
            </a:r>
            <a:r>
              <a:rPr sz="1342" spc="55" dirty="0">
                <a:latin typeface="Microsoft Sans Serif"/>
                <a:cs typeface="Microsoft Sans Serif"/>
              </a:rPr>
              <a:t>used </a:t>
            </a:r>
            <a:r>
              <a:rPr sz="1342" spc="107" dirty="0">
                <a:latin typeface="Microsoft Sans Serif"/>
                <a:cs typeface="Microsoft Sans Serif"/>
              </a:rPr>
              <a:t>to </a:t>
            </a:r>
            <a:r>
              <a:rPr sz="1342" spc="34" dirty="0">
                <a:latin typeface="Microsoft Sans Serif"/>
                <a:cs typeface="Microsoft Sans Serif"/>
              </a:rPr>
              <a:t>run </a:t>
            </a:r>
            <a:r>
              <a:rPr sz="1342" spc="75" dirty="0">
                <a:latin typeface="Microsoft Sans Serif"/>
                <a:cs typeface="Microsoft Sans Serif"/>
              </a:rPr>
              <a:t>large </a:t>
            </a:r>
            <a:r>
              <a:rPr sz="1342" spc="30" dirty="0">
                <a:latin typeface="Microsoft Sans Serif"/>
                <a:cs typeface="Microsoft Sans Serif"/>
              </a:rPr>
              <a:t>jobs </a:t>
            </a:r>
            <a:r>
              <a:rPr sz="1342" spc="41" dirty="0">
                <a:latin typeface="Microsoft Sans Serif"/>
                <a:cs typeface="Microsoft Sans Serif"/>
              </a:rPr>
              <a:t>(think </a:t>
            </a:r>
            <a:r>
              <a:rPr sz="1342" spc="52" dirty="0">
                <a:latin typeface="Microsoft Sans Serif"/>
                <a:cs typeface="Microsoft Sans Serif"/>
              </a:rPr>
              <a:t>thousands </a:t>
            </a:r>
            <a:r>
              <a:rPr sz="1342" spc="45" dirty="0">
                <a:latin typeface="Microsoft Sans Serif"/>
                <a:cs typeface="Microsoft Sans Serif"/>
              </a:rPr>
              <a:t>or </a:t>
            </a:r>
            <a:r>
              <a:rPr sz="1342" spc="5" dirty="0">
                <a:latin typeface="Microsoft Sans Serif"/>
                <a:cs typeface="Microsoft Sans Serif"/>
              </a:rPr>
              <a:t>millions </a:t>
            </a:r>
            <a:r>
              <a:rPr sz="1342" spc="93" dirty="0">
                <a:latin typeface="Microsoft Sans Serif"/>
                <a:cs typeface="Microsoft Sans Serif"/>
              </a:rPr>
              <a:t>of </a:t>
            </a:r>
            <a:r>
              <a:rPr sz="1342" spc="52" dirty="0">
                <a:latin typeface="Microsoft Sans Serif"/>
                <a:cs typeface="Microsoft Sans Serif"/>
              </a:rPr>
              <a:t>records!) </a:t>
            </a:r>
            <a:r>
              <a:rPr sz="1342" spc="100" dirty="0">
                <a:latin typeface="Microsoft Sans Serif"/>
                <a:cs typeface="Microsoft Sans Serif"/>
              </a:rPr>
              <a:t>that </a:t>
            </a:r>
            <a:r>
              <a:rPr sz="1342" spc="98" dirty="0">
                <a:latin typeface="Microsoft Sans Serif"/>
                <a:cs typeface="Microsoft Sans Serif"/>
              </a:rPr>
              <a:t>would </a:t>
            </a:r>
            <a:r>
              <a:rPr sz="1342" spc="121" dirty="0">
                <a:latin typeface="Microsoft Sans Serif"/>
                <a:cs typeface="Microsoft Sans Serif"/>
              </a:rPr>
              <a:t>exceed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normal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8" dirty="0">
                <a:latin typeface="Microsoft Sans Serif"/>
                <a:cs typeface="Microsoft Sans Serif"/>
              </a:rPr>
              <a:t>processing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7" dirty="0">
                <a:latin typeface="Microsoft Sans Serif"/>
                <a:cs typeface="Microsoft Sans Serif"/>
              </a:rPr>
              <a:t>limits.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9" dirty="0">
                <a:latin typeface="Microsoft Sans Serif"/>
                <a:cs typeface="Microsoft Sans Serif"/>
              </a:rPr>
              <a:t>Using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Batch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Apex,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80" dirty="0">
                <a:latin typeface="Microsoft Sans Serif"/>
                <a:cs typeface="Microsoft Sans Serif"/>
              </a:rPr>
              <a:t> </a:t>
            </a:r>
            <a:r>
              <a:rPr sz="1342" b="1" spc="-9" dirty="0">
                <a:latin typeface="Arial"/>
                <a:cs typeface="Arial"/>
              </a:rPr>
              <a:t>process</a:t>
            </a:r>
            <a:r>
              <a:rPr sz="1342" b="1" spc="5" dirty="0">
                <a:latin typeface="Arial"/>
                <a:cs typeface="Arial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records</a:t>
            </a:r>
            <a:r>
              <a:rPr sz="1342" spc="34" dirty="0">
                <a:latin typeface="Microsoft Sans Serif"/>
                <a:cs typeface="Microsoft Sans Serif"/>
              </a:rPr>
              <a:t> </a:t>
            </a:r>
            <a:r>
              <a:rPr sz="1342" b="1" spc="-7" dirty="0">
                <a:latin typeface="Arial"/>
                <a:cs typeface="Arial"/>
              </a:rPr>
              <a:t>asynchronously</a:t>
            </a:r>
            <a:r>
              <a:rPr sz="1342" b="1" spc="7" dirty="0">
                <a:latin typeface="Arial"/>
                <a:cs typeface="Arial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96" dirty="0">
                <a:latin typeface="Microsoft Sans Serif"/>
                <a:cs typeface="Microsoft Sans Serif"/>
              </a:rPr>
              <a:t>batches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(hence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2" dirty="0">
                <a:latin typeface="Microsoft Sans Serif"/>
                <a:cs typeface="Microsoft Sans Serif"/>
              </a:rPr>
              <a:t>name,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“Batch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Apex”)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stay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within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platform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7" dirty="0">
                <a:latin typeface="Microsoft Sans Serif"/>
                <a:cs typeface="Microsoft Sans Serif"/>
              </a:rPr>
              <a:t>limits</a:t>
            </a:r>
            <a:endParaRPr sz="1342">
              <a:latin typeface="Microsoft Sans Serif"/>
              <a:cs typeface="Microsoft Sans Serif"/>
            </a:endParaRPr>
          </a:p>
          <a:p>
            <a:pPr marL="5776" marR="157684">
              <a:lnSpc>
                <a:spcPct val="100600"/>
              </a:lnSpc>
              <a:spcBef>
                <a:spcPts val="750"/>
              </a:spcBef>
            </a:pPr>
            <a:r>
              <a:rPr sz="1342" spc="89" dirty="0">
                <a:latin typeface="Microsoft Sans Serif"/>
                <a:cs typeface="Microsoft Sans Serif"/>
              </a:rPr>
              <a:t>Avoid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adding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large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numbers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batch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Apex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requests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asynchronous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queue,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if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25" dirty="0">
                <a:latin typeface="Microsoft Sans Serif"/>
                <a:cs typeface="Microsoft Sans Serif"/>
              </a:rPr>
              <a:t>possible.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If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more </a:t>
            </a:r>
            <a:r>
              <a:rPr sz="1342" spc="100" dirty="0">
                <a:latin typeface="Microsoft Sans Serif"/>
                <a:cs typeface="Microsoft Sans Serif"/>
              </a:rPr>
              <a:t>than </a:t>
            </a:r>
            <a:r>
              <a:rPr sz="1342" spc="-2" dirty="0">
                <a:latin typeface="Microsoft Sans Serif"/>
                <a:cs typeface="Microsoft Sans Serif"/>
              </a:rPr>
              <a:t>2,000 </a:t>
            </a:r>
            <a:r>
              <a:rPr sz="1342" spc="66" dirty="0">
                <a:latin typeface="Microsoft Sans Serif"/>
                <a:cs typeface="Microsoft Sans Serif"/>
              </a:rPr>
              <a:t>unprocessed </a:t>
            </a:r>
            <a:r>
              <a:rPr sz="1342" spc="30" dirty="0">
                <a:latin typeface="Microsoft Sans Serif"/>
                <a:cs typeface="Microsoft Sans Serif"/>
              </a:rPr>
              <a:t>requests </a:t>
            </a:r>
            <a:r>
              <a:rPr sz="1342" spc="70" dirty="0">
                <a:latin typeface="Microsoft Sans Serif"/>
                <a:cs typeface="Microsoft Sans Serif"/>
              </a:rPr>
              <a:t>from </a:t>
            </a:r>
            <a:r>
              <a:rPr sz="1342" spc="175" dirty="0">
                <a:latin typeface="Microsoft Sans Serif"/>
                <a:cs typeface="Microsoft Sans Serif"/>
              </a:rPr>
              <a:t>a </a:t>
            </a:r>
            <a:r>
              <a:rPr sz="1342" spc="23" dirty="0">
                <a:latin typeface="Microsoft Sans Serif"/>
                <a:cs typeface="Microsoft Sans Serif"/>
              </a:rPr>
              <a:t>single </a:t>
            </a:r>
            <a:r>
              <a:rPr sz="1342" spc="66" dirty="0">
                <a:latin typeface="Microsoft Sans Serif"/>
                <a:cs typeface="Microsoft Sans Serif"/>
              </a:rPr>
              <a:t>organization </a:t>
            </a:r>
            <a:r>
              <a:rPr sz="1342" spc="86" dirty="0">
                <a:latin typeface="Microsoft Sans Serif"/>
                <a:cs typeface="Microsoft Sans Serif"/>
              </a:rPr>
              <a:t>are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96" dirty="0">
                <a:latin typeface="Microsoft Sans Serif"/>
                <a:cs typeface="Microsoft Sans Serif"/>
              </a:rPr>
              <a:t>queue, </a:t>
            </a:r>
            <a:r>
              <a:rPr sz="1342" spc="98" dirty="0">
                <a:latin typeface="Microsoft Sans Serif"/>
                <a:cs typeface="Microsoft Sans Serif"/>
              </a:rPr>
              <a:t>any </a:t>
            </a:r>
            <a:r>
              <a:rPr sz="1342" spc="100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additional </a:t>
            </a:r>
            <a:r>
              <a:rPr sz="1342" spc="30" dirty="0">
                <a:latin typeface="Microsoft Sans Serif"/>
                <a:cs typeface="Microsoft Sans Serif"/>
              </a:rPr>
              <a:t>requests </a:t>
            </a:r>
            <a:r>
              <a:rPr sz="1342" spc="70" dirty="0">
                <a:latin typeface="Microsoft Sans Serif"/>
                <a:cs typeface="Microsoft Sans Serif"/>
              </a:rPr>
              <a:t>from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75" dirty="0">
                <a:latin typeface="Microsoft Sans Serif"/>
                <a:cs typeface="Microsoft Sans Serif"/>
              </a:rPr>
              <a:t>same </a:t>
            </a:r>
            <a:r>
              <a:rPr sz="1342" spc="66" dirty="0">
                <a:latin typeface="Microsoft Sans Serif"/>
                <a:cs typeface="Microsoft Sans Serif"/>
              </a:rPr>
              <a:t>organization </a:t>
            </a:r>
            <a:r>
              <a:rPr sz="1342" spc="9" dirty="0">
                <a:latin typeface="Microsoft Sans Serif"/>
                <a:cs typeface="Microsoft Sans Serif"/>
              </a:rPr>
              <a:t>will </a:t>
            </a:r>
            <a:r>
              <a:rPr sz="1342" spc="150" dirty="0">
                <a:latin typeface="Microsoft Sans Serif"/>
                <a:cs typeface="Microsoft Sans Serif"/>
              </a:rPr>
              <a:t>be </a:t>
            </a:r>
            <a:r>
              <a:rPr sz="1342" spc="114" dirty="0">
                <a:latin typeface="Microsoft Sans Serif"/>
                <a:cs typeface="Microsoft Sans Serif"/>
              </a:rPr>
              <a:t>delayed </a:t>
            </a:r>
            <a:r>
              <a:rPr sz="1342" spc="55" dirty="0">
                <a:latin typeface="Microsoft Sans Serif"/>
                <a:cs typeface="Microsoft Sans Serif"/>
              </a:rPr>
              <a:t>while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114" dirty="0">
                <a:latin typeface="Microsoft Sans Serif"/>
                <a:cs typeface="Microsoft Sans Serif"/>
              </a:rPr>
              <a:t>queue </a:t>
            </a:r>
            <a:r>
              <a:rPr sz="1342" spc="59" dirty="0">
                <a:latin typeface="Microsoft Sans Serif"/>
                <a:cs typeface="Microsoft Sans Serif"/>
              </a:rPr>
              <a:t>handles </a:t>
            </a:r>
            <a:r>
              <a:rPr sz="1342" spc="61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requests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from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other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organizations.</a:t>
            </a:r>
            <a:endParaRPr sz="1342">
              <a:latin typeface="Microsoft Sans Serif"/>
              <a:cs typeface="Microsoft Sans Serif"/>
            </a:endParaRPr>
          </a:p>
          <a:p>
            <a:pPr marL="5776">
              <a:spcBef>
                <a:spcPts val="760"/>
              </a:spcBef>
            </a:pPr>
            <a:r>
              <a:rPr sz="1342" spc="7" dirty="0">
                <a:latin typeface="Microsoft Sans Serif"/>
                <a:cs typeface="Microsoft Sans Serif"/>
              </a:rPr>
              <a:t>Tune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any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23" dirty="0">
                <a:latin typeface="Microsoft Sans Serif"/>
                <a:cs typeface="Microsoft Sans Serif"/>
              </a:rPr>
              <a:t>SOQL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query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gather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records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execute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as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quickly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as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25" dirty="0">
                <a:latin typeface="Microsoft Sans Serif"/>
                <a:cs typeface="Microsoft Sans Serif"/>
              </a:rPr>
              <a:t>possible.</a:t>
            </a:r>
            <a:endParaRPr sz="1342">
              <a:latin typeface="Microsoft Sans Serif"/>
              <a:cs typeface="Microsoft Sans Serif"/>
            </a:endParaRPr>
          </a:p>
          <a:p>
            <a:pPr>
              <a:spcBef>
                <a:spcPts val="5"/>
              </a:spcBef>
            </a:pPr>
            <a:endParaRPr sz="1796">
              <a:latin typeface="Microsoft Sans Serif"/>
              <a:cs typeface="Microsoft Sans Serif"/>
            </a:endParaRPr>
          </a:p>
          <a:p>
            <a:pPr marL="229306" marR="465254"/>
            <a:r>
              <a:rPr sz="1501" b="1" spc="36" dirty="0">
                <a:latin typeface="Arial"/>
                <a:cs typeface="Arial"/>
              </a:rPr>
              <a:t>Database.Batchable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23" dirty="0">
                <a:latin typeface="Arial"/>
                <a:cs typeface="Arial"/>
              </a:rPr>
              <a:t>interface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-14" dirty="0">
                <a:latin typeface="Arial"/>
                <a:cs typeface="Arial"/>
              </a:rPr>
              <a:t>has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16" dirty="0">
                <a:latin typeface="Arial"/>
                <a:cs typeface="Arial"/>
              </a:rPr>
              <a:t>the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-14" dirty="0">
                <a:latin typeface="Arial"/>
                <a:cs typeface="Arial"/>
              </a:rPr>
              <a:t>following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11" dirty="0">
                <a:latin typeface="Arial"/>
                <a:cs typeface="Arial"/>
              </a:rPr>
              <a:t>three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7" dirty="0">
                <a:latin typeface="Arial"/>
                <a:cs typeface="Arial"/>
              </a:rPr>
              <a:t>methods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5" dirty="0">
                <a:latin typeface="Arial"/>
                <a:cs typeface="Arial"/>
              </a:rPr>
              <a:t>that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75" dirty="0">
                <a:latin typeface="Arial"/>
                <a:cs typeface="Arial"/>
              </a:rPr>
              <a:t>need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7" dirty="0">
                <a:latin typeface="Arial"/>
                <a:cs typeface="Arial"/>
              </a:rPr>
              <a:t>to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96" dirty="0">
                <a:latin typeface="Arial"/>
                <a:cs typeface="Arial"/>
              </a:rPr>
              <a:t>be </a:t>
            </a:r>
            <a:r>
              <a:rPr sz="1501" b="1" spc="-412" dirty="0">
                <a:latin typeface="Arial"/>
                <a:cs typeface="Arial"/>
              </a:rPr>
              <a:t> </a:t>
            </a:r>
            <a:r>
              <a:rPr sz="1501" b="1" spc="41" dirty="0">
                <a:latin typeface="Arial"/>
                <a:cs typeface="Arial"/>
              </a:rPr>
              <a:t>implemented</a:t>
            </a:r>
            <a:r>
              <a:rPr sz="1501" b="1" spc="-5" dirty="0">
                <a:latin typeface="Arial"/>
                <a:cs typeface="Arial"/>
              </a:rPr>
              <a:t> </a:t>
            </a:r>
            <a:r>
              <a:rPr sz="1501" b="1" spc="23" dirty="0">
                <a:latin typeface="Arial"/>
                <a:cs typeface="Arial"/>
              </a:rPr>
              <a:t>−</a:t>
            </a:r>
            <a:endParaRPr sz="1501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2615">
              <a:latin typeface="Arial"/>
              <a:cs typeface="Arial"/>
            </a:endParaRPr>
          </a:p>
          <a:p>
            <a:pPr marR="542940" algn="ctr">
              <a:tabLst>
                <a:tab pos="1568462" algn="l"/>
                <a:tab pos="3566655" algn="l"/>
              </a:tabLst>
            </a:pPr>
            <a:r>
              <a:rPr sz="2138" spc="18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	</a:t>
            </a:r>
            <a:r>
              <a:rPr sz="2138" spc="86" dirty="0">
                <a:solidFill>
                  <a:srgbClr val="FFFFFF"/>
                </a:solidFill>
                <a:latin typeface="Microsoft Sans Serif"/>
                <a:cs typeface="Microsoft Sans Serif"/>
              </a:rPr>
              <a:t>Execute	</a:t>
            </a:r>
            <a:r>
              <a:rPr sz="2138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Finish</a:t>
            </a:r>
            <a:endParaRPr sz="2138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80864" y="1825815"/>
            <a:ext cx="962055" cy="590923"/>
          </a:xfrm>
          <a:custGeom>
            <a:avLst/>
            <a:gdLst/>
            <a:ahLst/>
            <a:cxnLst/>
            <a:rect l="l" t="t" r="r" b="b"/>
            <a:pathLst>
              <a:path w="2115185" h="1299210">
                <a:moveTo>
                  <a:pt x="0" y="1298698"/>
                </a:moveTo>
                <a:lnTo>
                  <a:pt x="0" y="0"/>
                </a:lnTo>
                <a:lnTo>
                  <a:pt x="2115024" y="0"/>
                </a:lnTo>
                <a:lnTo>
                  <a:pt x="1982983" y="81077"/>
                </a:lnTo>
                <a:lnTo>
                  <a:pt x="88727" y="81077"/>
                </a:lnTo>
                <a:lnTo>
                  <a:pt x="88727" y="1244217"/>
                </a:lnTo>
                <a:lnTo>
                  <a:pt x="0" y="1298698"/>
                </a:lnTo>
                <a:close/>
              </a:path>
            </a:pathLst>
          </a:custGeom>
          <a:solidFill>
            <a:srgbClr val="FF4040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3326" y="3875852"/>
            <a:ext cx="704611" cy="7346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1634" y="4416855"/>
            <a:ext cx="8282743" cy="835841"/>
            <a:chOff x="940198" y="7826582"/>
            <a:chExt cx="18210530" cy="18376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414" y="7868291"/>
              <a:ext cx="17969275" cy="17959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3297" y="7878762"/>
              <a:ext cx="17886045" cy="1712595"/>
            </a:xfrm>
            <a:custGeom>
              <a:avLst/>
              <a:gdLst/>
              <a:ahLst/>
              <a:cxnLst/>
              <a:rect l="l" t="t" r="r" b="b"/>
              <a:pathLst>
                <a:path w="17886045" h="1712595">
                  <a:moveTo>
                    <a:pt x="17741068" y="1712205"/>
                  </a:moveTo>
                  <a:lnTo>
                    <a:pt x="144441" y="1712205"/>
                  </a:lnTo>
                  <a:lnTo>
                    <a:pt x="98786" y="1704842"/>
                  </a:lnTo>
                  <a:lnTo>
                    <a:pt x="59136" y="1684337"/>
                  </a:lnTo>
                  <a:lnTo>
                    <a:pt x="27868" y="1653069"/>
                  </a:lnTo>
                  <a:lnTo>
                    <a:pt x="7363" y="1613418"/>
                  </a:lnTo>
                  <a:lnTo>
                    <a:pt x="0" y="1567764"/>
                  </a:lnTo>
                  <a:lnTo>
                    <a:pt x="0" y="144441"/>
                  </a:lnTo>
                  <a:lnTo>
                    <a:pt x="7363" y="98787"/>
                  </a:lnTo>
                  <a:lnTo>
                    <a:pt x="27868" y="59136"/>
                  </a:lnTo>
                  <a:lnTo>
                    <a:pt x="59136" y="27868"/>
                  </a:lnTo>
                  <a:lnTo>
                    <a:pt x="98786" y="7363"/>
                  </a:lnTo>
                  <a:lnTo>
                    <a:pt x="144441" y="0"/>
                  </a:lnTo>
                  <a:lnTo>
                    <a:pt x="17741068" y="0"/>
                  </a:lnTo>
                  <a:lnTo>
                    <a:pt x="17796343" y="10995"/>
                  </a:lnTo>
                  <a:lnTo>
                    <a:pt x="17843203" y="42306"/>
                  </a:lnTo>
                  <a:lnTo>
                    <a:pt x="17874514" y="89166"/>
                  </a:lnTo>
                  <a:lnTo>
                    <a:pt x="17885509" y="144441"/>
                  </a:lnTo>
                  <a:lnTo>
                    <a:pt x="17885509" y="1567764"/>
                  </a:lnTo>
                  <a:lnTo>
                    <a:pt x="17878145" y="1613418"/>
                  </a:lnTo>
                  <a:lnTo>
                    <a:pt x="17857640" y="1653069"/>
                  </a:lnTo>
                  <a:lnTo>
                    <a:pt x="17826373" y="1684337"/>
                  </a:lnTo>
                  <a:lnTo>
                    <a:pt x="17786723" y="1704842"/>
                  </a:lnTo>
                  <a:lnTo>
                    <a:pt x="17741068" y="17122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98" y="7826582"/>
              <a:ext cx="2814574" cy="7343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87317" y="7857995"/>
              <a:ext cx="2720340" cy="640715"/>
            </a:xfrm>
            <a:custGeom>
              <a:avLst/>
              <a:gdLst/>
              <a:ahLst/>
              <a:cxnLst/>
              <a:rect l="l" t="t" r="r" b="b"/>
              <a:pathLst>
                <a:path w="2720340" h="640715">
                  <a:moveTo>
                    <a:pt x="2613627" y="640111"/>
                  </a:moveTo>
                  <a:lnTo>
                    <a:pt x="0" y="640101"/>
                  </a:lnTo>
                  <a:lnTo>
                    <a:pt x="22" y="106687"/>
                  </a:lnTo>
                  <a:lnTo>
                    <a:pt x="8406" y="65159"/>
                  </a:lnTo>
                  <a:lnTo>
                    <a:pt x="31270" y="31248"/>
                  </a:lnTo>
                  <a:lnTo>
                    <a:pt x="65182" y="8384"/>
                  </a:lnTo>
                  <a:lnTo>
                    <a:pt x="106710" y="0"/>
                  </a:lnTo>
                  <a:lnTo>
                    <a:pt x="2720337" y="16"/>
                  </a:lnTo>
                  <a:lnTo>
                    <a:pt x="2720314" y="533424"/>
                  </a:lnTo>
                  <a:lnTo>
                    <a:pt x="2711930" y="574951"/>
                  </a:lnTo>
                  <a:lnTo>
                    <a:pt x="2689066" y="608863"/>
                  </a:lnTo>
                  <a:lnTo>
                    <a:pt x="2655154" y="631727"/>
                  </a:lnTo>
                  <a:lnTo>
                    <a:pt x="2613627" y="640111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51634" y="2844435"/>
            <a:ext cx="8282743" cy="1086247"/>
            <a:chOff x="940198" y="4369440"/>
            <a:chExt cx="18210530" cy="23882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667" y="4377315"/>
              <a:ext cx="17970930" cy="2380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1550" y="4387786"/>
              <a:ext cx="17887315" cy="2296795"/>
            </a:xfrm>
            <a:custGeom>
              <a:avLst/>
              <a:gdLst/>
              <a:ahLst/>
              <a:cxnLst/>
              <a:rect l="l" t="t" r="r" b="b"/>
              <a:pathLst>
                <a:path w="17887315" h="2296795">
                  <a:moveTo>
                    <a:pt x="17693439" y="2296403"/>
                  </a:moveTo>
                  <a:lnTo>
                    <a:pt x="193724" y="2296403"/>
                  </a:lnTo>
                  <a:lnTo>
                    <a:pt x="149305" y="2291286"/>
                  </a:lnTo>
                  <a:lnTo>
                    <a:pt x="108529" y="2276712"/>
                  </a:lnTo>
                  <a:lnTo>
                    <a:pt x="72559" y="2253844"/>
                  </a:lnTo>
                  <a:lnTo>
                    <a:pt x="42559" y="2223843"/>
                  </a:lnTo>
                  <a:lnTo>
                    <a:pt x="19690" y="2187873"/>
                  </a:lnTo>
                  <a:lnTo>
                    <a:pt x="5116" y="2147097"/>
                  </a:lnTo>
                  <a:lnTo>
                    <a:pt x="0" y="2102678"/>
                  </a:lnTo>
                  <a:lnTo>
                    <a:pt x="0" y="193724"/>
                  </a:lnTo>
                  <a:lnTo>
                    <a:pt x="5116" y="149305"/>
                  </a:lnTo>
                  <a:lnTo>
                    <a:pt x="19690" y="108529"/>
                  </a:lnTo>
                  <a:lnTo>
                    <a:pt x="42559" y="72559"/>
                  </a:lnTo>
                  <a:lnTo>
                    <a:pt x="72559" y="42559"/>
                  </a:lnTo>
                  <a:lnTo>
                    <a:pt x="108529" y="19690"/>
                  </a:lnTo>
                  <a:lnTo>
                    <a:pt x="149305" y="5116"/>
                  </a:lnTo>
                  <a:lnTo>
                    <a:pt x="193724" y="0"/>
                  </a:lnTo>
                  <a:lnTo>
                    <a:pt x="17693439" y="0"/>
                  </a:lnTo>
                  <a:lnTo>
                    <a:pt x="17731409" y="3756"/>
                  </a:lnTo>
                  <a:lnTo>
                    <a:pt x="17800917" y="32547"/>
                  </a:lnTo>
                  <a:lnTo>
                    <a:pt x="17830423" y="56740"/>
                  </a:lnTo>
                  <a:lnTo>
                    <a:pt x="17854615" y="86245"/>
                  </a:lnTo>
                  <a:lnTo>
                    <a:pt x="17883406" y="155754"/>
                  </a:lnTo>
                  <a:lnTo>
                    <a:pt x="17887162" y="193724"/>
                  </a:lnTo>
                  <a:lnTo>
                    <a:pt x="17887162" y="2102678"/>
                  </a:lnTo>
                  <a:lnTo>
                    <a:pt x="17882046" y="2147097"/>
                  </a:lnTo>
                  <a:lnTo>
                    <a:pt x="17867472" y="2187873"/>
                  </a:lnTo>
                  <a:lnTo>
                    <a:pt x="17844604" y="2223843"/>
                  </a:lnTo>
                  <a:lnTo>
                    <a:pt x="17814603" y="2253844"/>
                  </a:lnTo>
                  <a:lnTo>
                    <a:pt x="17778634" y="2276712"/>
                  </a:lnTo>
                  <a:lnTo>
                    <a:pt x="17737858" y="2291286"/>
                  </a:lnTo>
                  <a:lnTo>
                    <a:pt x="17693439" y="229640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198" y="4369440"/>
              <a:ext cx="2814574" cy="7343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7317" y="4400853"/>
              <a:ext cx="2720340" cy="640715"/>
            </a:xfrm>
            <a:custGeom>
              <a:avLst/>
              <a:gdLst/>
              <a:ahLst/>
              <a:cxnLst/>
              <a:rect l="l" t="t" r="r" b="b"/>
              <a:pathLst>
                <a:path w="2720340" h="640714">
                  <a:moveTo>
                    <a:pt x="2613627" y="640111"/>
                  </a:moveTo>
                  <a:lnTo>
                    <a:pt x="0" y="640101"/>
                  </a:lnTo>
                  <a:lnTo>
                    <a:pt x="22" y="106687"/>
                  </a:lnTo>
                  <a:lnTo>
                    <a:pt x="8406" y="65159"/>
                  </a:lnTo>
                  <a:lnTo>
                    <a:pt x="31270" y="31248"/>
                  </a:lnTo>
                  <a:lnTo>
                    <a:pt x="65182" y="8384"/>
                  </a:lnTo>
                  <a:lnTo>
                    <a:pt x="106710" y="0"/>
                  </a:lnTo>
                  <a:lnTo>
                    <a:pt x="2720337" y="16"/>
                  </a:lnTo>
                  <a:lnTo>
                    <a:pt x="2720314" y="533424"/>
                  </a:lnTo>
                  <a:lnTo>
                    <a:pt x="2711930" y="574951"/>
                  </a:lnTo>
                  <a:lnTo>
                    <a:pt x="2689066" y="608863"/>
                  </a:lnTo>
                  <a:lnTo>
                    <a:pt x="2655154" y="631727"/>
                  </a:lnTo>
                  <a:lnTo>
                    <a:pt x="2613627" y="640111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55342" y="1055683"/>
            <a:ext cx="8179016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25" dirty="0"/>
              <a:t>Master-Detail</a:t>
            </a:r>
            <a:r>
              <a:rPr spc="-18" dirty="0"/>
              <a:t> </a:t>
            </a:r>
            <a:r>
              <a:rPr spc="-32" dirty="0"/>
              <a:t>Relationship…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083160" y="1966899"/>
            <a:ext cx="7783086" cy="778592"/>
          </a:xfrm>
          <a:prstGeom prst="rect">
            <a:avLst/>
          </a:prstGeom>
        </p:spPr>
        <p:txBody>
          <a:bodyPr vert="horz" wrap="square" lIns="0" tIns="34081" rIns="0" bIns="0" rtlCol="0">
            <a:spAutoFit/>
          </a:bodyPr>
          <a:lstStyle/>
          <a:p>
            <a:pPr marL="192051" indent="-186563">
              <a:spcBef>
                <a:spcPts val="268"/>
              </a:spcBef>
              <a:buFont typeface="Lucida Sans Unicode"/>
              <a:buChar char="▪"/>
              <a:tabLst>
                <a:tab pos="192051" algn="l"/>
                <a:tab pos="192339" algn="l"/>
              </a:tabLst>
            </a:pPr>
            <a:r>
              <a:rPr sz="1501" spc="50" dirty="0">
                <a:latin typeface="Microsoft Sans Serif"/>
                <a:cs typeface="Microsoft Sans Serif"/>
              </a:rPr>
              <a:t>Master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9" dirty="0">
                <a:latin typeface="Microsoft Sans Serif"/>
                <a:cs typeface="Microsoft Sans Serif"/>
              </a:rPr>
              <a:t>Detail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2" dirty="0">
                <a:latin typeface="Microsoft Sans Serif"/>
                <a:cs typeface="Microsoft Sans Serif"/>
              </a:rPr>
              <a:t>Relationship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-107" dirty="0">
                <a:latin typeface="Microsoft Sans Serif"/>
                <a:cs typeface="Microsoft Sans Serif"/>
              </a:rPr>
              <a:t>is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89" dirty="0">
                <a:latin typeface="Microsoft Sans Serif"/>
                <a:cs typeface="Microsoft Sans Serif"/>
              </a:rPr>
              <a:t>a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one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to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9" dirty="0">
                <a:latin typeface="Microsoft Sans Serif"/>
                <a:cs typeface="Microsoft Sans Serif"/>
              </a:rPr>
              <a:t>Many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4" dirty="0">
                <a:latin typeface="Microsoft Sans Serif"/>
                <a:cs typeface="Microsoft Sans Serif"/>
              </a:rPr>
              <a:t>Relationship</a:t>
            </a:r>
            <a:endParaRPr sz="1501">
              <a:latin typeface="Microsoft Sans Serif"/>
              <a:cs typeface="Microsoft Sans Serif"/>
            </a:endParaRPr>
          </a:p>
          <a:p>
            <a:pPr marL="192051" indent="-186563">
              <a:spcBef>
                <a:spcPts val="225"/>
              </a:spcBef>
              <a:buFont typeface="Lucida Sans Unicode"/>
              <a:buChar char="▪"/>
              <a:tabLst>
                <a:tab pos="192051" algn="l"/>
                <a:tab pos="192339" algn="l"/>
              </a:tabLst>
            </a:pPr>
            <a:r>
              <a:rPr sz="1501" spc="41" dirty="0">
                <a:latin typeface="Microsoft Sans Serif"/>
                <a:cs typeface="Microsoft Sans Serif"/>
              </a:rPr>
              <a:t>Here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0" dirty="0">
                <a:latin typeface="Microsoft Sans Serif"/>
                <a:cs typeface="Microsoft Sans Serif"/>
              </a:rPr>
              <a:t>Master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21" dirty="0">
                <a:latin typeface="Microsoft Sans Serif"/>
                <a:cs typeface="Microsoft Sans Serif"/>
              </a:rPr>
              <a:t>object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48" dirty="0">
                <a:latin typeface="Microsoft Sans Serif"/>
                <a:cs typeface="Microsoft Sans Serif"/>
              </a:rPr>
              <a:t>controls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84" dirty="0">
                <a:latin typeface="Microsoft Sans Serif"/>
                <a:cs typeface="Microsoft Sans Serif"/>
              </a:rPr>
              <a:t>certain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68" dirty="0">
                <a:latin typeface="Microsoft Sans Serif"/>
                <a:cs typeface="Microsoft Sans Serif"/>
              </a:rPr>
              <a:t>aspects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77" dirty="0">
                <a:latin typeface="Microsoft Sans Serif"/>
                <a:cs typeface="Microsoft Sans Serif"/>
              </a:rPr>
              <a:t>child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21" dirty="0">
                <a:latin typeface="Microsoft Sans Serif"/>
                <a:cs typeface="Microsoft Sans Serif"/>
              </a:rPr>
              <a:t>object</a:t>
            </a:r>
            <a:endParaRPr sz="1501">
              <a:latin typeface="Microsoft Sans Serif"/>
              <a:cs typeface="Microsoft Sans Serif"/>
            </a:endParaRPr>
          </a:p>
          <a:p>
            <a:pPr marL="192051" indent="-186563">
              <a:spcBef>
                <a:spcPts val="223"/>
              </a:spcBef>
              <a:buFont typeface="Lucida Sans Unicode"/>
              <a:buChar char="▪"/>
              <a:tabLst>
                <a:tab pos="192051" algn="l"/>
                <a:tab pos="192339" algn="l"/>
              </a:tabLst>
            </a:pPr>
            <a:r>
              <a:rPr sz="1501" spc="32" dirty="0">
                <a:latin typeface="Microsoft Sans Serif"/>
                <a:cs typeface="Microsoft Sans Serif"/>
              </a:rPr>
              <a:t>You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59" dirty="0">
                <a:latin typeface="Microsoft Sans Serif"/>
                <a:cs typeface="Microsoft Sans Serif"/>
              </a:rPr>
              <a:t>can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create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89" dirty="0">
                <a:latin typeface="Microsoft Sans Serif"/>
                <a:cs typeface="Microsoft Sans Serif"/>
              </a:rPr>
              <a:t>a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0" dirty="0">
                <a:latin typeface="Microsoft Sans Serif"/>
                <a:cs typeface="Microsoft Sans Serif"/>
              </a:rPr>
              <a:t>Master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9" dirty="0">
                <a:latin typeface="Microsoft Sans Serif"/>
                <a:cs typeface="Microsoft Sans Serif"/>
              </a:rPr>
              <a:t>Detail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43" dirty="0">
                <a:latin typeface="Microsoft Sans Serif"/>
                <a:cs typeface="Microsoft Sans Serif"/>
              </a:rPr>
              <a:t>relationship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7" dirty="0">
                <a:latin typeface="Microsoft Sans Serif"/>
                <a:cs typeface="Microsoft Sans Serif"/>
              </a:rPr>
              <a:t>field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11" dirty="0">
                <a:latin typeface="Microsoft Sans Serif"/>
                <a:cs typeface="Microsoft Sans Serif"/>
              </a:rPr>
              <a:t>on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77" dirty="0">
                <a:latin typeface="Microsoft Sans Serif"/>
                <a:cs typeface="Microsoft Sans Serif"/>
              </a:rPr>
              <a:t>child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9" dirty="0">
                <a:latin typeface="Microsoft Sans Serif"/>
                <a:cs typeface="Microsoft Sans Serif"/>
              </a:rPr>
              <a:t>that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9" dirty="0">
                <a:latin typeface="Microsoft Sans Serif"/>
                <a:cs typeface="Microsoft Sans Serif"/>
              </a:rPr>
              <a:t>relates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to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2" dirty="0">
                <a:latin typeface="Microsoft Sans Serif"/>
                <a:cs typeface="Microsoft Sans Serif"/>
              </a:rPr>
              <a:t>parent</a:t>
            </a:r>
            <a:endParaRPr sz="1501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3658" y="2874587"/>
            <a:ext cx="1146033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-7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42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b="1" spc="66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r>
              <a:rPr sz="1342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1342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7265" y="4051136"/>
            <a:ext cx="7564451" cy="236502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235082" indent="-229594">
              <a:spcBef>
                <a:spcPts val="43"/>
              </a:spcBef>
              <a:buFont typeface="Lucida Sans Unicode"/>
              <a:buChar char="▪"/>
              <a:tabLst>
                <a:tab pos="235082" algn="l"/>
                <a:tab pos="235370" algn="l"/>
              </a:tabLst>
            </a:pPr>
            <a:r>
              <a:rPr sz="1501" spc="-23" dirty="0">
                <a:latin typeface="Microsoft Sans Serif"/>
                <a:cs typeface="Microsoft Sans Serif"/>
              </a:rPr>
              <a:t>The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-43" dirty="0">
                <a:latin typeface="Microsoft Sans Serif"/>
                <a:cs typeface="Microsoft Sans Serif"/>
              </a:rPr>
              <a:t>list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77" dirty="0">
                <a:latin typeface="Microsoft Sans Serif"/>
                <a:cs typeface="Microsoft Sans Serif"/>
              </a:rPr>
              <a:t>child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39" dirty="0">
                <a:latin typeface="Microsoft Sans Serif"/>
                <a:cs typeface="Microsoft Sans Serif"/>
              </a:rPr>
              <a:t>Records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59" dirty="0">
                <a:latin typeface="Microsoft Sans Serif"/>
                <a:cs typeface="Microsoft Sans Serif"/>
              </a:rPr>
              <a:t>can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61" dirty="0">
                <a:latin typeface="Microsoft Sans Serif"/>
                <a:cs typeface="Microsoft Sans Serif"/>
              </a:rPr>
              <a:t>be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45" dirty="0">
                <a:latin typeface="Microsoft Sans Serif"/>
                <a:cs typeface="Microsoft Sans Serif"/>
              </a:rPr>
              <a:t>seen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1" dirty="0">
                <a:latin typeface="Microsoft Sans Serif"/>
                <a:cs typeface="Microsoft Sans Serif"/>
              </a:rPr>
              <a:t>on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2" dirty="0">
                <a:latin typeface="Microsoft Sans Serif"/>
                <a:cs typeface="Microsoft Sans Serif"/>
              </a:rPr>
              <a:t>Parent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75" dirty="0">
                <a:latin typeface="Microsoft Sans Serif"/>
                <a:cs typeface="Microsoft Sans Serif"/>
              </a:rPr>
              <a:t>Record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48" dirty="0">
                <a:latin typeface="Microsoft Sans Serif"/>
                <a:cs typeface="Microsoft Sans Serif"/>
              </a:rPr>
              <a:t>layouts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" dirty="0">
                <a:latin typeface="Microsoft Sans Serif"/>
                <a:cs typeface="Microsoft Sans Serif"/>
              </a:rPr>
              <a:t>as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3" dirty="0">
                <a:latin typeface="Microsoft Sans Serif"/>
                <a:cs typeface="Microsoft Sans Serif"/>
              </a:rPr>
              <a:t>“Related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-36" dirty="0">
                <a:latin typeface="Microsoft Sans Serif"/>
                <a:cs typeface="Microsoft Sans Serif"/>
              </a:rPr>
              <a:t>Lists”</a:t>
            </a:r>
            <a:endParaRPr sz="1501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88614" y="2878859"/>
            <a:ext cx="6171478" cy="929384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310">
              <a:spcBef>
                <a:spcPts val="43"/>
              </a:spcBef>
            </a:pPr>
            <a:r>
              <a:rPr sz="1501" spc="-25" dirty="0">
                <a:latin typeface="Microsoft Sans Serif"/>
                <a:cs typeface="Microsoft Sans Serif"/>
              </a:rPr>
              <a:t>Lets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5" dirty="0">
                <a:latin typeface="Microsoft Sans Serif"/>
                <a:cs typeface="Microsoft Sans Serif"/>
              </a:rPr>
              <a:t>suppose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50" dirty="0">
                <a:latin typeface="Microsoft Sans Serif"/>
                <a:cs typeface="Microsoft Sans Serif"/>
              </a:rPr>
              <a:t>we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have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32" dirty="0">
                <a:latin typeface="Microsoft Sans Serif"/>
                <a:cs typeface="Microsoft Sans Serif"/>
              </a:rPr>
              <a:t>an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21" dirty="0">
                <a:latin typeface="Microsoft Sans Serif"/>
                <a:cs typeface="Microsoft Sans Serif"/>
              </a:rPr>
              <a:t>object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7" dirty="0">
                <a:latin typeface="Microsoft Sans Serif"/>
                <a:cs typeface="Microsoft Sans Serif"/>
              </a:rPr>
              <a:t>A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52" dirty="0">
                <a:latin typeface="Microsoft Sans Serif"/>
                <a:cs typeface="Microsoft Sans Serif"/>
              </a:rPr>
              <a:t>and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21" dirty="0">
                <a:latin typeface="Microsoft Sans Serif"/>
                <a:cs typeface="Microsoft Sans Serif"/>
              </a:rPr>
              <a:t>Object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-73" dirty="0">
                <a:latin typeface="Microsoft Sans Serif"/>
                <a:cs typeface="Microsoft Sans Serif"/>
              </a:rPr>
              <a:t>B.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77" dirty="0">
                <a:latin typeface="Microsoft Sans Serif"/>
                <a:cs typeface="Microsoft Sans Serif"/>
              </a:rPr>
              <a:t>We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59" dirty="0">
                <a:latin typeface="Microsoft Sans Serif"/>
                <a:cs typeface="Microsoft Sans Serif"/>
              </a:rPr>
              <a:t>can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create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89" dirty="0">
                <a:latin typeface="Microsoft Sans Serif"/>
                <a:cs typeface="Microsoft Sans Serif"/>
              </a:rPr>
              <a:t>a </a:t>
            </a:r>
            <a:r>
              <a:rPr sz="1501" spc="-391" dirty="0">
                <a:latin typeface="Microsoft Sans Serif"/>
                <a:cs typeface="Microsoft Sans Serif"/>
              </a:rPr>
              <a:t> </a:t>
            </a:r>
            <a:r>
              <a:rPr sz="1501" spc="64" dirty="0">
                <a:latin typeface="Microsoft Sans Serif"/>
                <a:cs typeface="Microsoft Sans Serif"/>
              </a:rPr>
              <a:t>Master-detai</a:t>
            </a:r>
            <a:r>
              <a:rPr sz="1501" spc="32" dirty="0">
                <a:latin typeface="Microsoft Sans Serif"/>
                <a:cs typeface="Microsoft Sans Serif"/>
              </a:rPr>
              <a:t>l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48" dirty="0">
                <a:latin typeface="Microsoft Sans Serif"/>
                <a:cs typeface="Microsoft Sans Serif"/>
              </a:rPr>
              <a:t>fiel</a:t>
            </a:r>
            <a:r>
              <a:rPr sz="1501" spc="91" dirty="0">
                <a:latin typeface="Microsoft Sans Serif"/>
                <a:cs typeface="Microsoft Sans Serif"/>
              </a:rPr>
              <a:t>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9" dirty="0">
                <a:latin typeface="Microsoft Sans Serif"/>
                <a:cs typeface="Microsoft Sans Serif"/>
              </a:rPr>
              <a:t>o</a:t>
            </a:r>
            <a:r>
              <a:rPr sz="1501" spc="114" dirty="0">
                <a:latin typeface="Microsoft Sans Serif"/>
                <a:cs typeface="Microsoft Sans Serif"/>
              </a:rPr>
              <a:t>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30" dirty="0">
                <a:latin typeface="Microsoft Sans Serif"/>
                <a:cs typeface="Microsoft Sans Serif"/>
              </a:rPr>
              <a:t>Objec</a:t>
            </a:r>
            <a:r>
              <a:rPr sz="1501" spc="70" dirty="0">
                <a:latin typeface="Microsoft Sans Serif"/>
                <a:cs typeface="Microsoft Sans Serif"/>
              </a:rPr>
              <a:t>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-141" dirty="0">
                <a:latin typeface="Microsoft Sans Serif"/>
                <a:cs typeface="Microsoft Sans Serif"/>
              </a:rPr>
              <a:t>B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21" dirty="0">
                <a:latin typeface="Microsoft Sans Serif"/>
                <a:cs typeface="Microsoft Sans Serif"/>
              </a:rPr>
              <a:t>tha</a:t>
            </a:r>
            <a:r>
              <a:rPr sz="1501" spc="75" dirty="0">
                <a:latin typeface="Microsoft Sans Serif"/>
                <a:cs typeface="Microsoft Sans Serif"/>
              </a:rPr>
              <a:t>t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9" dirty="0">
                <a:latin typeface="Microsoft Sans Serif"/>
                <a:cs typeface="Microsoft Sans Serif"/>
              </a:rPr>
              <a:t>reference</a:t>
            </a:r>
            <a:r>
              <a:rPr sz="1501" spc="68" dirty="0">
                <a:latin typeface="Microsoft Sans Serif"/>
                <a:cs typeface="Microsoft Sans Serif"/>
              </a:rPr>
              <a:t>s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30" dirty="0">
                <a:latin typeface="Microsoft Sans Serif"/>
                <a:cs typeface="Microsoft Sans Serif"/>
              </a:rPr>
              <a:t>Objec</a:t>
            </a:r>
            <a:r>
              <a:rPr sz="1501" spc="70" dirty="0">
                <a:latin typeface="Microsoft Sans Serif"/>
                <a:cs typeface="Microsoft Sans Serif"/>
              </a:rPr>
              <a:t>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7" dirty="0">
                <a:latin typeface="Microsoft Sans Serif"/>
                <a:cs typeface="Microsoft Sans Serif"/>
              </a:rPr>
              <a:t>A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" dirty="0">
                <a:latin typeface="Microsoft Sans Serif"/>
                <a:cs typeface="Microsoft Sans Serif"/>
              </a:rPr>
              <a:t>as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9" dirty="0">
                <a:latin typeface="Microsoft Sans Serif"/>
                <a:cs typeface="Microsoft Sans Serif"/>
              </a:rPr>
              <a:t>Parent.  </a:t>
            </a:r>
            <a:r>
              <a:rPr sz="1501" spc="27" dirty="0">
                <a:latin typeface="Microsoft Sans Serif"/>
                <a:cs typeface="Microsoft Sans Serif"/>
              </a:rPr>
              <a:t>Typically </a:t>
            </a:r>
            <a:r>
              <a:rPr sz="1501" spc="100" dirty="0">
                <a:latin typeface="Microsoft Sans Serif"/>
                <a:cs typeface="Microsoft Sans Serif"/>
              </a:rPr>
              <a:t>the </a:t>
            </a:r>
            <a:r>
              <a:rPr sz="1501" spc="48" dirty="0">
                <a:latin typeface="Microsoft Sans Serif"/>
                <a:cs typeface="Microsoft Sans Serif"/>
              </a:rPr>
              <a:t>Master-Detail </a:t>
            </a:r>
            <a:r>
              <a:rPr sz="1501" spc="7" dirty="0">
                <a:latin typeface="Microsoft Sans Serif"/>
                <a:cs typeface="Microsoft Sans Serif"/>
              </a:rPr>
              <a:t>Field </a:t>
            </a:r>
            <a:r>
              <a:rPr sz="1501" spc="111" dirty="0">
                <a:latin typeface="Microsoft Sans Serif"/>
                <a:cs typeface="Microsoft Sans Serif"/>
              </a:rPr>
              <a:t>on </a:t>
            </a:r>
            <a:r>
              <a:rPr sz="1501" spc="100" dirty="0">
                <a:latin typeface="Microsoft Sans Serif"/>
                <a:cs typeface="Microsoft Sans Serif"/>
              </a:rPr>
              <a:t>the </a:t>
            </a:r>
            <a:r>
              <a:rPr sz="1501" spc="77" dirty="0">
                <a:latin typeface="Microsoft Sans Serif"/>
                <a:cs typeface="Microsoft Sans Serif"/>
              </a:rPr>
              <a:t>child </a:t>
            </a:r>
            <a:r>
              <a:rPr sz="1501" spc="-107" dirty="0">
                <a:latin typeface="Microsoft Sans Serif"/>
                <a:cs typeface="Microsoft Sans Serif"/>
              </a:rPr>
              <a:t>is </a:t>
            </a:r>
            <a:r>
              <a:rPr sz="1501" spc="91" dirty="0">
                <a:latin typeface="Microsoft Sans Serif"/>
                <a:cs typeface="Microsoft Sans Serif"/>
              </a:rPr>
              <a:t>Populated </a:t>
            </a:r>
            <a:r>
              <a:rPr sz="1501" spc="70" dirty="0">
                <a:latin typeface="Microsoft Sans Serif"/>
                <a:cs typeface="Microsoft Sans Serif"/>
              </a:rPr>
              <a:t>with </a:t>
            </a:r>
            <a:r>
              <a:rPr sz="1501" spc="98" dirty="0">
                <a:latin typeface="Microsoft Sans Serif"/>
                <a:cs typeface="Microsoft Sans Serif"/>
              </a:rPr>
              <a:t>the </a:t>
            </a:r>
            <a:r>
              <a:rPr sz="1501" spc="100" dirty="0">
                <a:latin typeface="Microsoft Sans Serif"/>
                <a:cs typeface="Microsoft Sans Serif"/>
              </a:rPr>
              <a:t> </a:t>
            </a:r>
            <a:r>
              <a:rPr sz="1501" spc="77" dirty="0">
                <a:latin typeface="Microsoft Sans Serif"/>
                <a:cs typeface="Microsoft Sans Serif"/>
              </a:rPr>
              <a:t>corresponding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-25" dirty="0">
                <a:latin typeface="Microsoft Sans Serif"/>
                <a:cs typeface="Microsoft Sans Serif"/>
              </a:rPr>
              <a:t>ID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2" dirty="0">
                <a:latin typeface="Microsoft Sans Serif"/>
                <a:cs typeface="Microsoft Sans Serif"/>
              </a:rPr>
              <a:t>Parent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77" dirty="0">
                <a:latin typeface="Microsoft Sans Serif"/>
                <a:cs typeface="Microsoft Sans Serif"/>
              </a:rPr>
              <a:t>Record</a:t>
            </a:r>
            <a:endParaRPr sz="1501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3658" y="4447007"/>
            <a:ext cx="1146033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-7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42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b="1" spc="66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r>
              <a:rPr sz="1342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1342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8614" y="4458582"/>
            <a:ext cx="6765578" cy="467463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310">
              <a:spcBef>
                <a:spcPts val="43"/>
              </a:spcBef>
            </a:pPr>
            <a:r>
              <a:rPr sz="1501" spc="32" dirty="0">
                <a:latin typeface="Microsoft Sans Serif"/>
                <a:cs typeface="Microsoft Sans Serif"/>
              </a:rPr>
              <a:t>You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59" dirty="0">
                <a:latin typeface="Microsoft Sans Serif"/>
                <a:cs typeface="Microsoft Sans Serif"/>
              </a:rPr>
              <a:t>can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have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2" dirty="0">
                <a:latin typeface="Microsoft Sans Serif"/>
                <a:cs typeface="Microsoft Sans Serif"/>
              </a:rPr>
              <a:t>all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75" dirty="0">
                <a:latin typeface="Microsoft Sans Serif"/>
                <a:cs typeface="Microsoft Sans Serif"/>
              </a:rPr>
              <a:t>associated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59" dirty="0">
                <a:latin typeface="Microsoft Sans Serif"/>
                <a:cs typeface="Microsoft Sans Serif"/>
              </a:rPr>
              <a:t>Child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9" dirty="0">
                <a:latin typeface="Microsoft Sans Serif"/>
                <a:cs typeface="Microsoft Sans Serif"/>
              </a:rPr>
              <a:t>Records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21" dirty="0">
                <a:latin typeface="Microsoft Sans Serif"/>
                <a:cs typeface="Microsoft Sans Serif"/>
              </a:rPr>
              <a:t>Object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-141" dirty="0">
                <a:latin typeface="Microsoft Sans Serif"/>
                <a:cs typeface="Microsoft Sans Serif"/>
              </a:rPr>
              <a:t>B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" dirty="0">
                <a:latin typeface="Microsoft Sans Serif"/>
                <a:cs typeface="Microsoft Sans Serif"/>
              </a:rPr>
              <a:t>as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73" dirty="0">
                <a:latin typeface="Microsoft Sans Serif"/>
                <a:cs typeface="Microsoft Sans Serif"/>
              </a:rPr>
              <a:t>Related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-70" dirty="0">
                <a:latin typeface="Microsoft Sans Serif"/>
                <a:cs typeface="Microsoft Sans Serif"/>
              </a:rPr>
              <a:t>List </a:t>
            </a:r>
            <a:r>
              <a:rPr sz="1501" spc="-391" dirty="0">
                <a:latin typeface="Microsoft Sans Serif"/>
                <a:cs typeface="Microsoft Sans Serif"/>
              </a:rPr>
              <a:t> </a:t>
            </a:r>
            <a:r>
              <a:rPr sz="1501" spc="111" dirty="0">
                <a:latin typeface="Microsoft Sans Serif"/>
                <a:cs typeface="Microsoft Sans Serif"/>
              </a:rPr>
              <a:t>on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3" dirty="0">
                <a:latin typeface="Microsoft Sans Serif"/>
                <a:cs typeface="Microsoft Sans Serif"/>
              </a:rPr>
              <a:t>Page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64" dirty="0">
                <a:latin typeface="Microsoft Sans Serif"/>
                <a:cs typeface="Microsoft Sans Serif"/>
              </a:rPr>
              <a:t>Layout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2" dirty="0">
                <a:latin typeface="Microsoft Sans Serif"/>
                <a:cs typeface="Microsoft Sans Serif"/>
              </a:rPr>
              <a:t>Parent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21" dirty="0">
                <a:latin typeface="Microsoft Sans Serif"/>
                <a:cs typeface="Microsoft Sans Serif"/>
              </a:rPr>
              <a:t>Object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7" dirty="0">
                <a:latin typeface="Microsoft Sans Serif"/>
                <a:cs typeface="Microsoft Sans Serif"/>
              </a:rPr>
              <a:t>A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record</a:t>
            </a:r>
            <a:endParaRPr sz="1501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1114509"/>
            <a:ext cx="1627782" cy="317294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z="2251" spc="-2" dirty="0">
                <a:solidFill>
                  <a:srgbClr val="107295"/>
                </a:solidFill>
              </a:rPr>
              <a:t>Batch</a:t>
            </a:r>
            <a:r>
              <a:rPr sz="2251" spc="-32" dirty="0">
                <a:solidFill>
                  <a:srgbClr val="107295"/>
                </a:solidFill>
              </a:rPr>
              <a:t> </a:t>
            </a:r>
            <a:r>
              <a:rPr sz="2251" spc="82" dirty="0">
                <a:solidFill>
                  <a:srgbClr val="107295"/>
                </a:solidFill>
              </a:rPr>
              <a:t>Apex</a:t>
            </a:r>
            <a:endParaRPr sz="2251"/>
          </a:p>
        </p:txBody>
      </p:sp>
      <p:sp>
        <p:nvSpPr>
          <p:cNvPr id="3" name="object 3"/>
          <p:cNvSpPr/>
          <p:nvPr/>
        </p:nvSpPr>
        <p:spPr>
          <a:xfrm>
            <a:off x="2282124" y="1859568"/>
            <a:ext cx="3206754" cy="359868"/>
          </a:xfrm>
          <a:custGeom>
            <a:avLst/>
            <a:gdLst/>
            <a:ahLst/>
            <a:cxnLst/>
            <a:rect l="l" t="t" r="r" b="b"/>
            <a:pathLst>
              <a:path w="7050405" h="791210">
                <a:moveTo>
                  <a:pt x="6862798" y="791157"/>
                </a:moveTo>
                <a:lnTo>
                  <a:pt x="187282" y="791157"/>
                </a:lnTo>
                <a:lnTo>
                  <a:pt x="137495" y="784467"/>
                </a:lnTo>
                <a:lnTo>
                  <a:pt x="92757" y="765587"/>
                </a:lnTo>
                <a:lnTo>
                  <a:pt x="54853" y="736303"/>
                </a:lnTo>
                <a:lnTo>
                  <a:pt x="25569" y="698399"/>
                </a:lnTo>
                <a:lnTo>
                  <a:pt x="6689" y="653661"/>
                </a:lnTo>
                <a:lnTo>
                  <a:pt x="0" y="603874"/>
                </a:lnTo>
                <a:lnTo>
                  <a:pt x="0" y="187282"/>
                </a:lnTo>
                <a:lnTo>
                  <a:pt x="6689" y="137495"/>
                </a:lnTo>
                <a:lnTo>
                  <a:pt x="25569" y="92757"/>
                </a:lnTo>
                <a:lnTo>
                  <a:pt x="54853" y="54853"/>
                </a:lnTo>
                <a:lnTo>
                  <a:pt x="92757" y="25569"/>
                </a:lnTo>
                <a:lnTo>
                  <a:pt x="137495" y="6689"/>
                </a:lnTo>
                <a:lnTo>
                  <a:pt x="187282" y="0"/>
                </a:lnTo>
                <a:lnTo>
                  <a:pt x="6862798" y="0"/>
                </a:lnTo>
                <a:lnTo>
                  <a:pt x="6934468" y="14256"/>
                </a:lnTo>
                <a:lnTo>
                  <a:pt x="6995226" y="54853"/>
                </a:lnTo>
                <a:lnTo>
                  <a:pt x="7035824" y="115612"/>
                </a:lnTo>
                <a:lnTo>
                  <a:pt x="7050080" y="187282"/>
                </a:lnTo>
                <a:lnTo>
                  <a:pt x="7050080" y="603874"/>
                </a:lnTo>
                <a:lnTo>
                  <a:pt x="7043390" y="653661"/>
                </a:lnTo>
                <a:lnTo>
                  <a:pt x="7024511" y="698399"/>
                </a:lnTo>
                <a:lnTo>
                  <a:pt x="6995227" y="736303"/>
                </a:lnTo>
                <a:lnTo>
                  <a:pt x="6957323" y="765587"/>
                </a:lnTo>
                <a:lnTo>
                  <a:pt x="6912585" y="784467"/>
                </a:lnTo>
                <a:lnTo>
                  <a:pt x="6862798" y="791157"/>
                </a:lnTo>
                <a:close/>
              </a:path>
            </a:pathLst>
          </a:custGeom>
          <a:solidFill>
            <a:srgbClr val="F67676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" name="object 4"/>
          <p:cNvSpPr txBox="1"/>
          <p:nvPr/>
        </p:nvSpPr>
        <p:spPr>
          <a:xfrm>
            <a:off x="2112166" y="1883885"/>
            <a:ext cx="8025405" cy="3515675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321432">
              <a:spcBef>
                <a:spcPts val="48"/>
              </a:spcBef>
            </a:pPr>
            <a:r>
              <a:rPr sz="1796" b="1" spc="7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796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96" b="1" spc="-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796" b="1" spc="-27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796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96" b="1" dirty="0">
                <a:solidFill>
                  <a:srgbClr val="FFFFFF"/>
                </a:solidFill>
                <a:latin typeface="Arial"/>
                <a:cs typeface="Arial"/>
              </a:rPr>
              <a:t>Batch</a:t>
            </a:r>
            <a:r>
              <a:rPr sz="1796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96" b="1" spc="68" dirty="0">
                <a:solidFill>
                  <a:srgbClr val="FFFFFF"/>
                </a:solidFill>
                <a:latin typeface="Arial"/>
                <a:cs typeface="Arial"/>
              </a:rPr>
              <a:t>Apex</a:t>
            </a:r>
            <a:r>
              <a:rPr sz="1796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96" b="1" spc="-9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96">
              <a:latin typeface="Arial"/>
              <a:cs typeface="Arial"/>
            </a:endParaRPr>
          </a:p>
          <a:p>
            <a:pPr marL="192051" marR="2310" indent="-186563">
              <a:spcBef>
                <a:spcPts val="1908"/>
              </a:spcBef>
              <a:buFont typeface="Lucida Sans Unicode"/>
              <a:buChar char="▪"/>
              <a:tabLst>
                <a:tab pos="192051" algn="l"/>
                <a:tab pos="192339" algn="l"/>
              </a:tabLst>
            </a:pPr>
            <a:r>
              <a:rPr sz="1501" spc="77" dirty="0">
                <a:latin typeface="Microsoft Sans Serif"/>
                <a:cs typeface="Microsoft Sans Serif"/>
              </a:rPr>
              <a:t>When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you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27" dirty="0">
                <a:latin typeface="Microsoft Sans Serif"/>
                <a:cs typeface="Microsoft Sans Serif"/>
              </a:rPr>
              <a:t>want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to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41" dirty="0">
                <a:latin typeface="Microsoft Sans Serif"/>
                <a:cs typeface="Microsoft Sans Serif"/>
              </a:rPr>
              <a:t>process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80" dirty="0">
                <a:latin typeface="Microsoft Sans Serif"/>
                <a:cs typeface="Microsoft Sans Serif"/>
              </a:rPr>
              <a:t>large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3" dirty="0">
                <a:latin typeface="Microsoft Sans Serif"/>
                <a:cs typeface="Microsoft Sans Serif"/>
              </a:rPr>
              <a:t>number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7" dirty="0">
                <a:latin typeface="Microsoft Sans Serif"/>
                <a:cs typeface="Microsoft Sans Serif"/>
              </a:rPr>
              <a:t>records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1" dirty="0">
                <a:latin typeface="Microsoft Sans Serif"/>
                <a:cs typeface="Microsoft Sans Serif"/>
              </a:rPr>
              <a:t>on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68" dirty="0">
                <a:latin typeface="Microsoft Sans Serif"/>
                <a:cs typeface="Microsoft Sans Serif"/>
              </a:rPr>
              <a:t>daily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-2" dirty="0">
                <a:latin typeface="Microsoft Sans Serif"/>
                <a:cs typeface="Microsoft Sans Serif"/>
              </a:rPr>
              <a:t>basis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45" dirty="0">
                <a:latin typeface="Microsoft Sans Serif"/>
                <a:cs typeface="Microsoft Sans Serif"/>
              </a:rPr>
              <a:t>or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4" dirty="0">
                <a:latin typeface="Microsoft Sans Serif"/>
                <a:cs typeface="Microsoft Sans Serif"/>
              </a:rPr>
              <a:t>even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1" dirty="0">
                <a:latin typeface="Microsoft Sans Serif"/>
                <a:cs typeface="Microsoft Sans Serif"/>
              </a:rPr>
              <a:t>on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68" dirty="0">
                <a:latin typeface="Microsoft Sans Serif"/>
                <a:cs typeface="Microsoft Sans Serif"/>
              </a:rPr>
              <a:t>specific </a:t>
            </a:r>
            <a:r>
              <a:rPr sz="1501" spc="-391" dirty="0">
                <a:latin typeface="Microsoft Sans Serif"/>
                <a:cs typeface="Microsoft Sans Serif"/>
              </a:rPr>
              <a:t> </a:t>
            </a:r>
            <a:r>
              <a:rPr sz="1501" spc="82" dirty="0">
                <a:latin typeface="Microsoft Sans Serif"/>
                <a:cs typeface="Microsoft Sans Serif"/>
              </a:rPr>
              <a:t>time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2" dirty="0">
                <a:latin typeface="Microsoft Sans Serif"/>
                <a:cs typeface="Microsoft Sans Serif"/>
              </a:rPr>
              <a:t>interval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3" dirty="0">
                <a:latin typeface="Microsoft Sans Serif"/>
                <a:cs typeface="Microsoft Sans Serif"/>
              </a:rPr>
              <a:t>then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you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59" dirty="0">
                <a:latin typeface="Microsoft Sans Serif"/>
                <a:cs typeface="Microsoft Sans Serif"/>
              </a:rPr>
              <a:t>can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57" dirty="0">
                <a:latin typeface="Microsoft Sans Serif"/>
                <a:cs typeface="Microsoft Sans Serif"/>
              </a:rPr>
              <a:t>go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48" dirty="0">
                <a:latin typeface="Microsoft Sans Serif"/>
                <a:cs typeface="Microsoft Sans Serif"/>
              </a:rPr>
              <a:t>for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86" dirty="0">
                <a:latin typeface="Microsoft Sans Serif"/>
                <a:cs typeface="Microsoft Sans Serif"/>
              </a:rPr>
              <a:t>Batch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77" dirty="0">
                <a:latin typeface="Microsoft Sans Serif"/>
                <a:cs typeface="Microsoft Sans Serif"/>
              </a:rPr>
              <a:t>Apex.</a:t>
            </a:r>
            <a:endParaRPr sz="1501">
              <a:latin typeface="Microsoft Sans Serif"/>
              <a:cs typeface="Microsoft Sans Serif"/>
            </a:endParaRPr>
          </a:p>
          <a:p>
            <a:pPr marL="192051" marR="3492145" indent="-186563">
              <a:spcBef>
                <a:spcPts val="1737"/>
              </a:spcBef>
              <a:buFont typeface="Lucida Sans Unicode"/>
              <a:buChar char="▪"/>
              <a:tabLst>
                <a:tab pos="192051" algn="l"/>
                <a:tab pos="192339" algn="l"/>
              </a:tabLst>
            </a:pPr>
            <a:r>
              <a:rPr sz="1501" spc="7" dirty="0">
                <a:latin typeface="Microsoft Sans Serif"/>
                <a:cs typeface="Microsoft Sans Serif"/>
              </a:rPr>
              <a:t>Also, </a:t>
            </a:r>
            <a:r>
              <a:rPr sz="1501" spc="114" dirty="0">
                <a:latin typeface="Microsoft Sans Serif"/>
                <a:cs typeface="Microsoft Sans Serif"/>
              </a:rPr>
              <a:t>when </a:t>
            </a:r>
            <a:r>
              <a:rPr sz="1501" spc="91" dirty="0">
                <a:latin typeface="Microsoft Sans Serif"/>
                <a:cs typeface="Microsoft Sans Serif"/>
              </a:rPr>
              <a:t>you </a:t>
            </a:r>
            <a:r>
              <a:rPr sz="1501" spc="127" dirty="0">
                <a:latin typeface="Microsoft Sans Serif"/>
                <a:cs typeface="Microsoft Sans Serif"/>
              </a:rPr>
              <a:t>want </a:t>
            </a:r>
            <a:r>
              <a:rPr sz="1501" spc="132" dirty="0">
                <a:latin typeface="Microsoft Sans Serif"/>
                <a:cs typeface="Microsoft Sans Serif"/>
              </a:rPr>
              <a:t>an </a:t>
            </a:r>
            <a:r>
              <a:rPr sz="1501" spc="93" dirty="0">
                <a:latin typeface="Microsoft Sans Serif"/>
                <a:cs typeface="Microsoft Sans Serif"/>
              </a:rPr>
              <a:t>operation </a:t>
            </a:r>
            <a:r>
              <a:rPr sz="1501" spc="116" dirty="0">
                <a:latin typeface="Microsoft Sans Serif"/>
                <a:cs typeface="Microsoft Sans Serif"/>
              </a:rPr>
              <a:t>to </a:t>
            </a:r>
            <a:r>
              <a:rPr sz="1501" spc="161" dirty="0">
                <a:latin typeface="Microsoft Sans Serif"/>
                <a:cs typeface="Microsoft Sans Serif"/>
              </a:rPr>
              <a:t>be </a:t>
            </a:r>
            <a:r>
              <a:rPr sz="1501" spc="164" dirty="0">
                <a:latin typeface="Microsoft Sans Serif"/>
                <a:cs typeface="Microsoft Sans Serif"/>
              </a:rPr>
              <a:t> </a:t>
            </a:r>
            <a:r>
              <a:rPr sz="1501" spc="55" dirty="0">
                <a:latin typeface="Microsoft Sans Serif"/>
                <a:cs typeface="Microsoft Sans Serif"/>
              </a:rPr>
              <a:t>asynchronous </a:t>
            </a:r>
            <a:r>
              <a:rPr sz="1501" spc="93" dirty="0">
                <a:latin typeface="Microsoft Sans Serif"/>
                <a:cs typeface="Microsoft Sans Serif"/>
              </a:rPr>
              <a:t>then </a:t>
            </a:r>
            <a:r>
              <a:rPr sz="1501" spc="91" dirty="0">
                <a:latin typeface="Microsoft Sans Serif"/>
                <a:cs typeface="Microsoft Sans Serif"/>
              </a:rPr>
              <a:t>you </a:t>
            </a:r>
            <a:r>
              <a:rPr sz="1501" spc="159" dirty="0">
                <a:latin typeface="Microsoft Sans Serif"/>
                <a:cs typeface="Microsoft Sans Serif"/>
              </a:rPr>
              <a:t>can </a:t>
            </a:r>
            <a:r>
              <a:rPr sz="1501" spc="93" dirty="0">
                <a:latin typeface="Microsoft Sans Serif"/>
                <a:cs typeface="Microsoft Sans Serif"/>
              </a:rPr>
              <a:t>implement </a:t>
            </a:r>
            <a:r>
              <a:rPr sz="1501" spc="98" dirty="0">
                <a:latin typeface="Microsoft Sans Serif"/>
                <a:cs typeface="Microsoft Sans Serif"/>
              </a:rPr>
              <a:t>the </a:t>
            </a:r>
            <a:r>
              <a:rPr sz="1501" spc="100" dirty="0">
                <a:latin typeface="Microsoft Sans Serif"/>
                <a:cs typeface="Microsoft Sans Serif"/>
              </a:rPr>
              <a:t> </a:t>
            </a:r>
            <a:r>
              <a:rPr sz="1501" spc="86" dirty="0">
                <a:latin typeface="Microsoft Sans Serif"/>
                <a:cs typeface="Microsoft Sans Serif"/>
              </a:rPr>
              <a:t>Batch </a:t>
            </a:r>
            <a:r>
              <a:rPr sz="1501" spc="77" dirty="0">
                <a:latin typeface="Microsoft Sans Serif"/>
                <a:cs typeface="Microsoft Sans Serif"/>
              </a:rPr>
              <a:t>Apex. </a:t>
            </a:r>
            <a:r>
              <a:rPr sz="1501" spc="86" dirty="0">
                <a:latin typeface="Microsoft Sans Serif"/>
                <a:cs typeface="Microsoft Sans Serif"/>
              </a:rPr>
              <a:t>Batch </a:t>
            </a:r>
            <a:r>
              <a:rPr sz="1501" spc="98" dirty="0">
                <a:latin typeface="Microsoft Sans Serif"/>
                <a:cs typeface="Microsoft Sans Serif"/>
              </a:rPr>
              <a:t>Apex </a:t>
            </a:r>
            <a:r>
              <a:rPr sz="1501" spc="-107" dirty="0">
                <a:latin typeface="Microsoft Sans Serif"/>
                <a:cs typeface="Microsoft Sans Serif"/>
              </a:rPr>
              <a:t>is </a:t>
            </a:r>
            <a:r>
              <a:rPr sz="1501" spc="82" dirty="0">
                <a:latin typeface="Microsoft Sans Serif"/>
                <a:cs typeface="Microsoft Sans Serif"/>
              </a:rPr>
              <a:t>exposed </a:t>
            </a:r>
            <a:r>
              <a:rPr sz="1501" spc="9" dirty="0">
                <a:latin typeface="Microsoft Sans Serif"/>
                <a:cs typeface="Microsoft Sans Serif"/>
              </a:rPr>
              <a:t>as </a:t>
            </a:r>
            <a:r>
              <a:rPr sz="1501" spc="132" dirty="0">
                <a:latin typeface="Microsoft Sans Serif"/>
                <a:cs typeface="Microsoft Sans Serif"/>
              </a:rPr>
              <a:t>an </a:t>
            </a:r>
            <a:r>
              <a:rPr sz="1501" spc="134" dirty="0">
                <a:latin typeface="Microsoft Sans Serif"/>
                <a:cs typeface="Microsoft Sans Serif"/>
              </a:rPr>
              <a:t> </a:t>
            </a:r>
            <a:r>
              <a:rPr sz="1501" spc="89" dirty="0">
                <a:latin typeface="Microsoft Sans Serif"/>
                <a:cs typeface="Microsoft Sans Serif"/>
              </a:rPr>
              <a:t>interface </a:t>
            </a:r>
            <a:r>
              <a:rPr sz="1501" spc="109" dirty="0">
                <a:latin typeface="Microsoft Sans Serif"/>
                <a:cs typeface="Microsoft Sans Serif"/>
              </a:rPr>
              <a:t>that </a:t>
            </a:r>
            <a:r>
              <a:rPr sz="1501" spc="34" dirty="0">
                <a:latin typeface="Microsoft Sans Serif"/>
                <a:cs typeface="Microsoft Sans Serif"/>
              </a:rPr>
              <a:t>must </a:t>
            </a:r>
            <a:r>
              <a:rPr sz="1501" spc="161" dirty="0">
                <a:latin typeface="Microsoft Sans Serif"/>
                <a:cs typeface="Microsoft Sans Serif"/>
              </a:rPr>
              <a:t>be </a:t>
            </a:r>
            <a:r>
              <a:rPr sz="1501" spc="107" dirty="0">
                <a:latin typeface="Microsoft Sans Serif"/>
                <a:cs typeface="Microsoft Sans Serif"/>
              </a:rPr>
              <a:t>implemented </a:t>
            </a:r>
            <a:r>
              <a:rPr sz="1501" spc="118" dirty="0">
                <a:latin typeface="Microsoft Sans Serif"/>
                <a:cs typeface="Microsoft Sans Serif"/>
              </a:rPr>
              <a:t>by </a:t>
            </a:r>
            <a:r>
              <a:rPr sz="1501" spc="98" dirty="0">
                <a:latin typeface="Microsoft Sans Serif"/>
                <a:cs typeface="Microsoft Sans Serif"/>
              </a:rPr>
              <a:t>the </a:t>
            </a:r>
            <a:r>
              <a:rPr sz="1501" spc="100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developer. </a:t>
            </a:r>
            <a:r>
              <a:rPr sz="1501" spc="86" dirty="0">
                <a:latin typeface="Microsoft Sans Serif"/>
                <a:cs typeface="Microsoft Sans Serif"/>
              </a:rPr>
              <a:t>Batch </a:t>
            </a:r>
            <a:r>
              <a:rPr sz="1501" spc="30" dirty="0">
                <a:latin typeface="Microsoft Sans Serif"/>
                <a:cs typeface="Microsoft Sans Serif"/>
              </a:rPr>
              <a:t>jobs </a:t>
            </a:r>
            <a:r>
              <a:rPr sz="1501" spc="159" dirty="0">
                <a:latin typeface="Microsoft Sans Serif"/>
                <a:cs typeface="Microsoft Sans Serif"/>
              </a:rPr>
              <a:t>can </a:t>
            </a:r>
            <a:r>
              <a:rPr sz="1501" spc="161" dirty="0">
                <a:latin typeface="Microsoft Sans Serif"/>
                <a:cs typeface="Microsoft Sans Serif"/>
              </a:rPr>
              <a:t>be </a:t>
            </a:r>
            <a:r>
              <a:rPr sz="1501" spc="164" dirty="0">
                <a:latin typeface="Microsoft Sans Serif"/>
                <a:cs typeface="Microsoft Sans Serif"/>
              </a:rPr>
              <a:t> </a:t>
            </a:r>
            <a:r>
              <a:rPr sz="1501" spc="93" dirty="0">
                <a:latin typeface="Microsoft Sans Serif"/>
                <a:cs typeface="Microsoft Sans Serif"/>
              </a:rPr>
              <a:t>programmatically </a:t>
            </a:r>
            <a:r>
              <a:rPr sz="1501" spc="82" dirty="0">
                <a:latin typeface="Microsoft Sans Serif"/>
                <a:cs typeface="Microsoft Sans Serif"/>
              </a:rPr>
              <a:t>invoked </a:t>
            </a:r>
            <a:r>
              <a:rPr sz="1501" spc="139" dirty="0">
                <a:latin typeface="Microsoft Sans Serif"/>
                <a:cs typeface="Microsoft Sans Serif"/>
              </a:rPr>
              <a:t>at </a:t>
            </a:r>
            <a:r>
              <a:rPr sz="1501" spc="59" dirty="0">
                <a:latin typeface="Microsoft Sans Serif"/>
                <a:cs typeface="Microsoft Sans Serif"/>
              </a:rPr>
              <a:t>runtime </a:t>
            </a:r>
            <a:r>
              <a:rPr sz="1501" spc="18" dirty="0">
                <a:latin typeface="Microsoft Sans Serif"/>
                <a:cs typeface="Microsoft Sans Serif"/>
              </a:rPr>
              <a:t>using </a:t>
            </a:r>
            <a:r>
              <a:rPr sz="1501" spc="20" dirty="0">
                <a:latin typeface="Microsoft Sans Serif"/>
                <a:cs typeface="Microsoft Sans Serif"/>
              </a:rPr>
              <a:t> </a:t>
            </a:r>
            <a:r>
              <a:rPr sz="1501" spc="77" dirty="0">
                <a:latin typeface="Microsoft Sans Serif"/>
                <a:cs typeface="Microsoft Sans Serif"/>
              </a:rPr>
              <a:t>Apex.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86" dirty="0">
                <a:latin typeface="Microsoft Sans Serif"/>
                <a:cs typeface="Microsoft Sans Serif"/>
              </a:rPr>
              <a:t>Batch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Apex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80" dirty="0">
                <a:latin typeface="Microsoft Sans Serif"/>
                <a:cs typeface="Microsoft Sans Serif"/>
              </a:rPr>
              <a:t>operates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75" dirty="0">
                <a:latin typeface="Microsoft Sans Serif"/>
                <a:cs typeface="Microsoft Sans Serif"/>
              </a:rPr>
              <a:t>over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6" dirty="0">
                <a:latin typeface="Microsoft Sans Serif"/>
                <a:cs typeface="Microsoft Sans Serif"/>
              </a:rPr>
              <a:t>small </a:t>
            </a:r>
            <a:r>
              <a:rPr sz="1501" spc="102" dirty="0">
                <a:latin typeface="Microsoft Sans Serif"/>
                <a:cs typeface="Microsoft Sans Serif"/>
              </a:rPr>
              <a:t>batches </a:t>
            </a:r>
            <a:r>
              <a:rPr sz="1501" spc="-393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 </a:t>
            </a:r>
            <a:r>
              <a:rPr sz="1501" spc="50" dirty="0">
                <a:latin typeface="Microsoft Sans Serif"/>
                <a:cs typeface="Microsoft Sans Serif"/>
              </a:rPr>
              <a:t>records, </a:t>
            </a:r>
            <a:r>
              <a:rPr sz="1501" spc="89" dirty="0">
                <a:latin typeface="Microsoft Sans Serif"/>
                <a:cs typeface="Microsoft Sans Serif"/>
              </a:rPr>
              <a:t>covering </a:t>
            </a:r>
            <a:r>
              <a:rPr sz="1501" spc="55" dirty="0">
                <a:latin typeface="Microsoft Sans Serif"/>
                <a:cs typeface="Microsoft Sans Serif"/>
              </a:rPr>
              <a:t>your entire </a:t>
            </a:r>
            <a:r>
              <a:rPr sz="1501" spc="96" dirty="0">
                <a:latin typeface="Microsoft Sans Serif"/>
                <a:cs typeface="Microsoft Sans Serif"/>
              </a:rPr>
              <a:t>record </a:t>
            </a:r>
            <a:r>
              <a:rPr sz="1501" spc="18" dirty="0">
                <a:latin typeface="Microsoft Sans Serif"/>
                <a:cs typeface="Microsoft Sans Serif"/>
              </a:rPr>
              <a:t>set </a:t>
            </a:r>
            <a:r>
              <a:rPr sz="1501" spc="150" dirty="0">
                <a:latin typeface="Microsoft Sans Serif"/>
                <a:cs typeface="Microsoft Sans Serif"/>
              </a:rPr>
              <a:t>and </a:t>
            </a:r>
            <a:r>
              <a:rPr sz="1501" spc="-393" dirty="0">
                <a:latin typeface="Microsoft Sans Serif"/>
                <a:cs typeface="Microsoft Sans Serif"/>
              </a:rPr>
              <a:t> </a:t>
            </a:r>
            <a:r>
              <a:rPr sz="1501" spc="82" dirty="0">
                <a:latin typeface="Microsoft Sans Serif"/>
                <a:cs typeface="Microsoft Sans Serif"/>
              </a:rPr>
              <a:t>breaking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0" dirty="0">
                <a:latin typeface="Microsoft Sans Serif"/>
                <a:cs typeface="Microsoft Sans Serif"/>
              </a:rPr>
              <a:t>processing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43" dirty="0">
                <a:latin typeface="Microsoft Sans Serif"/>
                <a:cs typeface="Microsoft Sans Serif"/>
              </a:rPr>
              <a:t>down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to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34" dirty="0">
                <a:latin typeface="Microsoft Sans Serif"/>
                <a:cs typeface="Microsoft Sans Serif"/>
              </a:rPr>
              <a:t>manageable </a:t>
            </a:r>
            <a:r>
              <a:rPr sz="1501" spc="-391" dirty="0">
                <a:latin typeface="Microsoft Sans Serif"/>
                <a:cs typeface="Microsoft Sans Serif"/>
              </a:rPr>
              <a:t> </a:t>
            </a:r>
            <a:r>
              <a:rPr sz="1501" spc="43" dirty="0">
                <a:latin typeface="Microsoft Sans Serif"/>
                <a:cs typeface="Microsoft Sans Serif"/>
              </a:rPr>
              <a:t>chunks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30" dirty="0">
                <a:latin typeface="Microsoft Sans Serif"/>
                <a:cs typeface="Microsoft Sans Serif"/>
              </a:rPr>
              <a:t>data.</a:t>
            </a:r>
            <a:endParaRPr sz="1501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7074" y="2399628"/>
            <a:ext cx="3610927" cy="3460916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32D2-1DC5-4166-131A-39BF3C79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D70F2-FCCD-CB71-3BCA-008926E02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Start Method: The Start method is one of the three methods of the </a:t>
            </a:r>
            <a:r>
              <a:rPr lang="en-US" dirty="0" err="1"/>
              <a:t>Database.Batchable</a:t>
            </a:r>
            <a:r>
              <a:rPr lang="en-US" dirty="0"/>
              <a:t> interface</a:t>
            </a:r>
          </a:p>
          <a:p>
            <a:r>
              <a:rPr lang="en-US" dirty="0"/>
              <a:t>global void execute(</a:t>
            </a:r>
            <a:r>
              <a:rPr lang="en-US" dirty="0" err="1"/>
              <a:t>Database.BatchableContext</a:t>
            </a:r>
            <a:r>
              <a:rPr lang="en-US" dirty="0"/>
              <a:t> BC, list&lt;</a:t>
            </a:r>
            <a:r>
              <a:rPr lang="en-US" dirty="0" err="1"/>
              <a:t>sobject</a:t>
            </a:r>
            <a:r>
              <a:rPr lang="en-US" dirty="0"/>
              <a:t>&lt;) {}</a:t>
            </a:r>
          </a:p>
          <a:p>
            <a:r>
              <a:rPr lang="en-US" dirty="0"/>
              <a:t>Use the </a:t>
            </a:r>
            <a:r>
              <a:rPr lang="en-US" dirty="0" err="1"/>
              <a:t>Database.QueryLocator</a:t>
            </a:r>
            <a:r>
              <a:rPr lang="en-US" dirty="0"/>
              <a:t> object when you are using a simple query to generate the scope  of objects used in the batch job. </a:t>
            </a:r>
          </a:p>
          <a:p>
            <a:r>
              <a:rPr lang="en-US" dirty="0"/>
              <a:t>In this case, the SOQL data row limit will be bypassed.</a:t>
            </a:r>
          </a:p>
          <a:p>
            <a:endParaRPr lang="en-US" dirty="0"/>
          </a:p>
          <a:p>
            <a:r>
              <a:rPr lang="en-US" dirty="0"/>
              <a:t>Execute Method: Let us now understand the Execute method of the </a:t>
            </a:r>
            <a:r>
              <a:rPr lang="en-US" dirty="0" err="1"/>
              <a:t>Database.Batchable</a:t>
            </a:r>
            <a:r>
              <a:rPr lang="en-US" dirty="0"/>
              <a:t> interface.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global void execute(</a:t>
            </a:r>
            <a:r>
              <a:rPr lang="en-US" dirty="0" err="1"/>
              <a:t>Database.BatchableContext</a:t>
            </a:r>
            <a:r>
              <a:rPr lang="en-US" dirty="0"/>
              <a:t> BC, list&lt;</a:t>
            </a:r>
            <a:r>
              <a:rPr lang="en-US" dirty="0" err="1"/>
              <a:t>sobject</a:t>
            </a:r>
            <a:r>
              <a:rPr lang="en-US" dirty="0"/>
              <a:t>&lt;) {}  where, list&lt;</a:t>
            </a:r>
            <a:r>
              <a:rPr lang="en-US" dirty="0" err="1"/>
              <a:t>sObject</a:t>
            </a:r>
            <a:r>
              <a:rPr lang="en-US" dirty="0"/>
              <a:t>&lt; is returned by the </a:t>
            </a:r>
            <a:r>
              <a:rPr lang="en-US" dirty="0" err="1"/>
              <a:t>Database.QueryLocator</a:t>
            </a:r>
            <a:r>
              <a:rPr lang="en-US" dirty="0"/>
              <a:t> method.</a:t>
            </a:r>
          </a:p>
          <a:p>
            <a:r>
              <a:rPr lang="en-US" dirty="0"/>
              <a:t>This method gets called after the Start method and does all the processing required for Batch Job.</a:t>
            </a:r>
          </a:p>
          <a:p>
            <a:endParaRPr lang="en-US" dirty="0"/>
          </a:p>
          <a:p>
            <a:r>
              <a:rPr lang="en-US" dirty="0"/>
              <a:t>Finish </a:t>
            </a:r>
            <a:r>
              <a:rPr lang="en-US" dirty="0" err="1"/>
              <a:t>Method:We</a:t>
            </a:r>
            <a:r>
              <a:rPr lang="en-US" dirty="0"/>
              <a:t> will now discuss the Finish method of the </a:t>
            </a:r>
            <a:r>
              <a:rPr lang="en-US" dirty="0" err="1"/>
              <a:t>Database.Batchable</a:t>
            </a:r>
            <a:r>
              <a:rPr lang="en-US" dirty="0"/>
              <a:t> interface.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global void finish(</a:t>
            </a:r>
            <a:r>
              <a:rPr lang="en-US" dirty="0" err="1"/>
              <a:t>Database.BatchableContext</a:t>
            </a:r>
            <a:r>
              <a:rPr lang="en-US" dirty="0"/>
              <a:t> BC) {}</a:t>
            </a:r>
          </a:p>
          <a:p>
            <a:r>
              <a:rPr lang="en-US" dirty="0"/>
              <a:t>This method gets called at the end and you can do some finishing activities like sending an email with  information </a:t>
            </a:r>
          </a:p>
          <a:p>
            <a:r>
              <a:rPr lang="en-US" dirty="0"/>
              <a:t>about the batch job records processed and status.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11286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05449" y="1556084"/>
          <a:ext cx="6109093" cy="1332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5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519"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b="1" u="heavy" spc="6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Area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82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b="1" u="heavy" spc="2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Normal</a:t>
                      </a:r>
                      <a:r>
                        <a:rPr sz="1000" b="1" u="heavy" spc="-4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u="heavy" spc="2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Context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82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b="1" u="heavy" spc="-1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Batch</a:t>
                      </a:r>
                      <a:r>
                        <a:rPr sz="1000" b="1" u="heavy" spc="-3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u="heavy" spc="2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Context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82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31"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spc="-55" dirty="0">
                          <a:latin typeface="Microsoft Sans Serif"/>
                          <a:cs typeface="Microsoft Sans Serif"/>
                        </a:rPr>
                        <a:t>SOQL</a:t>
                      </a: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queries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100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5" dirty="0">
                          <a:latin typeface="Microsoft Sans Serif"/>
                          <a:cs typeface="Microsoft Sans Serif"/>
                        </a:rPr>
                        <a:t>SOQL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5" dirty="0">
                          <a:latin typeface="Microsoft Sans Serif"/>
                          <a:cs typeface="Microsoft Sans Serif"/>
                        </a:rPr>
                        <a:t>per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60" dirty="0">
                          <a:latin typeface="Microsoft Sans Serif"/>
                          <a:cs typeface="Microsoft Sans Serif"/>
                        </a:rPr>
                        <a:t>cycle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200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5" dirty="0">
                          <a:latin typeface="Microsoft Sans Serif"/>
                          <a:cs typeface="Microsoft Sans Serif"/>
                        </a:rPr>
                        <a:t>SOQL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5" dirty="0">
                          <a:latin typeface="Microsoft Sans Serif"/>
                          <a:cs typeface="Microsoft Sans Serif"/>
                        </a:rPr>
                        <a:t>per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60" dirty="0">
                          <a:latin typeface="Microsoft Sans Serif"/>
                          <a:cs typeface="Microsoft Sans Serif"/>
                        </a:rPr>
                        <a:t>cycle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931"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spc="80" dirty="0">
                          <a:latin typeface="Microsoft Sans Serif"/>
                          <a:cs typeface="Microsoft Sans Serif"/>
                        </a:rPr>
                        <a:t>records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95" dirty="0">
                          <a:latin typeface="Microsoft Sans Serif"/>
                          <a:cs typeface="Microsoft Sans Serif"/>
                        </a:rPr>
                        <a:t>retrieved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65" dirty="0">
                          <a:latin typeface="Microsoft Sans Serif"/>
                          <a:cs typeface="Microsoft Sans Serif"/>
                        </a:rPr>
                        <a:t>by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5" dirty="0">
                          <a:latin typeface="Microsoft Sans Serif"/>
                          <a:cs typeface="Microsoft Sans Serif"/>
                        </a:rPr>
                        <a:t>SOQL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queries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50,000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50,000,000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14" dirty="0">
                          <a:latin typeface="Microsoft Sans Serif"/>
                          <a:cs typeface="Microsoft Sans Serif"/>
                        </a:rPr>
                        <a:t>(getQueryLocator)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31"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spc="165" dirty="0">
                          <a:latin typeface="Microsoft Sans Serif"/>
                          <a:cs typeface="Microsoft Sans Serif"/>
                        </a:rPr>
                        <a:t>executed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40" dirty="0">
                          <a:latin typeface="Microsoft Sans Serif"/>
                          <a:cs typeface="Microsoft Sans Serif"/>
                        </a:rPr>
                        <a:t>code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80" dirty="0">
                          <a:latin typeface="Microsoft Sans Serif"/>
                          <a:cs typeface="Microsoft Sans Serif"/>
                        </a:rPr>
                        <a:t>statements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200,000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0"/>
                        </a:lnSpc>
                      </a:pP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1,000,000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(Winter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'14)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31"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000" spc="155" dirty="0">
                          <a:latin typeface="Microsoft Sans Serif"/>
                          <a:cs typeface="Microsoft Sans Serif"/>
                        </a:rPr>
                        <a:t>Heap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75" dirty="0">
                          <a:latin typeface="Microsoft Sans Serif"/>
                          <a:cs typeface="Microsoft Sans Serif"/>
                        </a:rPr>
                        <a:t>size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sz="1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MB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12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MB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197680" y="2922812"/>
            <a:ext cx="7696152" cy="2734247"/>
          </a:xfrm>
          <a:custGeom>
            <a:avLst/>
            <a:gdLst/>
            <a:ahLst/>
            <a:cxnLst/>
            <a:rect l="l" t="t" r="r" b="b"/>
            <a:pathLst>
              <a:path w="16920845" h="6011545">
                <a:moveTo>
                  <a:pt x="16508442" y="6011121"/>
                </a:moveTo>
                <a:lnTo>
                  <a:pt x="52" y="6011121"/>
                </a:lnTo>
                <a:lnTo>
                  <a:pt x="0" y="5599239"/>
                </a:lnTo>
                <a:lnTo>
                  <a:pt x="130" y="411882"/>
                </a:lnTo>
                <a:lnTo>
                  <a:pt x="2901" y="363847"/>
                </a:lnTo>
                <a:lnTo>
                  <a:pt x="11008" y="317441"/>
                </a:lnTo>
                <a:lnTo>
                  <a:pt x="24142" y="272971"/>
                </a:lnTo>
                <a:lnTo>
                  <a:pt x="41994" y="230746"/>
                </a:lnTo>
                <a:lnTo>
                  <a:pt x="64255" y="191076"/>
                </a:lnTo>
                <a:lnTo>
                  <a:pt x="90616" y="154270"/>
                </a:lnTo>
                <a:lnTo>
                  <a:pt x="120768" y="120637"/>
                </a:lnTo>
                <a:lnTo>
                  <a:pt x="154401" y="90485"/>
                </a:lnTo>
                <a:lnTo>
                  <a:pt x="191207" y="64125"/>
                </a:lnTo>
                <a:lnTo>
                  <a:pt x="230877" y="41864"/>
                </a:lnTo>
                <a:lnTo>
                  <a:pt x="273101" y="24012"/>
                </a:lnTo>
                <a:lnTo>
                  <a:pt x="317571" y="10878"/>
                </a:lnTo>
                <a:lnTo>
                  <a:pt x="363978" y="2771"/>
                </a:lnTo>
                <a:lnTo>
                  <a:pt x="412012" y="0"/>
                </a:lnTo>
                <a:lnTo>
                  <a:pt x="16920362" y="0"/>
                </a:lnTo>
                <a:lnTo>
                  <a:pt x="16920455" y="411882"/>
                </a:lnTo>
                <a:lnTo>
                  <a:pt x="16920325" y="5599239"/>
                </a:lnTo>
                <a:lnTo>
                  <a:pt x="16917554" y="5647273"/>
                </a:lnTo>
                <a:lnTo>
                  <a:pt x="16909447" y="5693680"/>
                </a:lnTo>
                <a:lnTo>
                  <a:pt x="16896313" y="5738150"/>
                </a:lnTo>
                <a:lnTo>
                  <a:pt x="16878461" y="5780374"/>
                </a:lnTo>
                <a:lnTo>
                  <a:pt x="16856200" y="5820044"/>
                </a:lnTo>
                <a:lnTo>
                  <a:pt x="16829839" y="5856850"/>
                </a:lnTo>
                <a:lnTo>
                  <a:pt x="16799687" y="5890483"/>
                </a:lnTo>
                <a:lnTo>
                  <a:pt x="16766054" y="5920635"/>
                </a:lnTo>
                <a:lnTo>
                  <a:pt x="16729248" y="5946996"/>
                </a:lnTo>
                <a:lnTo>
                  <a:pt x="16689578" y="5969257"/>
                </a:lnTo>
                <a:lnTo>
                  <a:pt x="16647353" y="5987109"/>
                </a:lnTo>
                <a:lnTo>
                  <a:pt x="16602883" y="6000243"/>
                </a:lnTo>
                <a:lnTo>
                  <a:pt x="16556476" y="6008350"/>
                </a:lnTo>
                <a:lnTo>
                  <a:pt x="16508442" y="6011121"/>
                </a:lnTo>
                <a:close/>
              </a:path>
            </a:pathLst>
          </a:custGeom>
          <a:solidFill>
            <a:srgbClr val="D8D8D8">
              <a:alpha val="31764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" name="object 4"/>
          <p:cNvSpPr txBox="1"/>
          <p:nvPr/>
        </p:nvSpPr>
        <p:spPr>
          <a:xfrm>
            <a:off x="2949817" y="2912266"/>
            <a:ext cx="5962373" cy="2741547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1005883">
              <a:lnSpc>
                <a:spcPct val="100400"/>
              </a:lnSpc>
              <a:spcBef>
                <a:spcPts val="43"/>
              </a:spcBef>
            </a:pPr>
            <a:r>
              <a:rPr sz="1046" spc="70" dirty="0">
                <a:latin typeface="Microsoft Sans Serif"/>
                <a:cs typeface="Microsoft Sans Serif"/>
              </a:rPr>
              <a:t>global </a:t>
            </a:r>
            <a:r>
              <a:rPr sz="1046" spc="5" dirty="0">
                <a:latin typeface="Microsoft Sans Serif"/>
                <a:cs typeface="Microsoft Sans Serif"/>
              </a:rPr>
              <a:t>class </a:t>
            </a:r>
            <a:r>
              <a:rPr sz="1046" spc="32" dirty="0">
                <a:latin typeface="Microsoft Sans Serif"/>
                <a:cs typeface="Microsoft Sans Serif"/>
              </a:rPr>
              <a:t>ExampleBatchClass </a:t>
            </a:r>
            <a:r>
              <a:rPr sz="1046" spc="48" dirty="0">
                <a:latin typeface="Microsoft Sans Serif"/>
                <a:cs typeface="Microsoft Sans Serif"/>
              </a:rPr>
              <a:t>implements </a:t>
            </a:r>
            <a:r>
              <a:rPr sz="1046" spc="59" dirty="0">
                <a:latin typeface="Microsoft Sans Serif"/>
                <a:cs typeface="Microsoft Sans Serif"/>
              </a:rPr>
              <a:t>Database.Batchable&lt;sObject&gt;{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global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ExampleBatchClass(){</a:t>
            </a:r>
            <a:endParaRPr sz="1046" dirty="0">
              <a:latin typeface="Microsoft Sans Serif"/>
              <a:cs typeface="Microsoft Sans Serif"/>
            </a:endParaRPr>
          </a:p>
          <a:p>
            <a:pPr marL="42453">
              <a:spcBef>
                <a:spcPts val="5"/>
              </a:spcBef>
            </a:pPr>
            <a:r>
              <a:rPr sz="1046" spc="166" dirty="0">
                <a:latin typeface="Microsoft Sans Serif"/>
                <a:cs typeface="Microsoft Sans Serif"/>
              </a:rPr>
              <a:t>//</a:t>
            </a:r>
            <a:r>
              <a:rPr sz="1046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Batch</a:t>
            </a:r>
            <a:r>
              <a:rPr sz="1046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Constructor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5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  <a:p>
            <a:pPr marL="42453" marR="309303">
              <a:lnSpc>
                <a:spcPct val="100400"/>
              </a:lnSpc>
            </a:pPr>
            <a:r>
              <a:rPr sz="1046" spc="166" dirty="0">
                <a:latin typeface="Microsoft Sans Serif"/>
                <a:cs typeface="Microsoft Sans Serif"/>
              </a:rPr>
              <a:t>//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9" dirty="0">
                <a:latin typeface="Microsoft Sans Serif"/>
                <a:cs typeface="Microsoft Sans Serif"/>
              </a:rPr>
              <a:t>Start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91" dirty="0">
                <a:latin typeface="Microsoft Sans Serif"/>
                <a:cs typeface="Microsoft Sans Serif"/>
              </a:rPr>
              <a:t>Method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global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Database.QueryLocator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start(Database.BatchableContext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1" dirty="0">
                <a:latin typeface="Microsoft Sans Serif"/>
                <a:cs typeface="Microsoft Sans Serif"/>
              </a:rPr>
              <a:t>BC){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return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Database.getQueryLocator(query);</a:t>
            </a:r>
            <a:endParaRPr sz="1046" dirty="0">
              <a:latin typeface="Microsoft Sans Serif"/>
              <a:cs typeface="Microsoft Sans Serif"/>
            </a:endParaRPr>
          </a:p>
          <a:p>
            <a:pPr marL="42453">
              <a:spcBef>
                <a:spcPts val="5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  <a:p>
            <a:pPr marL="42453">
              <a:spcBef>
                <a:spcPts val="5"/>
              </a:spcBef>
            </a:pPr>
            <a:r>
              <a:rPr sz="1046" spc="166" dirty="0">
                <a:latin typeface="Microsoft Sans Serif"/>
                <a:cs typeface="Microsoft Sans Serif"/>
              </a:rPr>
              <a:t>//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Execute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Logic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global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void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execute(Database.BatchableContext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2" dirty="0">
                <a:latin typeface="Microsoft Sans Serif"/>
                <a:cs typeface="Microsoft Sans Serif"/>
              </a:rPr>
              <a:t>BC,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List&lt;sObject&gt;scope)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5"/>
              </a:spcBef>
            </a:pPr>
            <a:r>
              <a:rPr sz="1046" spc="18" dirty="0">
                <a:latin typeface="Microsoft Sans Serif"/>
                <a:cs typeface="Microsoft Sans Serif"/>
              </a:rPr>
              <a:t>{</a:t>
            </a:r>
            <a:endParaRPr sz="1046" dirty="0">
              <a:latin typeface="Microsoft Sans Serif"/>
              <a:cs typeface="Microsoft Sans Serif"/>
            </a:endParaRPr>
          </a:p>
          <a:p>
            <a:pPr marL="42453">
              <a:spcBef>
                <a:spcPts val="5"/>
              </a:spcBef>
            </a:pPr>
            <a:r>
              <a:rPr sz="1046" spc="166" dirty="0">
                <a:latin typeface="Microsoft Sans Serif"/>
                <a:cs typeface="Microsoft Sans Serif"/>
              </a:rPr>
              <a:t>//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Logic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Executed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batch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wise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5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  <a:p>
            <a:pPr marL="42453">
              <a:spcBef>
                <a:spcPts val="5"/>
              </a:spcBef>
            </a:pPr>
            <a:r>
              <a:rPr sz="1046" spc="70" dirty="0">
                <a:latin typeface="Microsoft Sans Serif"/>
                <a:cs typeface="Microsoft Sans Serif"/>
              </a:rPr>
              <a:t>global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void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finish(Database.BatchableContext</a:t>
            </a:r>
            <a:r>
              <a:rPr sz="1046" spc="11" dirty="0">
                <a:latin typeface="Microsoft Sans Serif"/>
                <a:cs typeface="Microsoft Sans Serif"/>
              </a:rPr>
              <a:t> BC){</a:t>
            </a:r>
            <a:endParaRPr sz="1046" dirty="0">
              <a:latin typeface="Microsoft Sans Serif"/>
              <a:cs typeface="Microsoft Sans Serif"/>
            </a:endParaRPr>
          </a:p>
          <a:p>
            <a:pPr marL="42453">
              <a:spcBef>
                <a:spcPts val="5"/>
              </a:spcBef>
            </a:pPr>
            <a:r>
              <a:rPr sz="1046" spc="166" dirty="0">
                <a:latin typeface="Microsoft Sans Serif"/>
                <a:cs typeface="Microsoft Sans Serif"/>
              </a:rPr>
              <a:t>//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Logic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Executed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98" dirty="0">
                <a:latin typeface="Microsoft Sans Serif"/>
                <a:cs typeface="Microsoft Sans Serif"/>
              </a:rPr>
              <a:t>at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finish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7"/>
              </a:spcBef>
            </a:pPr>
            <a:r>
              <a:rPr sz="1046" spc="93" dirty="0">
                <a:latin typeface="Microsoft Sans Serif"/>
                <a:cs typeface="Microsoft Sans Serif"/>
              </a:rPr>
              <a:t>//call</a:t>
            </a:r>
            <a:r>
              <a:rPr sz="1046" spc="2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anther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batch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job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5"/>
              </a:spcBef>
            </a:pPr>
            <a:r>
              <a:rPr sz="1046" spc="73" dirty="0">
                <a:latin typeface="Microsoft Sans Serif"/>
                <a:cs typeface="Microsoft Sans Serif"/>
              </a:rPr>
              <a:t>//Send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email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notification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5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  <a:p>
            <a:pPr marL="5776">
              <a:spcBef>
                <a:spcPts val="5"/>
              </a:spcBef>
            </a:pPr>
            <a:r>
              <a:rPr sz="1046" spc="18" dirty="0">
                <a:latin typeface="Microsoft Sans Serif"/>
                <a:cs typeface="Microsoft Sans Serif"/>
              </a:rPr>
              <a:t>}</a:t>
            </a:r>
            <a:endParaRPr sz="1046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1558" y="999441"/>
            <a:ext cx="8415253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9" dirty="0"/>
              <a:t>Introduction</a:t>
            </a:r>
            <a:r>
              <a:rPr spc="-7" dirty="0"/>
              <a:t> </a:t>
            </a:r>
            <a:r>
              <a:rPr spc="-9" dirty="0"/>
              <a:t>to</a:t>
            </a:r>
            <a:r>
              <a:rPr spc="-5" dirty="0"/>
              <a:t> </a:t>
            </a:r>
            <a:r>
              <a:rPr spc="-150" dirty="0"/>
              <a:t>Test</a:t>
            </a:r>
            <a:r>
              <a:rPr spc="-7" dirty="0"/>
              <a:t> </a:t>
            </a:r>
            <a:r>
              <a:rPr spc="-52" dirty="0"/>
              <a:t>Class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3505" y="3834162"/>
            <a:ext cx="4894322" cy="1755440"/>
            <a:chOff x="4264218" y="6545469"/>
            <a:chExt cx="10760710" cy="3859529"/>
          </a:xfrm>
        </p:grpSpPr>
        <p:sp>
          <p:nvSpPr>
            <p:cNvPr id="4" name="object 4"/>
            <p:cNvSpPr/>
            <p:nvPr/>
          </p:nvSpPr>
          <p:spPr>
            <a:xfrm>
              <a:off x="4264218" y="6730997"/>
              <a:ext cx="10760710" cy="3673475"/>
            </a:xfrm>
            <a:custGeom>
              <a:avLst/>
              <a:gdLst/>
              <a:ahLst/>
              <a:cxnLst/>
              <a:rect l="l" t="t" r="r" b="b"/>
              <a:pathLst>
                <a:path w="10760710" h="3673475">
                  <a:moveTo>
                    <a:pt x="10148393" y="3673463"/>
                  </a:moveTo>
                  <a:lnTo>
                    <a:pt x="612256" y="3673463"/>
                  </a:lnTo>
                  <a:lnTo>
                    <a:pt x="564408" y="3671621"/>
                  </a:lnTo>
                  <a:lnTo>
                    <a:pt x="517568" y="3666185"/>
                  </a:lnTo>
                  <a:lnTo>
                    <a:pt x="471871" y="3657293"/>
                  </a:lnTo>
                  <a:lnTo>
                    <a:pt x="427453" y="3645079"/>
                  </a:lnTo>
                  <a:lnTo>
                    <a:pt x="384451" y="3629680"/>
                  </a:lnTo>
                  <a:lnTo>
                    <a:pt x="343001" y="3611232"/>
                  </a:lnTo>
                  <a:lnTo>
                    <a:pt x="303238" y="3589872"/>
                  </a:lnTo>
                  <a:lnTo>
                    <a:pt x="265299" y="3565735"/>
                  </a:lnTo>
                  <a:lnTo>
                    <a:pt x="229321" y="3538957"/>
                  </a:lnTo>
                  <a:lnTo>
                    <a:pt x="195438" y="3509675"/>
                  </a:lnTo>
                  <a:lnTo>
                    <a:pt x="163787" y="3478024"/>
                  </a:lnTo>
                  <a:lnTo>
                    <a:pt x="134505" y="3444142"/>
                  </a:lnTo>
                  <a:lnTo>
                    <a:pt x="107728" y="3408163"/>
                  </a:lnTo>
                  <a:lnTo>
                    <a:pt x="83590" y="3370224"/>
                  </a:lnTo>
                  <a:lnTo>
                    <a:pt x="62230" y="3330461"/>
                  </a:lnTo>
                  <a:lnTo>
                    <a:pt x="43782" y="3289011"/>
                  </a:lnTo>
                  <a:lnTo>
                    <a:pt x="28383" y="3246009"/>
                  </a:lnTo>
                  <a:lnTo>
                    <a:pt x="16170" y="3201591"/>
                  </a:lnTo>
                  <a:lnTo>
                    <a:pt x="7277" y="3155894"/>
                  </a:lnTo>
                  <a:lnTo>
                    <a:pt x="1842" y="3109054"/>
                  </a:lnTo>
                  <a:lnTo>
                    <a:pt x="0" y="3061207"/>
                  </a:lnTo>
                  <a:lnTo>
                    <a:pt x="0" y="612256"/>
                  </a:lnTo>
                  <a:lnTo>
                    <a:pt x="1842" y="564408"/>
                  </a:lnTo>
                  <a:lnTo>
                    <a:pt x="7277" y="517568"/>
                  </a:lnTo>
                  <a:lnTo>
                    <a:pt x="16170" y="471871"/>
                  </a:lnTo>
                  <a:lnTo>
                    <a:pt x="28383" y="427453"/>
                  </a:lnTo>
                  <a:lnTo>
                    <a:pt x="43782" y="384451"/>
                  </a:lnTo>
                  <a:lnTo>
                    <a:pt x="62230" y="343001"/>
                  </a:lnTo>
                  <a:lnTo>
                    <a:pt x="83590" y="303238"/>
                  </a:lnTo>
                  <a:lnTo>
                    <a:pt x="107728" y="265299"/>
                  </a:lnTo>
                  <a:lnTo>
                    <a:pt x="134505" y="229321"/>
                  </a:lnTo>
                  <a:lnTo>
                    <a:pt x="163787" y="195438"/>
                  </a:lnTo>
                  <a:lnTo>
                    <a:pt x="195438" y="163787"/>
                  </a:lnTo>
                  <a:lnTo>
                    <a:pt x="229321" y="134505"/>
                  </a:lnTo>
                  <a:lnTo>
                    <a:pt x="265299" y="107728"/>
                  </a:lnTo>
                  <a:lnTo>
                    <a:pt x="303238" y="83590"/>
                  </a:lnTo>
                  <a:lnTo>
                    <a:pt x="343001" y="62230"/>
                  </a:lnTo>
                  <a:lnTo>
                    <a:pt x="384451" y="43782"/>
                  </a:lnTo>
                  <a:lnTo>
                    <a:pt x="427453" y="28383"/>
                  </a:lnTo>
                  <a:lnTo>
                    <a:pt x="471871" y="16170"/>
                  </a:lnTo>
                  <a:lnTo>
                    <a:pt x="517568" y="7277"/>
                  </a:lnTo>
                  <a:lnTo>
                    <a:pt x="564408" y="1842"/>
                  </a:lnTo>
                  <a:lnTo>
                    <a:pt x="612256" y="0"/>
                  </a:lnTo>
                  <a:lnTo>
                    <a:pt x="10148393" y="0"/>
                  </a:lnTo>
                  <a:lnTo>
                    <a:pt x="10196873" y="1920"/>
                  </a:lnTo>
                  <a:lnTo>
                    <a:pt x="10244749" y="7627"/>
                  </a:lnTo>
                  <a:lnTo>
                    <a:pt x="10291814" y="17033"/>
                  </a:lnTo>
                  <a:lnTo>
                    <a:pt x="10337864" y="30054"/>
                  </a:lnTo>
                  <a:lnTo>
                    <a:pt x="10382693" y="46605"/>
                  </a:lnTo>
                  <a:lnTo>
                    <a:pt x="10426095" y="66600"/>
                  </a:lnTo>
                  <a:lnTo>
                    <a:pt x="10467864" y="89955"/>
                  </a:lnTo>
                  <a:lnTo>
                    <a:pt x="10507796" y="116584"/>
                  </a:lnTo>
                  <a:lnTo>
                    <a:pt x="10545684" y="146403"/>
                  </a:lnTo>
                  <a:lnTo>
                    <a:pt x="10581323" y="179325"/>
                  </a:lnTo>
                  <a:lnTo>
                    <a:pt x="10614246" y="214964"/>
                  </a:lnTo>
                  <a:lnTo>
                    <a:pt x="10644064" y="252852"/>
                  </a:lnTo>
                  <a:lnTo>
                    <a:pt x="10670693" y="292784"/>
                  </a:lnTo>
                  <a:lnTo>
                    <a:pt x="10694048" y="334554"/>
                  </a:lnTo>
                  <a:lnTo>
                    <a:pt x="10714044" y="377955"/>
                  </a:lnTo>
                  <a:lnTo>
                    <a:pt x="10730594" y="422784"/>
                  </a:lnTo>
                  <a:lnTo>
                    <a:pt x="10743616" y="468834"/>
                  </a:lnTo>
                  <a:lnTo>
                    <a:pt x="10753022" y="515900"/>
                  </a:lnTo>
                  <a:lnTo>
                    <a:pt x="10758728" y="563776"/>
                  </a:lnTo>
                  <a:lnTo>
                    <a:pt x="10760649" y="612256"/>
                  </a:lnTo>
                  <a:lnTo>
                    <a:pt x="10760649" y="3061207"/>
                  </a:lnTo>
                  <a:lnTo>
                    <a:pt x="10758807" y="3109054"/>
                  </a:lnTo>
                  <a:lnTo>
                    <a:pt x="10753371" y="3155894"/>
                  </a:lnTo>
                  <a:lnTo>
                    <a:pt x="10744479" y="3201591"/>
                  </a:lnTo>
                  <a:lnTo>
                    <a:pt x="10732265" y="3246009"/>
                  </a:lnTo>
                  <a:lnTo>
                    <a:pt x="10716866" y="3289011"/>
                  </a:lnTo>
                  <a:lnTo>
                    <a:pt x="10698419" y="3330461"/>
                  </a:lnTo>
                  <a:lnTo>
                    <a:pt x="10677058" y="3370224"/>
                  </a:lnTo>
                  <a:lnTo>
                    <a:pt x="10652921" y="3408163"/>
                  </a:lnTo>
                  <a:lnTo>
                    <a:pt x="10626143" y="3444142"/>
                  </a:lnTo>
                  <a:lnTo>
                    <a:pt x="10596861" y="3478024"/>
                  </a:lnTo>
                  <a:lnTo>
                    <a:pt x="10565211" y="3509675"/>
                  </a:lnTo>
                  <a:lnTo>
                    <a:pt x="10531328" y="3538957"/>
                  </a:lnTo>
                  <a:lnTo>
                    <a:pt x="10495349" y="3565735"/>
                  </a:lnTo>
                  <a:lnTo>
                    <a:pt x="10457411" y="3589872"/>
                  </a:lnTo>
                  <a:lnTo>
                    <a:pt x="10417648" y="3611232"/>
                  </a:lnTo>
                  <a:lnTo>
                    <a:pt x="10376198" y="3629680"/>
                  </a:lnTo>
                  <a:lnTo>
                    <a:pt x="10333196" y="3645079"/>
                  </a:lnTo>
                  <a:lnTo>
                    <a:pt x="10288778" y="3657293"/>
                  </a:lnTo>
                  <a:lnTo>
                    <a:pt x="10243081" y="3666185"/>
                  </a:lnTo>
                  <a:lnTo>
                    <a:pt x="10196241" y="3671621"/>
                  </a:lnTo>
                  <a:lnTo>
                    <a:pt x="10148393" y="3673463"/>
                  </a:lnTo>
                  <a:close/>
                </a:path>
              </a:pathLst>
            </a:custGeom>
            <a:solidFill>
              <a:srgbClr val="D8D8D8">
                <a:alpha val="51763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" name="object 5"/>
            <p:cNvSpPr/>
            <p:nvPr/>
          </p:nvSpPr>
          <p:spPr>
            <a:xfrm>
              <a:off x="5117648" y="6545469"/>
              <a:ext cx="2672080" cy="758190"/>
            </a:xfrm>
            <a:custGeom>
              <a:avLst/>
              <a:gdLst/>
              <a:ahLst/>
              <a:cxnLst/>
              <a:rect l="l" t="t" r="r" b="b"/>
              <a:pathLst>
                <a:path w="2672079" h="758190">
                  <a:moveTo>
                    <a:pt x="2484952" y="758027"/>
                  </a:moveTo>
                  <a:lnTo>
                    <a:pt x="186656" y="758027"/>
                  </a:lnTo>
                  <a:lnTo>
                    <a:pt x="137035" y="751359"/>
                  </a:lnTo>
                  <a:lnTo>
                    <a:pt x="92447" y="732542"/>
                  </a:lnTo>
                  <a:lnTo>
                    <a:pt x="54670" y="703356"/>
                  </a:lnTo>
                  <a:lnTo>
                    <a:pt x="25484" y="665579"/>
                  </a:lnTo>
                  <a:lnTo>
                    <a:pt x="6667" y="620991"/>
                  </a:lnTo>
                  <a:lnTo>
                    <a:pt x="0" y="571370"/>
                  </a:lnTo>
                  <a:lnTo>
                    <a:pt x="0" y="186656"/>
                  </a:lnTo>
                  <a:lnTo>
                    <a:pt x="6667" y="137035"/>
                  </a:lnTo>
                  <a:lnTo>
                    <a:pt x="25484" y="92447"/>
                  </a:lnTo>
                  <a:lnTo>
                    <a:pt x="54670" y="54670"/>
                  </a:lnTo>
                  <a:lnTo>
                    <a:pt x="92447" y="25484"/>
                  </a:lnTo>
                  <a:lnTo>
                    <a:pt x="137035" y="6667"/>
                  </a:lnTo>
                  <a:lnTo>
                    <a:pt x="186656" y="0"/>
                  </a:lnTo>
                  <a:lnTo>
                    <a:pt x="2484952" y="0"/>
                  </a:lnTo>
                  <a:lnTo>
                    <a:pt x="2556383" y="14208"/>
                  </a:lnTo>
                  <a:lnTo>
                    <a:pt x="2616939" y="54670"/>
                  </a:lnTo>
                  <a:lnTo>
                    <a:pt x="2657401" y="115226"/>
                  </a:lnTo>
                  <a:lnTo>
                    <a:pt x="2671609" y="186656"/>
                  </a:lnTo>
                  <a:lnTo>
                    <a:pt x="2671609" y="571370"/>
                  </a:lnTo>
                  <a:lnTo>
                    <a:pt x="2664941" y="620991"/>
                  </a:lnTo>
                  <a:lnTo>
                    <a:pt x="2646125" y="665579"/>
                  </a:lnTo>
                  <a:lnTo>
                    <a:pt x="2616938" y="703356"/>
                  </a:lnTo>
                  <a:lnTo>
                    <a:pt x="2579161" y="732542"/>
                  </a:lnTo>
                  <a:lnTo>
                    <a:pt x="2534573" y="751359"/>
                  </a:lnTo>
                  <a:lnTo>
                    <a:pt x="2484952" y="758027"/>
                  </a:lnTo>
                  <a:close/>
                </a:path>
              </a:pathLst>
            </a:custGeom>
            <a:solidFill>
              <a:srgbClr val="F6767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43510" y="1840858"/>
            <a:ext cx="7723301" cy="365551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450236">
              <a:lnSpc>
                <a:spcPct val="100600"/>
              </a:lnSpc>
              <a:spcBef>
                <a:spcPts val="43"/>
              </a:spcBef>
            </a:pPr>
            <a:r>
              <a:rPr sz="1342" spc="-48" dirty="0">
                <a:latin typeface="Microsoft Sans Serif"/>
                <a:cs typeface="Microsoft Sans Serif"/>
              </a:rPr>
              <a:t>Test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Classes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2" dirty="0">
                <a:latin typeface="Microsoft Sans Serif"/>
                <a:cs typeface="Microsoft Sans Serif"/>
              </a:rPr>
              <a:t>In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Apex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" dirty="0">
                <a:latin typeface="Microsoft Sans Serif"/>
                <a:cs typeface="Microsoft Sans Serif"/>
              </a:rPr>
              <a:t>Unit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Testing.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We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get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find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bugs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our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7" dirty="0">
                <a:latin typeface="Microsoft Sans Serif"/>
                <a:cs typeface="Microsoft Sans Serif"/>
              </a:rPr>
              <a:t>fix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it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give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better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output.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Testing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gives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68" dirty="0">
                <a:latin typeface="Microsoft Sans Serif"/>
                <a:cs typeface="Microsoft Sans Serif"/>
              </a:rPr>
              <a:t> </a:t>
            </a:r>
            <a:r>
              <a:rPr sz="1342" b="1" spc="77" dirty="0">
                <a:latin typeface="Arial"/>
                <a:cs typeface="Arial"/>
              </a:rPr>
              <a:t>Code</a:t>
            </a:r>
            <a:r>
              <a:rPr sz="1342" b="1" dirty="0">
                <a:latin typeface="Arial"/>
                <a:cs typeface="Arial"/>
              </a:rPr>
              <a:t> </a:t>
            </a:r>
            <a:r>
              <a:rPr sz="1342" b="1" spc="59" dirty="0">
                <a:latin typeface="Arial"/>
                <a:cs typeface="Arial"/>
              </a:rPr>
              <a:t>Coverage</a:t>
            </a:r>
            <a:endParaRPr sz="1342" dirty="0">
              <a:latin typeface="Arial"/>
              <a:cs typeface="Arial"/>
            </a:endParaRPr>
          </a:p>
          <a:p>
            <a:pPr marL="5776" marR="2310" algn="just">
              <a:lnSpc>
                <a:spcPct val="100600"/>
              </a:lnSpc>
              <a:spcBef>
                <a:spcPts val="901"/>
              </a:spcBef>
            </a:pPr>
            <a:r>
              <a:rPr sz="1342" spc="2" dirty="0">
                <a:latin typeface="Microsoft Sans Serif"/>
                <a:cs typeface="Microsoft Sans Serif"/>
              </a:rPr>
              <a:t>In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48" dirty="0">
                <a:latin typeface="Microsoft Sans Serif"/>
                <a:cs typeface="Microsoft Sans Serif"/>
              </a:rPr>
              <a:t>SFDC,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must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have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50" dirty="0">
                <a:latin typeface="Microsoft Sans Serif"/>
                <a:cs typeface="Microsoft Sans Serif"/>
              </a:rPr>
              <a:t>75%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coverage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70" dirty="0">
                <a:latin typeface="Microsoft Sans Serif"/>
                <a:cs typeface="Microsoft Sans Serif"/>
              </a:rPr>
              <a:t>order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deployed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1" dirty="0">
                <a:latin typeface="Microsoft Sans Serif"/>
                <a:cs typeface="Microsoft Sans Serif"/>
              </a:rPr>
              <a:t>Production.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91" dirty="0">
                <a:latin typeface="Microsoft Sans Serif"/>
                <a:cs typeface="Microsoft Sans Serif"/>
              </a:rPr>
              <a:t>This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coverage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3" dirty="0">
                <a:latin typeface="Microsoft Sans Serif"/>
                <a:cs typeface="Microsoft Sans Serif"/>
              </a:rPr>
              <a:t>is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performed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by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test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classes.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48" dirty="0">
                <a:latin typeface="Microsoft Sans Serif"/>
                <a:cs typeface="Microsoft Sans Serif"/>
              </a:rPr>
              <a:t>Test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classes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snippets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which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test </a:t>
            </a:r>
            <a:r>
              <a:rPr sz="1342" spc="-352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functionality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other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Apex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class.</a:t>
            </a:r>
            <a:endParaRPr sz="1342" dirty="0">
              <a:latin typeface="Microsoft Sans Serif"/>
              <a:cs typeface="Microsoft Sans Serif"/>
            </a:endParaRPr>
          </a:p>
          <a:p>
            <a:pPr marL="5776" marR="275224">
              <a:lnSpc>
                <a:spcPct val="100600"/>
              </a:lnSpc>
              <a:spcBef>
                <a:spcPts val="901"/>
              </a:spcBef>
            </a:pPr>
            <a:r>
              <a:rPr sz="1342" spc="102" dirty="0">
                <a:latin typeface="Microsoft Sans Serif"/>
                <a:cs typeface="Microsoft Sans Serif"/>
              </a:rPr>
              <a:t>A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test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class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with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one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test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2" dirty="0">
                <a:latin typeface="Microsoft Sans Serif"/>
                <a:cs typeface="Microsoft Sans Serif"/>
              </a:rPr>
              <a:t>method.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You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also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run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test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verify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coverage.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16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test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method </a:t>
            </a:r>
            <a:r>
              <a:rPr sz="1342" spc="18" dirty="0">
                <a:latin typeface="Microsoft Sans Serif"/>
                <a:cs typeface="Microsoft Sans Serif"/>
              </a:rPr>
              <a:t>exercises </a:t>
            </a:r>
            <a:r>
              <a:rPr sz="1342" spc="141" dirty="0">
                <a:latin typeface="Microsoft Sans Serif"/>
                <a:cs typeface="Microsoft Sans Serif"/>
              </a:rPr>
              <a:t>and </a:t>
            </a:r>
            <a:r>
              <a:rPr sz="1342" spc="64" dirty="0">
                <a:latin typeface="Microsoft Sans Serif"/>
                <a:cs typeface="Microsoft Sans Serif"/>
              </a:rPr>
              <a:t>validates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157" dirty="0">
                <a:latin typeface="Microsoft Sans Serif"/>
                <a:cs typeface="Microsoft Sans Serif"/>
              </a:rPr>
              <a:t>code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55" dirty="0">
                <a:latin typeface="Microsoft Sans Serif"/>
                <a:cs typeface="Microsoft Sans Serif"/>
              </a:rPr>
              <a:t>trigger </a:t>
            </a:r>
            <a:r>
              <a:rPr sz="1342" spc="141" dirty="0">
                <a:latin typeface="Microsoft Sans Serif"/>
                <a:cs typeface="Microsoft Sans Serif"/>
              </a:rPr>
              <a:t>and </a:t>
            </a:r>
            <a:r>
              <a:rPr sz="1342" spc="5" dirty="0">
                <a:latin typeface="Microsoft Sans Serif"/>
                <a:cs typeface="Microsoft Sans Serif"/>
              </a:rPr>
              <a:t>class. </a:t>
            </a:r>
            <a:r>
              <a:rPr sz="1342" spc="9" dirty="0">
                <a:latin typeface="Microsoft Sans Serif"/>
                <a:cs typeface="Microsoft Sans Serif"/>
              </a:rPr>
              <a:t>Also, </a:t>
            </a:r>
            <a:r>
              <a:rPr sz="1342" spc="23" dirty="0">
                <a:latin typeface="Microsoft Sans Serif"/>
                <a:cs typeface="Microsoft Sans Serif"/>
              </a:rPr>
              <a:t>it </a:t>
            </a:r>
            <a:r>
              <a:rPr sz="1342" spc="68" dirty="0">
                <a:latin typeface="Microsoft Sans Serif"/>
                <a:cs typeface="Microsoft Sans Serif"/>
              </a:rPr>
              <a:t>enables </a:t>
            </a:r>
            <a:r>
              <a:rPr sz="1342" spc="86" dirty="0">
                <a:latin typeface="Microsoft Sans Serif"/>
                <a:cs typeface="Microsoft Sans Serif"/>
              </a:rPr>
              <a:t>you </a:t>
            </a:r>
            <a:r>
              <a:rPr sz="1342" spc="104" dirty="0">
                <a:latin typeface="Microsoft Sans Serif"/>
                <a:cs typeface="Microsoft Sans Serif"/>
              </a:rPr>
              <a:t>to </a:t>
            </a:r>
            <a:r>
              <a:rPr sz="1342" spc="107" dirty="0">
                <a:latin typeface="Microsoft Sans Serif"/>
                <a:cs typeface="Microsoft Sans Serif"/>
              </a:rPr>
              <a:t> reach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39" dirty="0">
                <a:latin typeface="Microsoft Sans Serif"/>
                <a:cs typeface="Microsoft Sans Serif"/>
              </a:rPr>
              <a:t>100%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coverage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trigger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class.</a:t>
            </a:r>
            <a:endParaRPr sz="1342" dirty="0">
              <a:latin typeface="Microsoft Sans Serif"/>
              <a:cs typeface="Microsoft Sans Serif"/>
            </a:endParaRPr>
          </a:p>
          <a:p>
            <a:pPr marL="1647304">
              <a:spcBef>
                <a:spcPts val="1019"/>
              </a:spcBef>
            </a:pPr>
            <a:r>
              <a:rPr sz="1796" b="1" spc="-18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1796" dirty="0">
              <a:latin typeface="Arial"/>
              <a:cs typeface="Arial"/>
            </a:endParaRPr>
          </a:p>
          <a:p>
            <a:pPr marL="1642683">
              <a:spcBef>
                <a:spcPts val="839"/>
              </a:spcBef>
            </a:pPr>
            <a:r>
              <a:rPr sz="1342" spc="-82" dirty="0">
                <a:latin typeface="Microsoft Sans Serif"/>
                <a:cs typeface="Microsoft Sans Serif"/>
              </a:rPr>
              <a:t>@isTest</a:t>
            </a:r>
            <a:endParaRPr sz="1342" dirty="0">
              <a:latin typeface="Microsoft Sans Serif"/>
              <a:cs typeface="Microsoft Sans Serif"/>
            </a:endParaRPr>
          </a:p>
          <a:p>
            <a:pPr marL="1642683" marR="2814337">
              <a:lnSpc>
                <a:spcPct val="100600"/>
              </a:lnSpc>
            </a:pPr>
            <a:r>
              <a:rPr sz="1342" spc="77" dirty="0">
                <a:latin typeface="Microsoft Sans Serif"/>
                <a:cs typeface="Microsoft Sans Serif"/>
              </a:rPr>
              <a:t>private </a:t>
            </a:r>
            <a:r>
              <a:rPr sz="1342" spc="5" dirty="0">
                <a:latin typeface="Microsoft Sans Serif"/>
                <a:cs typeface="Microsoft Sans Serif"/>
              </a:rPr>
              <a:t>class </a:t>
            </a:r>
            <a:r>
              <a:rPr sz="1342" spc="11" dirty="0">
                <a:latin typeface="Microsoft Sans Serif"/>
                <a:cs typeface="Microsoft Sans Serif"/>
              </a:rPr>
              <a:t>CustomerTriggerTestClass </a:t>
            </a:r>
            <a:r>
              <a:rPr sz="1342" spc="25" dirty="0">
                <a:latin typeface="Microsoft Sans Serif"/>
                <a:cs typeface="Microsoft Sans Serif"/>
              </a:rPr>
              <a:t>{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static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testMethod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void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myUnitTest() </a:t>
            </a:r>
            <a:r>
              <a:rPr sz="1342" spc="25" dirty="0">
                <a:latin typeface="Microsoft Sans Serif"/>
                <a:cs typeface="Microsoft Sans Serif"/>
              </a:rPr>
              <a:t>{</a:t>
            </a:r>
            <a:endParaRPr sz="1342" dirty="0">
              <a:latin typeface="Microsoft Sans Serif"/>
              <a:cs typeface="Microsoft Sans Serif"/>
            </a:endParaRPr>
          </a:p>
          <a:p>
            <a:pPr marL="1642683">
              <a:spcBef>
                <a:spcPts val="11"/>
              </a:spcBef>
            </a:pPr>
            <a:r>
              <a:rPr sz="1342" spc="216" dirty="0">
                <a:latin typeface="Microsoft Sans Serif"/>
                <a:cs typeface="Microsoft Sans Serif"/>
              </a:rPr>
              <a:t>//</a:t>
            </a:r>
            <a:r>
              <a:rPr sz="1342" spc="2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logic</a:t>
            </a:r>
            <a:r>
              <a:rPr sz="1342" spc="2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here</a:t>
            </a:r>
            <a:endParaRPr sz="1342" dirty="0">
              <a:latin typeface="Microsoft Sans Serif"/>
              <a:cs typeface="Microsoft Sans Serif"/>
            </a:endParaRPr>
          </a:p>
          <a:p>
            <a:pPr marL="1737120">
              <a:spcBef>
                <a:spcPts val="9"/>
              </a:spcBef>
            </a:pPr>
            <a:r>
              <a:rPr sz="1342" spc="25" dirty="0">
                <a:latin typeface="Microsoft Sans Serif"/>
                <a:cs typeface="Microsoft Sans Serif"/>
              </a:rPr>
              <a:t>}</a:t>
            </a:r>
            <a:endParaRPr sz="1342" dirty="0">
              <a:latin typeface="Microsoft Sans Serif"/>
              <a:cs typeface="Microsoft Sans Serif"/>
            </a:endParaRPr>
          </a:p>
          <a:p>
            <a:pPr marL="1689757">
              <a:spcBef>
                <a:spcPts val="9"/>
              </a:spcBef>
            </a:pPr>
            <a:r>
              <a:rPr sz="1342" spc="25" dirty="0">
                <a:latin typeface="Microsoft Sans Serif"/>
                <a:cs typeface="Microsoft Sans Serif"/>
              </a:rPr>
              <a:t>}</a:t>
            </a:r>
            <a:endParaRPr sz="1342" dirty="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0723" y="1876445"/>
            <a:ext cx="176194" cy="1518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216" y="2399628"/>
            <a:ext cx="176194" cy="1518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710" y="3142210"/>
            <a:ext cx="176194" cy="151892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792800"/>
            <a:ext cx="9144596" cy="38134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9696" y="965687"/>
            <a:ext cx="5702178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32" dirty="0"/>
              <a:t>Creatin</a:t>
            </a:r>
            <a:r>
              <a:rPr spc="48" dirty="0"/>
              <a:t>g</a:t>
            </a:r>
            <a:r>
              <a:rPr spc="-2" dirty="0"/>
              <a:t> </a:t>
            </a:r>
            <a:r>
              <a:rPr spc="-168" dirty="0"/>
              <a:t>Tes</a:t>
            </a:r>
            <a:r>
              <a:rPr spc="-96" dirty="0"/>
              <a:t>t</a:t>
            </a:r>
            <a:r>
              <a:rPr spc="-2" dirty="0"/>
              <a:t> </a:t>
            </a:r>
            <a:r>
              <a:rPr spc="-52" dirty="0"/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6374" y="1857623"/>
            <a:ext cx="8277255" cy="3693119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154796" marR="79131" indent="-149309">
              <a:lnSpc>
                <a:spcPct val="101499"/>
              </a:lnSpc>
              <a:spcBef>
                <a:spcPts val="41"/>
              </a:spcBef>
              <a:buChar char="▪"/>
              <a:tabLst>
                <a:tab pos="154796" algn="l"/>
                <a:tab pos="155085" algn="l"/>
              </a:tabLst>
            </a:pPr>
            <a:r>
              <a:rPr sz="1182" b="1" spc="-104" dirty="0">
                <a:latin typeface="Arial"/>
                <a:cs typeface="Arial"/>
              </a:rPr>
              <a:t>@isTest </a:t>
            </a:r>
            <a:r>
              <a:rPr sz="1182" b="1" spc="9" dirty="0">
                <a:latin typeface="Arial"/>
                <a:cs typeface="Arial"/>
              </a:rPr>
              <a:t>annotation:</a:t>
            </a:r>
            <a:r>
              <a:rPr sz="1182" spc="9" dirty="0">
                <a:latin typeface="Microsoft Sans Serif"/>
                <a:cs typeface="Microsoft Sans Serif"/>
              </a:rPr>
              <a:t>The </a:t>
            </a:r>
            <a:r>
              <a:rPr sz="1182" spc="36" dirty="0">
                <a:latin typeface="Microsoft Sans Serif"/>
                <a:cs typeface="Microsoft Sans Serif"/>
              </a:rPr>
              <a:t>test </a:t>
            </a:r>
            <a:r>
              <a:rPr sz="1182" spc="9" dirty="0">
                <a:latin typeface="Microsoft Sans Serif"/>
                <a:cs typeface="Microsoft Sans Serif"/>
              </a:rPr>
              <a:t>class </a:t>
            </a:r>
            <a:r>
              <a:rPr sz="1182" spc="82" dirty="0">
                <a:latin typeface="Microsoft Sans Serif"/>
                <a:cs typeface="Microsoft Sans Serif"/>
              </a:rPr>
              <a:t>are </a:t>
            </a:r>
            <a:r>
              <a:rPr sz="1182" spc="59" dirty="0">
                <a:latin typeface="Microsoft Sans Serif"/>
                <a:cs typeface="Microsoft Sans Serif"/>
              </a:rPr>
              <a:t>written </a:t>
            </a:r>
            <a:r>
              <a:rPr sz="1182" spc="77" dirty="0">
                <a:latin typeface="Microsoft Sans Serif"/>
                <a:cs typeface="Microsoft Sans Serif"/>
              </a:rPr>
              <a:t>under </a:t>
            </a:r>
            <a:r>
              <a:rPr sz="1182" spc="-68" dirty="0">
                <a:latin typeface="Microsoft Sans Serif"/>
                <a:cs typeface="Microsoft Sans Serif"/>
              </a:rPr>
              <a:t>@isTest </a:t>
            </a:r>
            <a:r>
              <a:rPr sz="1182" spc="82" dirty="0">
                <a:latin typeface="Microsoft Sans Serif"/>
                <a:cs typeface="Microsoft Sans Serif"/>
              </a:rPr>
              <a:t>annotation. </a:t>
            </a:r>
            <a:r>
              <a:rPr sz="1182" spc="-25" dirty="0">
                <a:latin typeface="Microsoft Sans Serif"/>
                <a:cs typeface="Microsoft Sans Serif"/>
              </a:rPr>
              <a:t>By </a:t>
            </a:r>
            <a:r>
              <a:rPr sz="1182" spc="25" dirty="0">
                <a:latin typeface="Microsoft Sans Serif"/>
                <a:cs typeface="Microsoft Sans Serif"/>
              </a:rPr>
              <a:t>using </a:t>
            </a:r>
            <a:r>
              <a:rPr sz="1182" spc="-5" dirty="0">
                <a:latin typeface="Microsoft Sans Serif"/>
                <a:cs typeface="Microsoft Sans Serif"/>
              </a:rPr>
              <a:t>this </a:t>
            </a:r>
            <a:r>
              <a:rPr sz="1182" spc="89" dirty="0">
                <a:latin typeface="Microsoft Sans Serif"/>
                <a:cs typeface="Microsoft Sans Serif"/>
              </a:rPr>
              <a:t>annotation </a:t>
            </a:r>
            <a:r>
              <a:rPr sz="1182" spc="43" dirty="0">
                <a:latin typeface="Microsoft Sans Serif"/>
                <a:cs typeface="Microsoft Sans Serif"/>
              </a:rPr>
              <a:t>for </a:t>
            </a:r>
            <a:r>
              <a:rPr sz="1182" spc="36" dirty="0">
                <a:latin typeface="Microsoft Sans Serif"/>
                <a:cs typeface="Microsoft Sans Serif"/>
              </a:rPr>
              <a:t>test </a:t>
            </a:r>
            <a:r>
              <a:rPr sz="1182" spc="9" dirty="0">
                <a:latin typeface="Microsoft Sans Serif"/>
                <a:cs typeface="Microsoft Sans Serif"/>
              </a:rPr>
              <a:t>class </a:t>
            </a:r>
            <a:r>
              <a:rPr sz="1182" spc="130" dirty="0">
                <a:latin typeface="Microsoft Sans Serif"/>
                <a:cs typeface="Microsoft Sans Serif"/>
              </a:rPr>
              <a:t>we </a:t>
            </a:r>
            <a:r>
              <a:rPr sz="1182" spc="-309" dirty="0">
                <a:latin typeface="Microsoft Sans Serif"/>
                <a:cs typeface="Microsoft Sans Serif"/>
              </a:rPr>
              <a:t> </a:t>
            </a:r>
            <a:r>
              <a:rPr sz="1182" spc="75" dirty="0">
                <a:latin typeface="Microsoft Sans Serif"/>
                <a:cs typeface="Microsoft Sans Serif"/>
              </a:rPr>
              <a:t>maintain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146" dirty="0">
                <a:latin typeface="Microsoft Sans Serif"/>
                <a:cs typeface="Microsoft Sans Serif"/>
              </a:rPr>
              <a:t>code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limit</a:t>
            </a:r>
            <a:r>
              <a:rPr sz="1182" spc="16" dirty="0">
                <a:latin typeface="Microsoft Sans Serif"/>
                <a:cs typeface="Microsoft Sans Serif"/>
              </a:rPr>
              <a:t> as </a:t>
            </a:r>
            <a:r>
              <a:rPr sz="1182" spc="23" dirty="0">
                <a:latin typeface="Microsoft Sans Serif"/>
                <a:cs typeface="Microsoft Sans Serif"/>
              </a:rPr>
              <a:t>it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80" dirty="0">
                <a:latin typeface="Microsoft Sans Serif"/>
                <a:cs typeface="Microsoft Sans Serif"/>
              </a:rPr>
              <a:t>is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not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counted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in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4" dirty="0">
                <a:latin typeface="Microsoft Sans Serif"/>
                <a:cs typeface="Microsoft Sans Serif"/>
              </a:rPr>
              <a:t>it.</a:t>
            </a:r>
            <a:endParaRPr sz="1182" dirty="0">
              <a:latin typeface="Microsoft Sans Serif"/>
              <a:cs typeface="Microsoft Sans Serif"/>
            </a:endParaRPr>
          </a:p>
          <a:p>
            <a:pPr marL="154796" marR="84329" indent="-149309">
              <a:lnSpc>
                <a:spcPct val="101499"/>
              </a:lnSpc>
              <a:spcBef>
                <a:spcPts val="901"/>
              </a:spcBef>
              <a:buChar char="▪"/>
              <a:tabLst>
                <a:tab pos="154796" algn="l"/>
                <a:tab pos="155085" algn="l"/>
              </a:tabLst>
            </a:pPr>
            <a:r>
              <a:rPr sz="1182" b="1" spc="52" dirty="0">
                <a:latin typeface="Arial"/>
                <a:cs typeface="Arial"/>
              </a:rPr>
              <a:t>Create </a:t>
            </a:r>
            <a:r>
              <a:rPr sz="1182" b="1" spc="41" dirty="0">
                <a:latin typeface="Arial"/>
                <a:cs typeface="Arial"/>
              </a:rPr>
              <a:t>Raw-Data </a:t>
            </a:r>
            <a:r>
              <a:rPr sz="1182" b="1" spc="-2" dirty="0">
                <a:latin typeface="Arial"/>
                <a:cs typeface="Arial"/>
              </a:rPr>
              <a:t>At </a:t>
            </a:r>
            <a:r>
              <a:rPr sz="1182" b="1" spc="-57" dirty="0">
                <a:latin typeface="Arial"/>
                <a:cs typeface="Arial"/>
              </a:rPr>
              <a:t>First::</a:t>
            </a:r>
            <a:r>
              <a:rPr sz="1182" spc="-57" dirty="0">
                <a:latin typeface="Microsoft Sans Serif"/>
                <a:cs typeface="Microsoft Sans Serif"/>
              </a:rPr>
              <a:t>The </a:t>
            </a:r>
            <a:r>
              <a:rPr sz="1182" spc="-36" dirty="0">
                <a:latin typeface="Microsoft Sans Serif"/>
                <a:cs typeface="Microsoft Sans Serif"/>
              </a:rPr>
              <a:t>Test </a:t>
            </a:r>
            <a:r>
              <a:rPr sz="1182" spc="-5" dirty="0">
                <a:latin typeface="Microsoft Sans Serif"/>
                <a:cs typeface="Microsoft Sans Serif"/>
              </a:rPr>
              <a:t>Class </a:t>
            </a:r>
            <a:r>
              <a:rPr sz="1182" spc="7" dirty="0">
                <a:latin typeface="Microsoft Sans Serif"/>
                <a:cs typeface="Microsoft Sans Serif"/>
              </a:rPr>
              <a:t>In </a:t>
            </a:r>
            <a:r>
              <a:rPr sz="1182" spc="89" dirty="0">
                <a:latin typeface="Microsoft Sans Serif"/>
                <a:cs typeface="Microsoft Sans Serif"/>
              </a:rPr>
              <a:t>Apex </a:t>
            </a:r>
            <a:r>
              <a:rPr sz="1182" spc="36" dirty="0">
                <a:latin typeface="Microsoft Sans Serif"/>
                <a:cs typeface="Microsoft Sans Serif"/>
              </a:rPr>
              <a:t>Salesforce </a:t>
            </a:r>
            <a:r>
              <a:rPr sz="1182" spc="70" dirty="0">
                <a:latin typeface="Microsoft Sans Serif"/>
                <a:cs typeface="Microsoft Sans Serif"/>
              </a:rPr>
              <a:t>does </a:t>
            </a:r>
            <a:r>
              <a:rPr sz="1182" spc="91" dirty="0">
                <a:latin typeface="Microsoft Sans Serif"/>
                <a:cs typeface="Microsoft Sans Serif"/>
              </a:rPr>
              <a:t>not </a:t>
            </a:r>
            <a:r>
              <a:rPr sz="1182" spc="104" dirty="0">
                <a:latin typeface="Microsoft Sans Serif"/>
                <a:cs typeface="Microsoft Sans Serif"/>
              </a:rPr>
              <a:t>have </a:t>
            </a:r>
            <a:r>
              <a:rPr sz="1182" spc="64" dirty="0">
                <a:latin typeface="Microsoft Sans Serif"/>
                <a:cs typeface="Microsoft Sans Serif"/>
              </a:rPr>
              <a:t>access </a:t>
            </a:r>
            <a:r>
              <a:rPr sz="1182" spc="100" dirty="0">
                <a:latin typeface="Microsoft Sans Serif"/>
                <a:cs typeface="Microsoft Sans Serif"/>
              </a:rPr>
              <a:t>to </a:t>
            </a:r>
            <a:r>
              <a:rPr sz="1182" spc="93" dirty="0">
                <a:latin typeface="Microsoft Sans Serif"/>
                <a:cs typeface="Microsoft Sans Serif"/>
              </a:rPr>
              <a:t>any </a:t>
            </a:r>
            <a:r>
              <a:rPr sz="1182" spc="86" dirty="0">
                <a:latin typeface="Microsoft Sans Serif"/>
                <a:cs typeface="Microsoft Sans Serif"/>
              </a:rPr>
              <a:t>of </a:t>
            </a:r>
            <a:r>
              <a:rPr sz="1182" spc="89" dirty="0">
                <a:latin typeface="Microsoft Sans Serif"/>
                <a:cs typeface="Microsoft Sans Serif"/>
              </a:rPr>
              <a:t>the </a:t>
            </a:r>
            <a:r>
              <a:rPr sz="1182" spc="139" dirty="0">
                <a:latin typeface="Microsoft Sans Serif"/>
                <a:cs typeface="Microsoft Sans Serif"/>
              </a:rPr>
              <a:t>data </a:t>
            </a:r>
            <a:r>
              <a:rPr sz="1182" spc="86" dirty="0">
                <a:latin typeface="Microsoft Sans Serif"/>
                <a:cs typeface="Microsoft Sans Serif"/>
              </a:rPr>
              <a:t>which </a:t>
            </a:r>
            <a:r>
              <a:rPr sz="1182" spc="-82" dirty="0">
                <a:latin typeface="Microsoft Sans Serif"/>
                <a:cs typeface="Microsoft Sans Serif"/>
              </a:rPr>
              <a:t>is </a:t>
            </a:r>
            <a:r>
              <a:rPr sz="1182" spc="-309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stored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in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related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Salesforce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0" dirty="0">
                <a:latin typeface="Microsoft Sans Serif"/>
                <a:cs typeface="Microsoft Sans Serif"/>
              </a:rPr>
              <a:t>org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4" dirty="0">
                <a:latin typeface="Microsoft Sans Serif"/>
                <a:cs typeface="Microsoft Sans Serif"/>
              </a:rPr>
              <a:t>by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5" dirty="0">
                <a:latin typeface="Microsoft Sans Serif"/>
                <a:cs typeface="Microsoft Sans Serif"/>
              </a:rPr>
              <a:t>default.We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8" dirty="0">
                <a:latin typeface="Microsoft Sans Serif"/>
                <a:cs typeface="Microsoft Sans Serif"/>
              </a:rPr>
              <a:t>need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2" dirty="0">
                <a:latin typeface="Microsoft Sans Serif"/>
                <a:cs typeface="Microsoft Sans Serif"/>
              </a:rPr>
              <a:t>create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02" dirty="0">
                <a:latin typeface="Microsoft Sans Serif"/>
                <a:cs typeface="Microsoft Sans Serif"/>
              </a:rPr>
              <a:t>raw-data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for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test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" dirty="0">
                <a:latin typeface="Microsoft Sans Serif"/>
                <a:cs typeface="Microsoft Sans Serif"/>
              </a:rPr>
              <a:t>class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in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our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test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9" dirty="0">
                <a:latin typeface="Microsoft Sans Serif"/>
                <a:cs typeface="Microsoft Sans Serif"/>
              </a:rPr>
              <a:t>class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" dirty="0">
                <a:latin typeface="Microsoft Sans Serif"/>
                <a:cs typeface="Microsoft Sans Serif"/>
              </a:rPr>
              <a:t>itself.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-25" dirty="0">
                <a:latin typeface="Microsoft Sans Serif"/>
                <a:cs typeface="Microsoft Sans Serif"/>
              </a:rPr>
              <a:t>By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11" dirty="0">
                <a:latin typeface="Microsoft Sans Serif"/>
                <a:cs typeface="Microsoft Sans Serif"/>
              </a:rPr>
              <a:t>adding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50" dirty="0">
                <a:latin typeface="Microsoft Sans Serif"/>
                <a:cs typeface="Microsoft Sans Serif"/>
              </a:rPr>
              <a:t>SeeAllData=true</a:t>
            </a:r>
            <a:r>
              <a:rPr sz="1182" spc="23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68" dirty="0">
                <a:latin typeface="Microsoft Sans Serif"/>
                <a:cs typeface="Microsoft Sans Serif"/>
              </a:rPr>
              <a:t>@isTest</a:t>
            </a:r>
            <a:r>
              <a:rPr sz="1182" spc="23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annotation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i.e. </a:t>
            </a:r>
            <a:r>
              <a:rPr sz="1182" spc="16" dirty="0">
                <a:latin typeface="Microsoft Sans Serif"/>
                <a:cs typeface="Microsoft Sans Serif"/>
              </a:rPr>
              <a:t>@isTest(SeeAllData=true)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grants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64" dirty="0">
                <a:latin typeface="Microsoft Sans Serif"/>
                <a:cs typeface="Microsoft Sans Serif"/>
              </a:rPr>
              <a:t>access</a:t>
            </a:r>
            <a:r>
              <a:rPr sz="1182" spc="23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32" dirty="0">
                <a:latin typeface="Microsoft Sans Serif"/>
                <a:cs typeface="Microsoft Sans Serif"/>
              </a:rPr>
              <a:t>all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data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of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related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Salesforce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9" dirty="0">
                <a:latin typeface="Microsoft Sans Serif"/>
                <a:cs typeface="Microsoft Sans Serif"/>
              </a:rPr>
              <a:t>org.</a:t>
            </a:r>
            <a:endParaRPr sz="1182" dirty="0">
              <a:latin typeface="Microsoft Sans Serif"/>
              <a:cs typeface="Microsoft Sans Serif"/>
            </a:endParaRPr>
          </a:p>
          <a:p>
            <a:pPr marL="154796" marR="364463" indent="-149309">
              <a:lnSpc>
                <a:spcPct val="101499"/>
              </a:lnSpc>
              <a:spcBef>
                <a:spcPts val="898"/>
              </a:spcBef>
              <a:buChar char="▪"/>
              <a:tabLst>
                <a:tab pos="154796" algn="l"/>
                <a:tab pos="155085" algn="l"/>
              </a:tabLst>
            </a:pPr>
            <a:r>
              <a:rPr sz="1182" b="1" spc="-104" dirty="0">
                <a:latin typeface="Arial"/>
                <a:cs typeface="Arial"/>
              </a:rPr>
              <a:t>@isTest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14" dirty="0">
                <a:latin typeface="Arial"/>
                <a:cs typeface="Arial"/>
              </a:rPr>
              <a:t>annotation:</a:t>
            </a:r>
            <a:r>
              <a:rPr sz="1182" b="1" spc="23" dirty="0">
                <a:latin typeface="Arial"/>
                <a:cs typeface="Arial"/>
              </a:rPr>
              <a:t> </a:t>
            </a:r>
            <a:r>
              <a:rPr sz="1182" spc="-25" dirty="0">
                <a:latin typeface="Microsoft Sans Serif"/>
                <a:cs typeface="Microsoft Sans Serif"/>
              </a:rPr>
              <a:t>By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5" dirty="0">
                <a:latin typeface="Microsoft Sans Serif"/>
                <a:cs typeface="Microsoft Sans Serif"/>
              </a:rPr>
              <a:t>using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5" dirty="0">
                <a:latin typeface="Microsoft Sans Serif"/>
                <a:cs typeface="Microsoft Sans Serif"/>
              </a:rPr>
              <a:t>this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annotation,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you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4" dirty="0">
                <a:latin typeface="Microsoft Sans Serif"/>
                <a:cs typeface="Microsoft Sans Serif"/>
              </a:rPr>
              <a:t>declared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6" dirty="0">
                <a:latin typeface="Microsoft Sans Serif"/>
                <a:cs typeface="Microsoft Sans Serif"/>
              </a:rPr>
              <a:t>that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5" dirty="0">
                <a:latin typeface="Microsoft Sans Serif"/>
                <a:cs typeface="Microsoft Sans Serif"/>
              </a:rPr>
              <a:t>this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80" dirty="0">
                <a:latin typeface="Microsoft Sans Serif"/>
                <a:cs typeface="Microsoft Sans Serif"/>
              </a:rPr>
              <a:t>is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61" dirty="0">
                <a:latin typeface="Microsoft Sans Serif"/>
                <a:cs typeface="Microsoft Sans Serif"/>
              </a:rPr>
              <a:t>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test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" dirty="0">
                <a:latin typeface="Microsoft Sans Serif"/>
                <a:cs typeface="Microsoft Sans Serif"/>
              </a:rPr>
              <a:t>class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2" dirty="0">
                <a:latin typeface="Microsoft Sans Serif"/>
                <a:cs typeface="Microsoft Sans Serif"/>
              </a:rPr>
              <a:t>and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it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" dirty="0">
                <a:latin typeface="Microsoft Sans Serif"/>
                <a:cs typeface="Microsoft Sans Serif"/>
              </a:rPr>
              <a:t>will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not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be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1" dirty="0">
                <a:latin typeface="Microsoft Sans Serif"/>
                <a:cs typeface="Microsoft Sans Serif"/>
              </a:rPr>
              <a:t>counted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64" dirty="0">
                <a:latin typeface="Microsoft Sans Serif"/>
                <a:cs typeface="Microsoft Sans Serif"/>
              </a:rPr>
              <a:t>against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45" dirty="0">
                <a:latin typeface="Microsoft Sans Serif"/>
                <a:cs typeface="Microsoft Sans Serif"/>
              </a:rPr>
              <a:t>organization's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0" dirty="0">
                <a:latin typeface="Microsoft Sans Serif"/>
                <a:cs typeface="Microsoft Sans Serif"/>
              </a:rPr>
              <a:t>total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46" dirty="0">
                <a:latin typeface="Microsoft Sans Serif"/>
                <a:cs typeface="Microsoft Sans Serif"/>
              </a:rPr>
              <a:t>code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8" dirty="0">
                <a:latin typeface="Microsoft Sans Serif"/>
                <a:cs typeface="Microsoft Sans Serif"/>
              </a:rPr>
              <a:t>limit.</a:t>
            </a:r>
            <a:endParaRPr sz="1182" dirty="0">
              <a:latin typeface="Microsoft Sans Serif"/>
              <a:cs typeface="Microsoft Sans Serif"/>
            </a:endParaRPr>
          </a:p>
          <a:p>
            <a:pPr marL="154796" marR="2310" indent="-149309">
              <a:lnSpc>
                <a:spcPct val="101499"/>
              </a:lnSpc>
              <a:spcBef>
                <a:spcPts val="901"/>
              </a:spcBef>
              <a:buChar char="▪"/>
              <a:tabLst>
                <a:tab pos="154796" algn="l"/>
                <a:tab pos="155085" algn="l"/>
              </a:tabLst>
            </a:pPr>
            <a:r>
              <a:rPr sz="1182" b="1" spc="16" dirty="0">
                <a:latin typeface="Arial"/>
                <a:cs typeface="Arial"/>
              </a:rPr>
              <a:t>testMethod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23" dirty="0">
                <a:latin typeface="Arial"/>
                <a:cs typeface="Arial"/>
              </a:rPr>
              <a:t>keyword:</a:t>
            </a:r>
            <a:r>
              <a:rPr sz="1182" b="1" spc="30" dirty="0">
                <a:latin typeface="Arial"/>
                <a:cs typeface="Arial"/>
              </a:rPr>
              <a:t> </a:t>
            </a:r>
            <a:r>
              <a:rPr sz="1182" spc="11" dirty="0">
                <a:latin typeface="Microsoft Sans Serif"/>
                <a:cs typeface="Microsoft Sans Serif"/>
              </a:rPr>
              <a:t>Unit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test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methods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are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methods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which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43" dirty="0">
                <a:latin typeface="Microsoft Sans Serif"/>
                <a:cs typeface="Microsoft Sans Serif"/>
              </a:rPr>
              <a:t>do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not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take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61" dirty="0">
                <a:latin typeface="Microsoft Sans Serif"/>
                <a:cs typeface="Microsoft Sans Serif"/>
              </a:rPr>
              <a:t>arguments,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02" dirty="0">
                <a:latin typeface="Microsoft Sans Serif"/>
                <a:cs typeface="Microsoft Sans Serif"/>
              </a:rPr>
              <a:t>commit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no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data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96" dirty="0">
                <a:latin typeface="Microsoft Sans Serif"/>
                <a:cs typeface="Microsoft Sans Serif"/>
              </a:rPr>
              <a:t>database, </a:t>
            </a:r>
            <a:r>
              <a:rPr sz="1182" spc="57" dirty="0">
                <a:latin typeface="Microsoft Sans Serif"/>
                <a:cs typeface="Microsoft Sans Serif"/>
              </a:rPr>
              <a:t>send </a:t>
            </a:r>
            <a:r>
              <a:rPr sz="1182" spc="98" dirty="0">
                <a:latin typeface="Microsoft Sans Serif"/>
                <a:cs typeface="Microsoft Sans Serif"/>
              </a:rPr>
              <a:t>no </a:t>
            </a:r>
            <a:r>
              <a:rPr sz="1182" spc="32" dirty="0">
                <a:latin typeface="Microsoft Sans Serif"/>
                <a:cs typeface="Microsoft Sans Serif"/>
              </a:rPr>
              <a:t>emails, </a:t>
            </a:r>
            <a:r>
              <a:rPr sz="1182" spc="132" dirty="0">
                <a:latin typeface="Microsoft Sans Serif"/>
                <a:cs typeface="Microsoft Sans Serif"/>
              </a:rPr>
              <a:t>and </a:t>
            </a:r>
            <a:r>
              <a:rPr sz="1182" spc="82" dirty="0">
                <a:latin typeface="Microsoft Sans Serif"/>
                <a:cs typeface="Microsoft Sans Serif"/>
              </a:rPr>
              <a:t>are </a:t>
            </a:r>
            <a:r>
              <a:rPr sz="1182" spc="104" dirty="0">
                <a:latin typeface="Microsoft Sans Serif"/>
                <a:cs typeface="Microsoft Sans Serif"/>
              </a:rPr>
              <a:t>declared </a:t>
            </a:r>
            <a:r>
              <a:rPr sz="1182" spc="64" dirty="0">
                <a:latin typeface="Microsoft Sans Serif"/>
                <a:cs typeface="Microsoft Sans Serif"/>
              </a:rPr>
              <a:t>with </a:t>
            </a:r>
            <a:r>
              <a:rPr sz="1182" spc="89" dirty="0">
                <a:latin typeface="Microsoft Sans Serif"/>
                <a:cs typeface="Microsoft Sans Serif"/>
              </a:rPr>
              <a:t>the </a:t>
            </a:r>
            <a:r>
              <a:rPr sz="1182" spc="80" dirty="0">
                <a:latin typeface="Microsoft Sans Serif"/>
                <a:cs typeface="Microsoft Sans Serif"/>
              </a:rPr>
              <a:t>testMethod </a:t>
            </a:r>
            <a:r>
              <a:rPr sz="1182" spc="82" dirty="0">
                <a:latin typeface="Microsoft Sans Serif"/>
                <a:cs typeface="Microsoft Sans Serif"/>
              </a:rPr>
              <a:t>keyword </a:t>
            </a:r>
            <a:r>
              <a:rPr sz="1182" spc="45" dirty="0">
                <a:latin typeface="Microsoft Sans Serif"/>
                <a:cs typeface="Microsoft Sans Serif"/>
              </a:rPr>
              <a:t>or </a:t>
            </a:r>
            <a:r>
              <a:rPr sz="1182" spc="89" dirty="0">
                <a:latin typeface="Microsoft Sans Serif"/>
                <a:cs typeface="Microsoft Sans Serif"/>
              </a:rPr>
              <a:t>the </a:t>
            </a:r>
            <a:r>
              <a:rPr sz="1182" spc="-52" dirty="0">
                <a:latin typeface="Microsoft Sans Serif"/>
                <a:cs typeface="Microsoft Sans Serif"/>
              </a:rPr>
              <a:t>isTest </a:t>
            </a:r>
            <a:r>
              <a:rPr sz="1182" spc="89" dirty="0">
                <a:latin typeface="Microsoft Sans Serif"/>
                <a:cs typeface="Microsoft Sans Serif"/>
              </a:rPr>
              <a:t>annotation </a:t>
            </a:r>
            <a:r>
              <a:rPr sz="1182" spc="20" dirty="0">
                <a:latin typeface="Microsoft Sans Serif"/>
                <a:cs typeface="Microsoft Sans Serif"/>
              </a:rPr>
              <a:t>in </a:t>
            </a:r>
            <a:r>
              <a:rPr sz="1182" spc="89" dirty="0">
                <a:latin typeface="Microsoft Sans Serif"/>
                <a:cs typeface="Microsoft Sans Serif"/>
              </a:rPr>
              <a:t>the </a:t>
            </a:r>
            <a:r>
              <a:rPr sz="1182" spc="91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method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definition.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" dirty="0">
                <a:latin typeface="Microsoft Sans Serif"/>
                <a:cs typeface="Microsoft Sans Serif"/>
              </a:rPr>
              <a:t>Also,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test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methods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must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be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defined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in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test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" dirty="0">
                <a:latin typeface="Microsoft Sans Serif"/>
                <a:cs typeface="Microsoft Sans Serif"/>
              </a:rPr>
              <a:t>classes,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6" dirty="0">
                <a:latin typeface="Microsoft Sans Serif"/>
                <a:cs typeface="Microsoft Sans Serif"/>
              </a:rPr>
              <a:t>that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52" dirty="0">
                <a:latin typeface="Microsoft Sans Serif"/>
                <a:cs typeface="Microsoft Sans Serif"/>
              </a:rPr>
              <a:t>is,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" dirty="0">
                <a:latin typeface="Microsoft Sans Serif"/>
                <a:cs typeface="Microsoft Sans Serif"/>
              </a:rPr>
              <a:t>classes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annotated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64" dirty="0">
                <a:latin typeface="Microsoft Sans Serif"/>
                <a:cs typeface="Microsoft Sans Serif"/>
              </a:rPr>
              <a:t>with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45" dirty="0">
                <a:latin typeface="Microsoft Sans Serif"/>
                <a:cs typeface="Microsoft Sans Serif"/>
              </a:rPr>
              <a:t>isTest.</a:t>
            </a:r>
            <a:endParaRPr sz="1182" dirty="0">
              <a:latin typeface="Microsoft Sans Serif"/>
              <a:cs typeface="Microsoft Sans Serif"/>
            </a:endParaRPr>
          </a:p>
          <a:p>
            <a:pPr marL="154796" marR="30035" indent="-149309">
              <a:lnSpc>
                <a:spcPct val="101499"/>
              </a:lnSpc>
              <a:spcBef>
                <a:spcPts val="898"/>
              </a:spcBef>
              <a:buChar char="▪"/>
              <a:tabLst>
                <a:tab pos="154796" algn="l"/>
                <a:tab pos="155085" algn="l"/>
              </a:tabLst>
            </a:pPr>
            <a:r>
              <a:rPr sz="1182" b="1" spc="-39" dirty="0">
                <a:latin typeface="Arial"/>
                <a:cs typeface="Arial"/>
              </a:rPr>
              <a:t>Test.startTest() </a:t>
            </a:r>
            <a:r>
              <a:rPr sz="1182" b="1" spc="64" dirty="0">
                <a:latin typeface="Arial"/>
                <a:cs typeface="Arial"/>
              </a:rPr>
              <a:t>and </a:t>
            </a:r>
            <a:r>
              <a:rPr sz="1182" b="1" spc="-27" dirty="0">
                <a:latin typeface="Arial"/>
                <a:cs typeface="Arial"/>
              </a:rPr>
              <a:t>Test.stopTest():</a:t>
            </a:r>
            <a:r>
              <a:rPr sz="1182" spc="-27" dirty="0">
                <a:latin typeface="Microsoft Sans Serif"/>
                <a:cs typeface="Microsoft Sans Serif"/>
              </a:rPr>
              <a:t>These </a:t>
            </a:r>
            <a:r>
              <a:rPr sz="1182" spc="82" dirty="0">
                <a:latin typeface="Microsoft Sans Serif"/>
                <a:cs typeface="Microsoft Sans Serif"/>
              </a:rPr>
              <a:t>are </a:t>
            </a:r>
            <a:r>
              <a:rPr sz="1182" spc="89" dirty="0">
                <a:latin typeface="Microsoft Sans Serif"/>
                <a:cs typeface="Microsoft Sans Serif"/>
              </a:rPr>
              <a:t>the </a:t>
            </a:r>
            <a:r>
              <a:rPr sz="1182" spc="77" dirty="0">
                <a:latin typeface="Microsoft Sans Serif"/>
                <a:cs typeface="Microsoft Sans Serif"/>
              </a:rPr>
              <a:t>standard </a:t>
            </a:r>
            <a:r>
              <a:rPr sz="1182" spc="36" dirty="0">
                <a:latin typeface="Microsoft Sans Serif"/>
                <a:cs typeface="Microsoft Sans Serif"/>
              </a:rPr>
              <a:t>test </a:t>
            </a:r>
            <a:r>
              <a:rPr sz="1182" spc="77" dirty="0">
                <a:latin typeface="Microsoft Sans Serif"/>
                <a:cs typeface="Microsoft Sans Serif"/>
              </a:rPr>
              <a:t>methods </a:t>
            </a:r>
            <a:r>
              <a:rPr sz="1182" spc="86" dirty="0">
                <a:latin typeface="Microsoft Sans Serif"/>
                <a:cs typeface="Microsoft Sans Serif"/>
              </a:rPr>
              <a:t>which </a:t>
            </a:r>
            <a:r>
              <a:rPr sz="1182" spc="82" dirty="0">
                <a:latin typeface="Microsoft Sans Serif"/>
                <a:cs typeface="Microsoft Sans Serif"/>
              </a:rPr>
              <a:t>are </a:t>
            </a:r>
            <a:r>
              <a:rPr sz="1182" spc="80" dirty="0">
                <a:latin typeface="Microsoft Sans Serif"/>
                <a:cs typeface="Microsoft Sans Serif"/>
              </a:rPr>
              <a:t>available </a:t>
            </a:r>
            <a:r>
              <a:rPr sz="1182" spc="43" dirty="0">
                <a:latin typeface="Microsoft Sans Serif"/>
                <a:cs typeface="Microsoft Sans Serif"/>
              </a:rPr>
              <a:t>for </a:t>
            </a:r>
            <a:r>
              <a:rPr sz="1182" spc="36" dirty="0">
                <a:latin typeface="Microsoft Sans Serif"/>
                <a:cs typeface="Microsoft Sans Serif"/>
              </a:rPr>
              <a:t>test </a:t>
            </a:r>
            <a:r>
              <a:rPr sz="1182" spc="2" dirty="0">
                <a:latin typeface="Microsoft Sans Serif"/>
                <a:cs typeface="Microsoft Sans Serif"/>
              </a:rPr>
              <a:t>classes. </a:t>
            </a:r>
            <a:r>
              <a:rPr sz="1182" spc="5" dirty="0">
                <a:latin typeface="Microsoft Sans Serif"/>
                <a:cs typeface="Microsoft Sans Serif"/>
              </a:rPr>
              <a:t> </a:t>
            </a:r>
            <a:r>
              <a:rPr sz="1182" spc="-7" dirty="0">
                <a:latin typeface="Microsoft Sans Serif"/>
                <a:cs typeface="Microsoft Sans Serif"/>
              </a:rPr>
              <a:t>These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methods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contain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event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45" dirty="0">
                <a:latin typeface="Microsoft Sans Serif"/>
                <a:cs typeface="Microsoft Sans Serif"/>
              </a:rPr>
              <a:t>or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action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for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which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30" dirty="0">
                <a:latin typeface="Microsoft Sans Serif"/>
                <a:cs typeface="Microsoft Sans Serif"/>
              </a:rPr>
              <a:t>we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" dirty="0">
                <a:latin typeface="Microsoft Sans Serif"/>
                <a:cs typeface="Microsoft Sans Serif"/>
              </a:rPr>
              <a:t>will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be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simulating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our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7" dirty="0">
                <a:latin typeface="Microsoft Sans Serif"/>
                <a:cs typeface="Microsoft Sans Serif"/>
              </a:rPr>
              <a:t>test.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2" dirty="0">
                <a:latin typeface="Microsoft Sans Serif"/>
                <a:cs typeface="Microsoft Sans Serif"/>
              </a:rPr>
              <a:t>Like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in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5" dirty="0">
                <a:latin typeface="Microsoft Sans Serif"/>
                <a:cs typeface="Microsoft Sans Serif"/>
              </a:rPr>
              <a:t>this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0" dirty="0">
                <a:latin typeface="Microsoft Sans Serif"/>
                <a:cs typeface="Microsoft Sans Serif"/>
              </a:rPr>
              <a:t>example,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30" dirty="0">
                <a:latin typeface="Microsoft Sans Serif"/>
                <a:cs typeface="Microsoft Sans Serif"/>
              </a:rPr>
              <a:t>we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" dirty="0">
                <a:latin typeface="Microsoft Sans Serif"/>
                <a:cs typeface="Microsoft Sans Serif"/>
              </a:rPr>
              <a:t>will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test </a:t>
            </a:r>
            <a:r>
              <a:rPr sz="1182" spc="52" dirty="0">
                <a:latin typeface="Microsoft Sans Serif"/>
                <a:cs typeface="Microsoft Sans Serif"/>
              </a:rPr>
              <a:t>our </a:t>
            </a:r>
            <a:r>
              <a:rPr sz="1182" spc="55" dirty="0">
                <a:latin typeface="Microsoft Sans Serif"/>
                <a:cs typeface="Microsoft Sans Serif"/>
              </a:rPr>
              <a:t>trigger </a:t>
            </a:r>
            <a:r>
              <a:rPr sz="1182" spc="132" dirty="0">
                <a:latin typeface="Microsoft Sans Serif"/>
                <a:cs typeface="Microsoft Sans Serif"/>
              </a:rPr>
              <a:t>and </a:t>
            </a:r>
            <a:r>
              <a:rPr sz="1182" spc="66" dirty="0">
                <a:latin typeface="Microsoft Sans Serif"/>
                <a:cs typeface="Microsoft Sans Serif"/>
              </a:rPr>
              <a:t>helper </a:t>
            </a:r>
            <a:r>
              <a:rPr sz="1182" spc="9" dirty="0">
                <a:latin typeface="Microsoft Sans Serif"/>
                <a:cs typeface="Microsoft Sans Serif"/>
              </a:rPr>
              <a:t>class </a:t>
            </a:r>
            <a:r>
              <a:rPr sz="1182" spc="100" dirty="0">
                <a:latin typeface="Microsoft Sans Serif"/>
                <a:cs typeface="Microsoft Sans Serif"/>
              </a:rPr>
              <a:t>to </a:t>
            </a:r>
            <a:r>
              <a:rPr sz="1182" spc="45" dirty="0">
                <a:latin typeface="Microsoft Sans Serif"/>
                <a:cs typeface="Microsoft Sans Serif"/>
              </a:rPr>
              <a:t>simulate </a:t>
            </a:r>
            <a:r>
              <a:rPr sz="1182" spc="89" dirty="0">
                <a:latin typeface="Microsoft Sans Serif"/>
                <a:cs typeface="Microsoft Sans Serif"/>
              </a:rPr>
              <a:t>the </a:t>
            </a:r>
            <a:r>
              <a:rPr sz="1182" spc="23" dirty="0">
                <a:latin typeface="Microsoft Sans Serif"/>
                <a:cs typeface="Microsoft Sans Serif"/>
              </a:rPr>
              <a:t>fire </a:t>
            </a:r>
            <a:r>
              <a:rPr sz="1182" spc="55" dirty="0">
                <a:latin typeface="Microsoft Sans Serif"/>
                <a:cs typeface="Microsoft Sans Serif"/>
              </a:rPr>
              <a:t>trigger </a:t>
            </a:r>
            <a:r>
              <a:rPr sz="1182" spc="104" dirty="0">
                <a:latin typeface="Microsoft Sans Serif"/>
                <a:cs typeface="Microsoft Sans Serif"/>
              </a:rPr>
              <a:t>by </a:t>
            </a:r>
            <a:r>
              <a:rPr sz="1182" spc="100" dirty="0">
                <a:latin typeface="Microsoft Sans Serif"/>
                <a:cs typeface="Microsoft Sans Serif"/>
              </a:rPr>
              <a:t>updating </a:t>
            </a:r>
            <a:r>
              <a:rPr sz="1182" spc="89" dirty="0">
                <a:latin typeface="Microsoft Sans Serif"/>
                <a:cs typeface="Microsoft Sans Serif"/>
              </a:rPr>
              <a:t>the </a:t>
            </a:r>
            <a:r>
              <a:rPr sz="1182" spc="55" dirty="0">
                <a:latin typeface="Microsoft Sans Serif"/>
                <a:cs typeface="Microsoft Sans Serif"/>
              </a:rPr>
              <a:t>records </a:t>
            </a:r>
            <a:r>
              <a:rPr sz="1182" spc="16" dirty="0">
                <a:latin typeface="Microsoft Sans Serif"/>
                <a:cs typeface="Microsoft Sans Serif"/>
              </a:rPr>
              <a:t>as </a:t>
            </a:r>
            <a:r>
              <a:rPr sz="1182" spc="130" dirty="0">
                <a:latin typeface="Microsoft Sans Serif"/>
                <a:cs typeface="Microsoft Sans Serif"/>
              </a:rPr>
              <a:t>we </a:t>
            </a:r>
            <a:r>
              <a:rPr sz="1182" spc="104" dirty="0">
                <a:latin typeface="Microsoft Sans Serif"/>
                <a:cs typeface="Microsoft Sans Serif"/>
              </a:rPr>
              <a:t>have </a:t>
            </a:r>
            <a:r>
              <a:rPr sz="1182" spc="118" dirty="0">
                <a:latin typeface="Microsoft Sans Serif"/>
                <a:cs typeface="Microsoft Sans Serif"/>
              </a:rPr>
              <a:t>done </a:t>
            </a:r>
            <a:r>
              <a:rPr sz="1182" spc="100" dirty="0">
                <a:latin typeface="Microsoft Sans Serif"/>
                <a:cs typeface="Microsoft Sans Serif"/>
              </a:rPr>
              <a:t>to </a:t>
            </a:r>
            <a:r>
              <a:rPr sz="1182" spc="30" dirty="0">
                <a:latin typeface="Microsoft Sans Serif"/>
                <a:cs typeface="Microsoft Sans Serif"/>
              </a:rPr>
              <a:t>start </a:t>
            </a:r>
            <a:r>
              <a:rPr sz="1182" spc="-309" dirty="0">
                <a:latin typeface="Microsoft Sans Serif"/>
                <a:cs typeface="Microsoft Sans Serif"/>
              </a:rPr>
              <a:t> </a:t>
            </a:r>
            <a:r>
              <a:rPr sz="1182" spc="132" dirty="0">
                <a:latin typeface="Microsoft Sans Serif"/>
                <a:cs typeface="Microsoft Sans Serif"/>
              </a:rPr>
              <a:t>and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7" dirty="0">
                <a:latin typeface="Microsoft Sans Serif"/>
                <a:cs typeface="Microsoft Sans Serif"/>
              </a:rPr>
              <a:t>stop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3" dirty="0">
                <a:latin typeface="Microsoft Sans Serif"/>
                <a:cs typeface="Microsoft Sans Serif"/>
              </a:rPr>
              <a:t>block.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75" dirty="0">
                <a:latin typeface="Microsoft Sans Serif"/>
                <a:cs typeface="Microsoft Sans Serif"/>
              </a:rPr>
              <a:t>This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2" dirty="0">
                <a:latin typeface="Microsoft Sans Serif"/>
                <a:cs typeface="Microsoft Sans Serif"/>
              </a:rPr>
              <a:t>also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5" dirty="0">
                <a:latin typeface="Microsoft Sans Serif"/>
                <a:cs typeface="Microsoft Sans Serif"/>
              </a:rPr>
              <a:t>provides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separate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3" dirty="0">
                <a:latin typeface="Microsoft Sans Serif"/>
                <a:cs typeface="Microsoft Sans Serif"/>
              </a:rPr>
              <a:t>governor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limit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46" dirty="0">
                <a:latin typeface="Microsoft Sans Serif"/>
                <a:cs typeface="Microsoft Sans Serif"/>
              </a:rPr>
              <a:t>code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which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80" dirty="0">
                <a:latin typeface="Microsoft Sans Serif"/>
                <a:cs typeface="Microsoft Sans Serif"/>
              </a:rPr>
              <a:t>is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in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30" dirty="0">
                <a:latin typeface="Microsoft Sans Serif"/>
                <a:cs typeface="Microsoft Sans Serif"/>
              </a:rPr>
              <a:t>start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32" dirty="0">
                <a:latin typeface="Microsoft Sans Serif"/>
                <a:cs typeface="Microsoft Sans Serif"/>
              </a:rPr>
              <a:t>and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7" dirty="0">
                <a:latin typeface="Microsoft Sans Serif"/>
                <a:cs typeface="Microsoft Sans Serif"/>
              </a:rPr>
              <a:t>stop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3" dirty="0">
                <a:latin typeface="Microsoft Sans Serif"/>
                <a:cs typeface="Microsoft Sans Serif"/>
              </a:rPr>
              <a:t>block.</a:t>
            </a:r>
            <a:endParaRPr sz="1182" dirty="0">
              <a:latin typeface="Microsoft Sans Serif"/>
              <a:cs typeface="Microsoft Sans Serif"/>
            </a:endParaRPr>
          </a:p>
          <a:p>
            <a:pPr marL="154796" marR="453702" indent="-149309">
              <a:lnSpc>
                <a:spcPct val="101499"/>
              </a:lnSpc>
              <a:spcBef>
                <a:spcPts val="901"/>
              </a:spcBef>
              <a:buChar char="▪"/>
              <a:tabLst>
                <a:tab pos="154796" algn="l"/>
                <a:tab pos="155085" algn="l"/>
              </a:tabLst>
            </a:pPr>
            <a:r>
              <a:rPr sz="1182" b="1" spc="-25" dirty="0">
                <a:latin typeface="Arial"/>
                <a:cs typeface="Arial"/>
              </a:rPr>
              <a:t>System.assert():</a:t>
            </a:r>
            <a:r>
              <a:rPr sz="1182" spc="-25" dirty="0">
                <a:latin typeface="Microsoft Sans Serif"/>
                <a:cs typeface="Microsoft Sans Serif"/>
              </a:rPr>
              <a:t>This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method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checks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desired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96" dirty="0">
                <a:latin typeface="Microsoft Sans Serif"/>
                <a:cs typeface="Microsoft Sans Serif"/>
              </a:rPr>
              <a:t>output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64" dirty="0">
                <a:latin typeface="Microsoft Sans Serif"/>
                <a:cs typeface="Microsoft Sans Serif"/>
              </a:rPr>
              <a:t>with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actual.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7" dirty="0">
                <a:latin typeface="Microsoft Sans Serif"/>
                <a:cs typeface="Microsoft Sans Serif"/>
              </a:rPr>
              <a:t>In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5" dirty="0">
                <a:latin typeface="Microsoft Sans Serif"/>
                <a:cs typeface="Microsoft Sans Serif"/>
              </a:rPr>
              <a:t>this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64" dirty="0">
                <a:latin typeface="Microsoft Sans Serif"/>
                <a:cs typeface="Microsoft Sans Serif"/>
              </a:rPr>
              <a:t>case,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30" dirty="0">
                <a:latin typeface="Microsoft Sans Serif"/>
                <a:cs typeface="Microsoft Sans Serif"/>
              </a:rPr>
              <a:t>we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are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expecting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an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68" dirty="0">
                <a:latin typeface="Microsoft Sans Serif"/>
                <a:cs typeface="Microsoft Sans Serif"/>
              </a:rPr>
              <a:t>Invoice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record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be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inserted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dirty="0">
                <a:latin typeface="Microsoft Sans Serif"/>
                <a:cs typeface="Microsoft Sans Serif"/>
              </a:rPr>
              <a:t>so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0" dirty="0">
                <a:latin typeface="Microsoft Sans Serif"/>
                <a:cs typeface="Microsoft Sans Serif"/>
              </a:rPr>
              <a:t>we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52" dirty="0">
                <a:latin typeface="Microsoft Sans Serif"/>
                <a:cs typeface="Microsoft Sans Serif"/>
              </a:rPr>
              <a:t>added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" dirty="0">
                <a:latin typeface="Microsoft Sans Serif"/>
                <a:cs typeface="Microsoft Sans Serif"/>
              </a:rPr>
              <a:t>assert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11" dirty="0">
                <a:latin typeface="Microsoft Sans Serif"/>
                <a:cs typeface="Microsoft Sans Serif"/>
              </a:rPr>
              <a:t>check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57" dirty="0">
                <a:latin typeface="Microsoft Sans Serif"/>
                <a:cs typeface="Microsoft Sans Serif"/>
              </a:rPr>
              <a:t>same.</a:t>
            </a:r>
            <a:endParaRPr sz="1182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965687"/>
            <a:ext cx="6700643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59" dirty="0"/>
              <a:t>Runnin</a:t>
            </a:r>
            <a:r>
              <a:rPr spc="-61" dirty="0"/>
              <a:t>g</a:t>
            </a:r>
            <a:r>
              <a:rPr dirty="0"/>
              <a:t> </a:t>
            </a:r>
            <a:r>
              <a:rPr spc="23" dirty="0"/>
              <a:t>th</a:t>
            </a:r>
            <a:r>
              <a:rPr spc="32" dirty="0"/>
              <a:t>e</a:t>
            </a:r>
            <a:r>
              <a:rPr spc="-2" dirty="0"/>
              <a:t> </a:t>
            </a:r>
            <a:r>
              <a:rPr spc="-168" dirty="0"/>
              <a:t>Tes</a:t>
            </a:r>
            <a:r>
              <a:rPr spc="-96" dirty="0"/>
              <a:t>t</a:t>
            </a:r>
            <a:r>
              <a:rPr spc="-2" dirty="0"/>
              <a:t> </a:t>
            </a:r>
            <a:r>
              <a:rPr spc="-45" dirty="0"/>
              <a:t>Class…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632" y="2254159"/>
            <a:ext cx="8318964" cy="515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54081" y="1790802"/>
            <a:ext cx="6616259" cy="93081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-34" dirty="0">
                <a:latin typeface="Arial"/>
                <a:cs typeface="Arial"/>
              </a:rPr>
              <a:t>Follow</a:t>
            </a:r>
            <a:r>
              <a:rPr sz="1637" b="1" spc="-2" dirty="0">
                <a:latin typeface="Arial"/>
                <a:cs typeface="Arial"/>
              </a:rPr>
              <a:t> </a:t>
            </a:r>
            <a:r>
              <a:rPr sz="1637" b="1" spc="25" dirty="0">
                <a:latin typeface="Arial"/>
                <a:cs typeface="Arial"/>
              </a:rPr>
              <a:t>the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-41" dirty="0">
                <a:latin typeface="Arial"/>
                <a:cs typeface="Arial"/>
              </a:rPr>
              <a:t>steps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32" dirty="0">
                <a:latin typeface="Arial"/>
                <a:cs typeface="Arial"/>
              </a:rPr>
              <a:t>given</a:t>
            </a:r>
            <a:r>
              <a:rPr sz="1637" b="1" spc="5" dirty="0">
                <a:latin typeface="Arial"/>
                <a:cs typeface="Arial"/>
              </a:rPr>
              <a:t> </a:t>
            </a:r>
            <a:r>
              <a:rPr sz="1637" b="1" spc="52" dirty="0">
                <a:latin typeface="Arial"/>
                <a:cs typeface="Arial"/>
              </a:rPr>
              <a:t>below</a:t>
            </a:r>
            <a:r>
              <a:rPr sz="1637" b="1" spc="5" dirty="0">
                <a:latin typeface="Arial"/>
                <a:cs typeface="Arial"/>
              </a:rPr>
              <a:t> </a:t>
            </a:r>
            <a:r>
              <a:rPr sz="1637" b="1" dirty="0">
                <a:latin typeface="Arial"/>
                <a:cs typeface="Arial"/>
              </a:rPr>
              <a:t>to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-48" dirty="0">
                <a:latin typeface="Arial"/>
                <a:cs typeface="Arial"/>
              </a:rPr>
              <a:t>run</a:t>
            </a:r>
            <a:r>
              <a:rPr sz="1637" b="1" dirty="0">
                <a:latin typeface="Arial"/>
                <a:cs typeface="Arial"/>
              </a:rPr>
              <a:t> </a:t>
            </a:r>
            <a:r>
              <a:rPr sz="1637" b="1" spc="25" dirty="0">
                <a:latin typeface="Arial"/>
                <a:cs typeface="Arial"/>
              </a:rPr>
              <a:t>the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-39" dirty="0">
                <a:latin typeface="Arial"/>
                <a:cs typeface="Arial"/>
              </a:rPr>
              <a:t>test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-23" dirty="0">
                <a:latin typeface="Arial"/>
                <a:cs typeface="Arial"/>
              </a:rPr>
              <a:t>class</a:t>
            </a:r>
            <a:r>
              <a:rPr sz="1637" b="1" spc="5" dirty="0">
                <a:latin typeface="Arial"/>
                <a:cs typeface="Arial"/>
              </a:rPr>
              <a:t> </a:t>
            </a:r>
            <a:r>
              <a:rPr sz="1637" b="1" spc="32" dirty="0">
                <a:latin typeface="Arial"/>
                <a:cs typeface="Arial"/>
              </a:rPr>
              <a:t>−</a:t>
            </a:r>
            <a:endParaRPr sz="1637">
              <a:latin typeface="Arial"/>
              <a:cs typeface="Arial"/>
            </a:endParaRPr>
          </a:p>
          <a:p>
            <a:pPr marL="613118">
              <a:spcBef>
                <a:spcPts val="1924"/>
              </a:spcBef>
            </a:pPr>
            <a:r>
              <a:rPr sz="1182" b="1" spc="-7" dirty="0">
                <a:latin typeface="Arial"/>
                <a:cs typeface="Arial"/>
              </a:rPr>
              <a:t>Step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b="1" spc="14" dirty="0">
                <a:latin typeface="Arial"/>
                <a:cs typeface="Arial"/>
              </a:rPr>
              <a:t>1</a:t>
            </a:r>
            <a:r>
              <a:rPr sz="1182" b="1" spc="5" dirty="0">
                <a:latin typeface="Arial"/>
                <a:cs typeface="Arial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−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25" dirty="0">
                <a:latin typeface="Microsoft Sans Serif"/>
                <a:cs typeface="Microsoft Sans Serif"/>
              </a:rPr>
              <a:t>Go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Apex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" dirty="0">
                <a:latin typeface="Microsoft Sans Serif"/>
                <a:cs typeface="Microsoft Sans Serif"/>
              </a:rPr>
              <a:t>classes</a:t>
            </a:r>
            <a:r>
              <a:rPr sz="1182" spc="48" dirty="0">
                <a:latin typeface="Microsoft Sans Serif"/>
                <a:cs typeface="Microsoft Sans Serif"/>
              </a:rPr>
              <a:t> </a:t>
            </a:r>
            <a:r>
              <a:rPr sz="1182" spc="16" dirty="0">
                <a:latin typeface="MS PGothic"/>
                <a:cs typeface="MS PGothic"/>
              </a:rPr>
              <a:t>⇒</a:t>
            </a:r>
            <a:r>
              <a:rPr sz="1182" spc="-27" dirty="0">
                <a:latin typeface="MS PGothic"/>
                <a:cs typeface="MS PGothic"/>
              </a:rPr>
              <a:t> </a:t>
            </a:r>
            <a:r>
              <a:rPr sz="1182" spc="59" dirty="0">
                <a:latin typeface="Microsoft Sans Serif"/>
                <a:cs typeface="Microsoft Sans Serif"/>
              </a:rPr>
              <a:t>click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on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9" dirty="0">
                <a:latin typeface="Microsoft Sans Serif"/>
                <a:cs typeface="Microsoft Sans Serif"/>
              </a:rPr>
              <a:t>class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23" dirty="0">
                <a:latin typeface="Microsoft Sans Serif"/>
                <a:cs typeface="Microsoft Sans Serif"/>
              </a:rPr>
              <a:t>name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6" dirty="0">
                <a:latin typeface="Microsoft Sans Serif"/>
                <a:cs typeface="Microsoft Sans Serif"/>
              </a:rPr>
              <a:t>'CustomerTriggerTestClass'.</a:t>
            </a:r>
            <a:endParaRPr sz="1182">
              <a:latin typeface="Microsoft Sans Serif"/>
              <a:cs typeface="Microsoft Sans Serif"/>
            </a:endParaRPr>
          </a:p>
          <a:p>
            <a:pPr marL="613118">
              <a:spcBef>
                <a:spcPts val="471"/>
              </a:spcBef>
            </a:pPr>
            <a:r>
              <a:rPr sz="1182" b="1" spc="-7" dirty="0">
                <a:latin typeface="Arial"/>
                <a:cs typeface="Arial"/>
              </a:rPr>
              <a:t>Step</a:t>
            </a:r>
            <a:r>
              <a:rPr sz="1182" b="1" spc="2" dirty="0">
                <a:latin typeface="Arial"/>
                <a:cs typeface="Arial"/>
              </a:rPr>
              <a:t> </a:t>
            </a:r>
            <a:r>
              <a:rPr sz="1182" b="1" spc="14" dirty="0">
                <a:latin typeface="Arial"/>
                <a:cs typeface="Arial"/>
              </a:rPr>
              <a:t>2</a:t>
            </a:r>
            <a:r>
              <a:rPr sz="1182" b="1" dirty="0">
                <a:latin typeface="Arial"/>
                <a:cs typeface="Arial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−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Click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on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5" dirty="0">
                <a:latin typeface="Microsoft Sans Serif"/>
                <a:cs typeface="Microsoft Sans Serif"/>
              </a:rPr>
              <a:t>Run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-36" dirty="0">
                <a:latin typeface="Microsoft Sans Serif"/>
                <a:cs typeface="Microsoft Sans Serif"/>
              </a:rPr>
              <a:t>Test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96" dirty="0">
                <a:latin typeface="Microsoft Sans Serif"/>
                <a:cs typeface="Microsoft Sans Serif"/>
              </a:rPr>
              <a:t>button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6" dirty="0">
                <a:latin typeface="Microsoft Sans Serif"/>
                <a:cs typeface="Microsoft Sans Serif"/>
              </a:rPr>
              <a:t>as </a:t>
            </a:r>
            <a:r>
              <a:rPr sz="1182" spc="45" dirty="0">
                <a:latin typeface="Microsoft Sans Serif"/>
                <a:cs typeface="Microsoft Sans Serif"/>
              </a:rPr>
              <a:t>shown.</a:t>
            </a:r>
            <a:endParaRPr sz="1182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6508" y="2197106"/>
            <a:ext cx="0" cy="572439"/>
          </a:xfrm>
          <a:custGeom>
            <a:avLst/>
            <a:gdLst/>
            <a:ahLst/>
            <a:cxnLst/>
            <a:rect l="l" t="t" r="r" b="b"/>
            <a:pathLst>
              <a:path h="1258570">
                <a:moveTo>
                  <a:pt x="0" y="0"/>
                </a:moveTo>
                <a:lnTo>
                  <a:pt x="0" y="1258479"/>
                </a:lnTo>
              </a:path>
            </a:pathLst>
          </a:custGeom>
          <a:ln w="89002">
            <a:solidFill>
              <a:srgbClr val="F67676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6" name="object 6"/>
          <p:cNvGrpSpPr/>
          <p:nvPr/>
        </p:nvGrpSpPr>
        <p:grpSpPr>
          <a:xfrm>
            <a:off x="3435914" y="3131494"/>
            <a:ext cx="5012737" cy="2268960"/>
            <a:chOff x="4203552" y="5000576"/>
            <a:chExt cx="11021060" cy="49885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7135" y="5024136"/>
              <a:ext cx="10763693" cy="49412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15332" y="5012356"/>
              <a:ext cx="10997565" cy="4965065"/>
            </a:xfrm>
            <a:custGeom>
              <a:avLst/>
              <a:gdLst/>
              <a:ahLst/>
              <a:cxnLst/>
              <a:rect l="l" t="t" r="r" b="b"/>
              <a:pathLst>
                <a:path w="10997565" h="4965065">
                  <a:moveTo>
                    <a:pt x="0" y="0"/>
                  </a:moveTo>
                  <a:lnTo>
                    <a:pt x="10997276" y="0"/>
                  </a:lnTo>
                  <a:lnTo>
                    <a:pt x="10997276" y="4964815"/>
                  </a:lnTo>
                  <a:lnTo>
                    <a:pt x="0" y="4964815"/>
                  </a:lnTo>
                  <a:lnTo>
                    <a:pt x="0" y="0"/>
                  </a:lnTo>
                  <a:close/>
                </a:path>
              </a:pathLst>
            </a:custGeom>
            <a:ln w="23559">
              <a:solidFill>
                <a:srgbClr val="109AD7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461" y="1632726"/>
            <a:ext cx="9144866" cy="3813562"/>
            <a:chOff x="0" y="2057306"/>
            <a:chExt cx="20106005" cy="8384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57306"/>
              <a:ext cx="20105411" cy="8384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7746" y="4938342"/>
              <a:ext cx="8064016" cy="357372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20327" y="983932"/>
            <a:ext cx="6598031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59" dirty="0"/>
              <a:t>Runnin</a:t>
            </a:r>
            <a:r>
              <a:rPr spc="-61" dirty="0"/>
              <a:t>g</a:t>
            </a:r>
            <a:r>
              <a:rPr dirty="0"/>
              <a:t> </a:t>
            </a:r>
            <a:r>
              <a:rPr spc="23" dirty="0"/>
              <a:t>th</a:t>
            </a:r>
            <a:r>
              <a:rPr spc="32" dirty="0"/>
              <a:t>e</a:t>
            </a:r>
            <a:r>
              <a:rPr spc="-2" dirty="0"/>
              <a:t> </a:t>
            </a:r>
            <a:r>
              <a:rPr spc="-168" dirty="0"/>
              <a:t>Tes</a:t>
            </a:r>
            <a:r>
              <a:rPr spc="-96" dirty="0"/>
              <a:t>t</a:t>
            </a:r>
            <a:r>
              <a:rPr spc="-2" dirty="0"/>
              <a:t> </a:t>
            </a:r>
            <a:r>
              <a:rPr spc="-52" dirty="0"/>
              <a:t>Class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91224" y="2750708"/>
            <a:ext cx="1557888" cy="272439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 marR="2310" indent="133713">
              <a:lnSpc>
                <a:spcPct val="101499"/>
              </a:lnSpc>
              <a:spcBef>
                <a:spcPts val="41"/>
              </a:spcBef>
            </a:pPr>
            <a:r>
              <a:rPr sz="887" b="1" spc="-59" dirty="0">
                <a:latin typeface="Arial"/>
                <a:cs typeface="Arial"/>
              </a:rPr>
              <a:t>PERCENTAGE</a:t>
            </a:r>
            <a:r>
              <a:rPr sz="887" b="1" spc="-57" dirty="0">
                <a:latin typeface="Arial"/>
                <a:cs typeface="Arial"/>
              </a:rPr>
              <a:t> </a:t>
            </a:r>
            <a:r>
              <a:rPr sz="887" b="1" spc="-25" dirty="0">
                <a:latin typeface="Arial"/>
                <a:cs typeface="Arial"/>
              </a:rPr>
              <a:t>OF </a:t>
            </a:r>
            <a:r>
              <a:rPr sz="887" b="1" spc="-5" dirty="0">
                <a:latin typeface="Arial"/>
                <a:cs typeface="Arial"/>
              </a:rPr>
              <a:t>CODE </a:t>
            </a:r>
            <a:r>
              <a:rPr sz="887" b="1" spc="-2" dirty="0">
                <a:latin typeface="Arial"/>
                <a:cs typeface="Arial"/>
              </a:rPr>
              <a:t> </a:t>
            </a:r>
            <a:r>
              <a:rPr sz="887" b="1" spc="-34" dirty="0">
                <a:latin typeface="Arial"/>
                <a:cs typeface="Arial"/>
              </a:rPr>
              <a:t>COVERED</a:t>
            </a:r>
            <a:r>
              <a:rPr sz="887" b="1" spc="-2" dirty="0">
                <a:latin typeface="Arial"/>
                <a:cs typeface="Arial"/>
              </a:rPr>
              <a:t> </a:t>
            </a:r>
            <a:r>
              <a:rPr sz="887" b="1" spc="-25" dirty="0">
                <a:latin typeface="Arial"/>
                <a:cs typeface="Arial"/>
              </a:rPr>
              <a:t>OF</a:t>
            </a:r>
            <a:r>
              <a:rPr sz="887" b="1" spc="-2" dirty="0">
                <a:latin typeface="Arial"/>
                <a:cs typeface="Arial"/>
              </a:rPr>
              <a:t> </a:t>
            </a:r>
            <a:r>
              <a:rPr sz="887" b="1" spc="-48" dirty="0">
                <a:latin typeface="Arial"/>
                <a:cs typeface="Arial"/>
              </a:rPr>
              <a:t>ACTUAL</a:t>
            </a:r>
            <a:r>
              <a:rPr sz="887" b="1" spc="-2" dirty="0">
                <a:latin typeface="Arial"/>
                <a:cs typeface="Arial"/>
              </a:rPr>
              <a:t> </a:t>
            </a:r>
            <a:r>
              <a:rPr sz="887" b="1" spc="-64" dirty="0">
                <a:latin typeface="Arial"/>
                <a:cs typeface="Arial"/>
              </a:rPr>
              <a:t>CLASS</a:t>
            </a:r>
            <a:endParaRPr sz="88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05718" y="2559101"/>
            <a:ext cx="3234481" cy="2297553"/>
            <a:chOff x="3257720" y="3742103"/>
            <a:chExt cx="7111365" cy="50514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1565" y="3765948"/>
              <a:ext cx="7063295" cy="50033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69785" y="3754168"/>
              <a:ext cx="7087234" cy="5027295"/>
            </a:xfrm>
            <a:custGeom>
              <a:avLst/>
              <a:gdLst/>
              <a:ahLst/>
              <a:cxnLst/>
              <a:rect l="l" t="t" r="r" b="b"/>
              <a:pathLst>
                <a:path w="7087234" h="5027295">
                  <a:moveTo>
                    <a:pt x="0" y="0"/>
                  </a:moveTo>
                  <a:lnTo>
                    <a:pt x="7086855" y="0"/>
                  </a:lnTo>
                  <a:lnTo>
                    <a:pt x="7086855" y="5026893"/>
                  </a:lnTo>
                  <a:lnTo>
                    <a:pt x="0" y="5026893"/>
                  </a:lnTo>
                  <a:lnTo>
                    <a:pt x="0" y="0"/>
                  </a:lnTo>
                  <a:close/>
                </a:path>
              </a:pathLst>
            </a:custGeom>
            <a:ln w="23559">
              <a:solidFill>
                <a:srgbClr val="109AD7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682367" y="4984421"/>
            <a:ext cx="934039" cy="272439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154218" marR="2310" indent="-148731">
              <a:lnSpc>
                <a:spcPct val="101499"/>
              </a:lnSpc>
              <a:spcBef>
                <a:spcPts val="41"/>
              </a:spcBef>
            </a:pPr>
            <a:r>
              <a:rPr sz="887" b="1" spc="-100" dirty="0">
                <a:latin typeface="Arial"/>
                <a:cs typeface="Arial"/>
              </a:rPr>
              <a:t>AFTE</a:t>
            </a:r>
            <a:r>
              <a:rPr sz="887" b="1" spc="-107" dirty="0">
                <a:latin typeface="Arial"/>
                <a:cs typeface="Arial"/>
              </a:rPr>
              <a:t>R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55" dirty="0">
                <a:latin typeface="Arial"/>
                <a:cs typeface="Arial"/>
              </a:rPr>
              <a:t>SELECTION  </a:t>
            </a:r>
            <a:r>
              <a:rPr sz="887" b="1" spc="-23" dirty="0">
                <a:latin typeface="Arial"/>
                <a:cs typeface="Arial"/>
              </a:rPr>
              <a:t>CLICK</a:t>
            </a:r>
            <a:r>
              <a:rPr sz="887" b="1" spc="-5" dirty="0">
                <a:latin typeface="Arial"/>
                <a:cs typeface="Arial"/>
              </a:rPr>
              <a:t> </a:t>
            </a:r>
            <a:r>
              <a:rPr sz="887" b="1" spc="-102" dirty="0">
                <a:latin typeface="Arial"/>
                <a:cs typeface="Arial"/>
              </a:rPr>
              <a:t>HERE</a:t>
            </a:r>
            <a:endParaRPr sz="88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9073" y="1964769"/>
            <a:ext cx="1182135" cy="410297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 marR="2310">
              <a:lnSpc>
                <a:spcPct val="101499"/>
              </a:lnSpc>
              <a:spcBef>
                <a:spcPts val="41"/>
              </a:spcBef>
              <a:tabLst>
                <a:tab pos="591458" algn="l"/>
              </a:tabLst>
            </a:pPr>
            <a:r>
              <a:rPr sz="887" b="1" spc="-77" dirty="0">
                <a:latin typeface="Arial"/>
                <a:cs typeface="Arial"/>
              </a:rPr>
              <a:t>THI</a:t>
            </a:r>
            <a:r>
              <a:rPr sz="887" b="1" spc="-91" dirty="0">
                <a:latin typeface="Arial"/>
                <a:cs typeface="Arial"/>
              </a:rPr>
              <a:t>S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2" dirty="0">
                <a:latin typeface="Arial"/>
                <a:cs typeface="Arial"/>
              </a:rPr>
              <a:t>COLUM</a:t>
            </a:r>
            <a:r>
              <a:rPr sz="887" b="1" dirty="0">
                <a:latin typeface="Arial"/>
                <a:cs typeface="Arial"/>
              </a:rPr>
              <a:t>N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43" dirty="0">
                <a:latin typeface="Arial"/>
                <a:cs typeface="Arial"/>
              </a:rPr>
              <a:t>SHOWS  </a:t>
            </a:r>
            <a:r>
              <a:rPr sz="887" b="1" spc="-109" dirty="0">
                <a:latin typeface="Arial"/>
                <a:cs typeface="Arial"/>
              </a:rPr>
              <a:t>TH</a:t>
            </a:r>
            <a:r>
              <a:rPr sz="887" b="1" spc="-107" dirty="0">
                <a:latin typeface="Arial"/>
                <a:cs typeface="Arial"/>
              </a:rPr>
              <a:t>E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150" dirty="0">
                <a:latin typeface="Arial"/>
                <a:cs typeface="Arial"/>
              </a:rPr>
              <a:t>TES</a:t>
            </a:r>
            <a:r>
              <a:rPr sz="887" b="1" spc="-139" dirty="0">
                <a:latin typeface="Arial"/>
                <a:cs typeface="Arial"/>
              </a:rPr>
              <a:t>T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66" dirty="0">
                <a:latin typeface="Arial"/>
                <a:cs typeface="Arial"/>
              </a:rPr>
              <a:t>CLAS</a:t>
            </a:r>
            <a:r>
              <a:rPr sz="887" b="1" spc="-61" dirty="0">
                <a:latin typeface="Arial"/>
                <a:cs typeface="Arial"/>
              </a:rPr>
              <a:t>S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7" dirty="0">
                <a:latin typeface="Arial"/>
                <a:cs typeface="Arial"/>
              </a:rPr>
              <a:t>AND  </a:t>
            </a:r>
            <a:r>
              <a:rPr sz="887" b="1" spc="-48" dirty="0">
                <a:latin typeface="Arial"/>
                <a:cs typeface="Arial"/>
              </a:rPr>
              <a:t>METHODS	</a:t>
            </a:r>
            <a:r>
              <a:rPr sz="887" b="1" spc="-96" dirty="0">
                <a:latin typeface="Arial"/>
                <a:cs typeface="Arial"/>
              </a:rPr>
              <a:t>SELECTED</a:t>
            </a:r>
            <a:endParaRPr sz="88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83441" y="4984421"/>
            <a:ext cx="1151520" cy="272439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69312" marR="2310" indent="-63824">
              <a:lnSpc>
                <a:spcPct val="101499"/>
              </a:lnSpc>
              <a:spcBef>
                <a:spcPts val="41"/>
              </a:spcBef>
            </a:pPr>
            <a:r>
              <a:rPr sz="887" b="1" spc="-96" dirty="0">
                <a:latin typeface="Arial"/>
                <a:cs typeface="Arial"/>
              </a:rPr>
              <a:t>AL</a:t>
            </a:r>
            <a:r>
              <a:rPr sz="887" b="1" spc="-84" dirty="0">
                <a:latin typeface="Arial"/>
                <a:cs typeface="Arial"/>
              </a:rPr>
              <a:t>L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109" dirty="0">
                <a:latin typeface="Arial"/>
                <a:cs typeface="Arial"/>
              </a:rPr>
              <a:t>TH</a:t>
            </a:r>
            <a:r>
              <a:rPr sz="887" b="1" spc="-107" dirty="0">
                <a:latin typeface="Arial"/>
                <a:cs typeface="Arial"/>
              </a:rPr>
              <a:t>E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150" dirty="0">
                <a:latin typeface="Arial"/>
                <a:cs typeface="Arial"/>
              </a:rPr>
              <a:t>TES</a:t>
            </a:r>
            <a:r>
              <a:rPr sz="887" b="1" spc="-139" dirty="0">
                <a:latin typeface="Arial"/>
                <a:cs typeface="Arial"/>
              </a:rPr>
              <a:t>T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73" dirty="0">
                <a:latin typeface="Arial"/>
                <a:cs typeface="Arial"/>
              </a:rPr>
              <a:t>CLASSES  </a:t>
            </a:r>
            <a:r>
              <a:rPr sz="887" b="1" spc="-14" dirty="0">
                <a:latin typeface="Arial"/>
                <a:cs typeface="Arial"/>
              </a:rPr>
              <a:t>YO</a:t>
            </a:r>
            <a:r>
              <a:rPr sz="887" b="1" spc="-11" dirty="0">
                <a:latin typeface="Arial"/>
                <a:cs typeface="Arial"/>
              </a:rPr>
              <a:t>U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61" dirty="0">
                <a:latin typeface="Arial"/>
                <a:cs typeface="Arial"/>
              </a:rPr>
              <a:t>NEED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45" dirty="0">
                <a:latin typeface="Arial"/>
                <a:cs typeface="Arial"/>
              </a:rPr>
              <a:t>T</a:t>
            </a:r>
            <a:r>
              <a:rPr sz="887" b="1" spc="-57" dirty="0">
                <a:latin typeface="Arial"/>
                <a:cs typeface="Arial"/>
              </a:rPr>
              <a:t>O</a:t>
            </a:r>
            <a:r>
              <a:rPr sz="887" b="1" spc="2" dirty="0">
                <a:latin typeface="Arial"/>
                <a:cs typeface="Arial"/>
              </a:rPr>
              <a:t> </a:t>
            </a:r>
            <a:r>
              <a:rPr sz="887" b="1" spc="-57" dirty="0">
                <a:latin typeface="Arial"/>
                <a:cs typeface="Arial"/>
              </a:rPr>
              <a:t>RUN</a:t>
            </a:r>
            <a:endParaRPr sz="88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12180" y="2447669"/>
            <a:ext cx="3768506" cy="2540160"/>
            <a:chOff x="1952761" y="3497109"/>
            <a:chExt cx="8285480" cy="5584825"/>
          </a:xfrm>
        </p:grpSpPr>
        <p:sp>
          <p:nvSpPr>
            <p:cNvPr id="14" name="object 14"/>
            <p:cNvSpPr/>
            <p:nvPr/>
          </p:nvSpPr>
          <p:spPr>
            <a:xfrm>
              <a:off x="1968467" y="7448679"/>
              <a:ext cx="1203960" cy="1617345"/>
            </a:xfrm>
            <a:custGeom>
              <a:avLst/>
              <a:gdLst/>
              <a:ahLst/>
              <a:cxnLst/>
              <a:rect l="l" t="t" r="r" b="b"/>
              <a:pathLst>
                <a:path w="1203960" h="1617345">
                  <a:moveTo>
                    <a:pt x="0" y="1617100"/>
                  </a:moveTo>
                  <a:lnTo>
                    <a:pt x="1203406" y="0"/>
                  </a:lnTo>
                </a:path>
              </a:pathLst>
            </a:custGeom>
            <a:ln w="314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4543" y="7318611"/>
              <a:ext cx="158142" cy="1767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170411" y="8569673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70">
                  <a:moveTo>
                    <a:pt x="0" y="496106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2819" y="8411413"/>
              <a:ext cx="135183" cy="17396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00757" y="3497109"/>
              <a:ext cx="0" cy="1123950"/>
            </a:xfrm>
            <a:custGeom>
              <a:avLst/>
              <a:gdLst/>
              <a:ahLst/>
              <a:cxnLst/>
              <a:rect l="l" t="t" r="r" b="b"/>
              <a:pathLst>
                <a:path h="1123950">
                  <a:moveTo>
                    <a:pt x="0" y="0"/>
                  </a:moveTo>
                  <a:lnTo>
                    <a:pt x="0" y="1123804"/>
                  </a:lnTo>
                </a:path>
              </a:pathLst>
            </a:custGeom>
            <a:ln w="314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3165" y="4605207"/>
              <a:ext cx="135183" cy="17396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703619" y="5491640"/>
              <a:ext cx="2032635" cy="1525270"/>
            </a:xfrm>
            <a:custGeom>
              <a:avLst/>
              <a:gdLst/>
              <a:ahLst/>
              <a:cxnLst/>
              <a:rect l="l" t="t" r="r" b="b"/>
              <a:pathLst>
                <a:path w="2032634" h="1525270">
                  <a:moveTo>
                    <a:pt x="1778461" y="1525029"/>
                  </a:moveTo>
                  <a:lnTo>
                    <a:pt x="254176" y="1525029"/>
                  </a:lnTo>
                  <a:lnTo>
                    <a:pt x="208488" y="1520934"/>
                  </a:lnTo>
                  <a:lnTo>
                    <a:pt x="165486" y="1509127"/>
                  </a:lnTo>
                  <a:lnTo>
                    <a:pt x="125888" y="1490327"/>
                  </a:lnTo>
                  <a:lnTo>
                    <a:pt x="90413" y="1465250"/>
                  </a:lnTo>
                  <a:lnTo>
                    <a:pt x="59779" y="1434615"/>
                  </a:lnTo>
                  <a:lnTo>
                    <a:pt x="34702" y="1399140"/>
                  </a:lnTo>
                  <a:lnTo>
                    <a:pt x="15901" y="1359543"/>
                  </a:lnTo>
                  <a:lnTo>
                    <a:pt x="4095" y="1316541"/>
                  </a:lnTo>
                  <a:lnTo>
                    <a:pt x="0" y="1270852"/>
                  </a:lnTo>
                  <a:lnTo>
                    <a:pt x="0" y="254176"/>
                  </a:lnTo>
                  <a:lnTo>
                    <a:pt x="4095" y="208488"/>
                  </a:lnTo>
                  <a:lnTo>
                    <a:pt x="15901" y="165486"/>
                  </a:lnTo>
                  <a:lnTo>
                    <a:pt x="34702" y="125888"/>
                  </a:lnTo>
                  <a:lnTo>
                    <a:pt x="59779" y="90413"/>
                  </a:lnTo>
                  <a:lnTo>
                    <a:pt x="90413" y="59779"/>
                  </a:lnTo>
                  <a:lnTo>
                    <a:pt x="125888" y="34702"/>
                  </a:lnTo>
                  <a:lnTo>
                    <a:pt x="165486" y="15901"/>
                  </a:lnTo>
                  <a:lnTo>
                    <a:pt x="208488" y="4095"/>
                  </a:lnTo>
                  <a:lnTo>
                    <a:pt x="254176" y="0"/>
                  </a:lnTo>
                  <a:lnTo>
                    <a:pt x="1778461" y="0"/>
                  </a:lnTo>
                  <a:lnTo>
                    <a:pt x="1828280" y="4929"/>
                  </a:lnTo>
                  <a:lnTo>
                    <a:pt x="1875730" y="19347"/>
                  </a:lnTo>
                  <a:lnTo>
                    <a:pt x="1919478" y="42704"/>
                  </a:lnTo>
                  <a:lnTo>
                    <a:pt x="1958191" y="74446"/>
                  </a:lnTo>
                  <a:lnTo>
                    <a:pt x="1989933" y="113159"/>
                  </a:lnTo>
                  <a:lnTo>
                    <a:pt x="2013290" y="156907"/>
                  </a:lnTo>
                  <a:lnTo>
                    <a:pt x="2027709" y="204357"/>
                  </a:lnTo>
                  <a:lnTo>
                    <a:pt x="2032638" y="254176"/>
                  </a:lnTo>
                  <a:lnTo>
                    <a:pt x="2032638" y="1270852"/>
                  </a:lnTo>
                  <a:lnTo>
                    <a:pt x="2028543" y="1316541"/>
                  </a:lnTo>
                  <a:lnTo>
                    <a:pt x="2016736" y="1359543"/>
                  </a:lnTo>
                  <a:lnTo>
                    <a:pt x="1997936" y="1399140"/>
                  </a:lnTo>
                  <a:lnTo>
                    <a:pt x="1972859" y="1434615"/>
                  </a:lnTo>
                  <a:lnTo>
                    <a:pt x="1942224" y="1465250"/>
                  </a:lnTo>
                  <a:lnTo>
                    <a:pt x="1906749" y="1490327"/>
                  </a:lnTo>
                  <a:lnTo>
                    <a:pt x="1867152" y="1509127"/>
                  </a:lnTo>
                  <a:lnTo>
                    <a:pt x="1824150" y="1520934"/>
                  </a:lnTo>
                  <a:lnTo>
                    <a:pt x="1778461" y="152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230012" y="3359547"/>
            <a:ext cx="699808" cy="351790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487" marR="2310" indent="578" algn="ctr">
              <a:spcBef>
                <a:spcPts val="43"/>
              </a:spcBef>
            </a:pPr>
            <a:r>
              <a:rPr sz="750" b="1" spc="-98" dirty="0">
                <a:latin typeface="Arial"/>
                <a:cs typeface="Arial"/>
              </a:rPr>
              <a:t>SELEC</a:t>
            </a:r>
            <a:r>
              <a:rPr sz="750" b="1" spc="-89" dirty="0">
                <a:latin typeface="Arial"/>
                <a:cs typeface="Arial"/>
              </a:rPr>
              <a:t>T</a:t>
            </a:r>
            <a:r>
              <a:rPr sz="750" b="1" dirty="0">
                <a:latin typeface="Arial"/>
                <a:cs typeface="Arial"/>
              </a:rPr>
              <a:t> </a:t>
            </a:r>
            <a:r>
              <a:rPr sz="750" b="1" spc="-77" dirty="0">
                <a:latin typeface="Arial"/>
                <a:cs typeface="Arial"/>
              </a:rPr>
              <a:t>THE  </a:t>
            </a:r>
            <a:r>
              <a:rPr sz="750" b="1" spc="-48" dirty="0">
                <a:latin typeface="Arial"/>
                <a:cs typeface="Arial"/>
              </a:rPr>
              <a:t>METHODS</a:t>
            </a:r>
            <a:r>
              <a:rPr sz="750" b="1" spc="11" dirty="0">
                <a:latin typeface="Arial"/>
                <a:cs typeface="Arial"/>
              </a:rPr>
              <a:t> </a:t>
            </a:r>
            <a:r>
              <a:rPr sz="750" b="1" spc="-20" dirty="0">
                <a:latin typeface="Arial"/>
                <a:cs typeface="Arial"/>
              </a:rPr>
              <a:t>YOU </a:t>
            </a:r>
            <a:r>
              <a:rPr sz="750" b="1" spc="-202" dirty="0">
                <a:latin typeface="Arial"/>
                <a:cs typeface="Arial"/>
              </a:rPr>
              <a:t> </a:t>
            </a:r>
            <a:r>
              <a:rPr sz="750" b="1" spc="-59" dirty="0">
                <a:latin typeface="Arial"/>
                <a:cs typeface="Arial"/>
              </a:rPr>
              <a:t>NEED</a:t>
            </a:r>
            <a:r>
              <a:rPr sz="750" b="1" spc="-2" dirty="0">
                <a:latin typeface="Arial"/>
                <a:cs typeface="Arial"/>
              </a:rPr>
              <a:t> </a:t>
            </a:r>
            <a:r>
              <a:rPr sz="750" b="1" spc="-45" dirty="0">
                <a:latin typeface="Arial"/>
                <a:cs typeface="Arial"/>
              </a:rPr>
              <a:t>T</a:t>
            </a:r>
            <a:r>
              <a:rPr sz="750" b="1" spc="-55" dirty="0">
                <a:latin typeface="Arial"/>
                <a:cs typeface="Arial"/>
              </a:rPr>
              <a:t>O</a:t>
            </a:r>
            <a:r>
              <a:rPr sz="750" b="1" spc="-2" dirty="0">
                <a:latin typeface="Arial"/>
                <a:cs typeface="Arial"/>
              </a:rPr>
              <a:t> </a:t>
            </a:r>
            <a:r>
              <a:rPr sz="750" b="1" spc="-130" dirty="0">
                <a:latin typeface="Arial"/>
                <a:cs typeface="Arial"/>
              </a:rPr>
              <a:t>TEST</a:t>
            </a:r>
            <a:endParaRPr sz="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965687"/>
            <a:ext cx="7867862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2" dirty="0"/>
              <a:t>How</a:t>
            </a:r>
            <a:r>
              <a:rPr spc="-5" dirty="0"/>
              <a:t> </a:t>
            </a:r>
            <a:r>
              <a:rPr spc="-9" dirty="0"/>
              <a:t>to</a:t>
            </a:r>
            <a:r>
              <a:rPr spc="-5" dirty="0"/>
              <a:t> </a:t>
            </a:r>
            <a:r>
              <a:rPr spc="32" dirty="0"/>
              <a:t>know</a:t>
            </a:r>
            <a:r>
              <a:rPr spc="-5" dirty="0"/>
              <a:t> </a:t>
            </a:r>
            <a:r>
              <a:rPr spc="57" dirty="0"/>
              <a:t>Percentage</a:t>
            </a:r>
            <a:r>
              <a:rPr spc="-2" dirty="0"/>
              <a:t> </a:t>
            </a:r>
            <a:r>
              <a:rPr spc="73" dirty="0"/>
              <a:t>Covered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992947"/>
            <a:ext cx="9144596" cy="8117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86945" y="2044690"/>
            <a:ext cx="6084543" cy="698039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92051" indent="-186563">
              <a:lnSpc>
                <a:spcPts val="1801"/>
              </a:lnSpc>
              <a:spcBef>
                <a:spcPts val="43"/>
              </a:spcBef>
              <a:buFont typeface="Lucida Sans Unicode"/>
              <a:buChar char="▪"/>
              <a:tabLst>
                <a:tab pos="192051" algn="l"/>
                <a:tab pos="192339" algn="l"/>
                <a:tab pos="829139" algn="l"/>
              </a:tabLst>
            </a:pPr>
            <a:r>
              <a:rPr sz="1501" spc="141" dirty="0">
                <a:latin typeface="Microsoft Sans Serif"/>
                <a:cs typeface="Microsoft Sans Serif"/>
              </a:rPr>
              <a:t>Go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to	</a:t>
            </a:r>
            <a:r>
              <a:rPr sz="1501" spc="80" dirty="0">
                <a:latin typeface="Microsoft Sans Serif"/>
                <a:cs typeface="Microsoft Sans Serif"/>
              </a:rPr>
              <a:t>apex-search</a:t>
            </a:r>
            <a:r>
              <a:rPr sz="1501" spc="5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apex</a:t>
            </a:r>
            <a:r>
              <a:rPr sz="1501" spc="2" dirty="0">
                <a:latin typeface="Microsoft Sans Serif"/>
                <a:cs typeface="Microsoft Sans Serif"/>
              </a:rPr>
              <a:t> </a:t>
            </a:r>
            <a:r>
              <a:rPr sz="1501" spc="139" dirty="0">
                <a:latin typeface="Microsoft Sans Serif"/>
                <a:cs typeface="Microsoft Sans Serif"/>
              </a:rPr>
              <a:t>name</a:t>
            </a:r>
            <a:endParaRPr sz="1501">
              <a:latin typeface="Microsoft Sans Serif"/>
              <a:cs typeface="Microsoft Sans Serif"/>
            </a:endParaRPr>
          </a:p>
          <a:p>
            <a:pPr marL="192051" indent="-186563">
              <a:lnSpc>
                <a:spcPts val="1798"/>
              </a:lnSpc>
              <a:buFont typeface="Lucida Sans Unicode"/>
              <a:buChar char="▪"/>
              <a:tabLst>
                <a:tab pos="192051" algn="l"/>
                <a:tab pos="192339" algn="l"/>
                <a:tab pos="2906174" algn="l"/>
              </a:tabLst>
            </a:pPr>
            <a:r>
              <a:rPr sz="1501" spc="-23" dirty="0">
                <a:latin typeface="Microsoft Sans Serif"/>
                <a:cs typeface="Microsoft Sans Serif"/>
              </a:rPr>
              <a:t>The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71" dirty="0">
                <a:latin typeface="Microsoft Sans Serif"/>
                <a:cs typeface="Microsoft Sans Serif"/>
              </a:rPr>
              <a:t>code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-107" dirty="0">
                <a:latin typeface="Microsoft Sans Serif"/>
                <a:cs typeface="Microsoft Sans Serif"/>
              </a:rPr>
              <a:t>is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25" dirty="0">
                <a:latin typeface="Microsoft Sans Serif"/>
                <a:cs typeface="Microsoft Sans Serif"/>
              </a:rPr>
              <a:t>coverage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which	</a:t>
            </a:r>
            <a:r>
              <a:rPr sz="1501" spc="32" dirty="0">
                <a:latin typeface="Microsoft Sans Serif"/>
                <a:cs typeface="Microsoft Sans Serif"/>
              </a:rPr>
              <a:t>line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are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75" dirty="0">
                <a:latin typeface="Microsoft Sans Serif"/>
                <a:cs typeface="Microsoft Sans Serif"/>
              </a:rPr>
              <a:t>highlighted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70" dirty="0">
                <a:latin typeface="Microsoft Sans Serif"/>
                <a:cs typeface="Microsoft Sans Serif"/>
              </a:rPr>
              <a:t>with</a:t>
            </a:r>
            <a:r>
              <a:rPr sz="1501" spc="98" dirty="0">
                <a:latin typeface="Microsoft Sans Serif"/>
                <a:cs typeface="Microsoft Sans Serif"/>
              </a:rPr>
              <a:t> </a:t>
            </a:r>
            <a:r>
              <a:rPr sz="1501" b="1" spc="-43" dirty="0">
                <a:solidFill>
                  <a:srgbClr val="0070C0"/>
                </a:solidFill>
                <a:latin typeface="Arial"/>
                <a:cs typeface="Arial"/>
              </a:rPr>
              <a:t>Blue</a:t>
            </a:r>
            <a:r>
              <a:rPr sz="1501" b="1" spc="-7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501" spc="82" dirty="0">
                <a:latin typeface="Microsoft Sans Serif"/>
                <a:cs typeface="Microsoft Sans Serif"/>
              </a:rPr>
              <a:t>color</a:t>
            </a:r>
            <a:endParaRPr sz="1501">
              <a:latin typeface="Microsoft Sans Serif"/>
              <a:cs typeface="Microsoft Sans Serif"/>
            </a:endParaRPr>
          </a:p>
          <a:p>
            <a:pPr marL="192051" indent="-186563">
              <a:lnSpc>
                <a:spcPts val="1801"/>
              </a:lnSpc>
              <a:buFont typeface="Lucida Sans Unicode"/>
              <a:buChar char="▪"/>
              <a:tabLst>
                <a:tab pos="192051" algn="l"/>
                <a:tab pos="192339" algn="l"/>
              </a:tabLst>
            </a:pPr>
            <a:r>
              <a:rPr sz="1501" spc="-23" dirty="0">
                <a:latin typeface="Microsoft Sans Serif"/>
                <a:cs typeface="Microsoft Sans Serif"/>
              </a:rPr>
              <a:t>The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171" dirty="0">
                <a:latin typeface="Microsoft Sans Serif"/>
                <a:cs typeface="Microsoft Sans Serif"/>
              </a:rPr>
              <a:t>code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-107" dirty="0">
                <a:latin typeface="Microsoft Sans Serif"/>
                <a:cs typeface="Microsoft Sans Serif"/>
              </a:rPr>
              <a:t>is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2" dirty="0">
                <a:latin typeface="Microsoft Sans Serif"/>
                <a:cs typeface="Microsoft Sans Serif"/>
              </a:rPr>
              <a:t>not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21" dirty="0">
                <a:latin typeface="Microsoft Sans Serif"/>
                <a:cs typeface="Microsoft Sans Serif"/>
              </a:rPr>
              <a:t>covered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-107" dirty="0">
                <a:latin typeface="Microsoft Sans Serif"/>
                <a:cs typeface="Microsoft Sans Serif"/>
              </a:rPr>
              <a:t>is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75" dirty="0">
                <a:latin typeface="Microsoft Sans Serif"/>
                <a:cs typeface="Microsoft Sans Serif"/>
              </a:rPr>
              <a:t>highlighted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6" dirty="0">
                <a:latin typeface="Microsoft Sans Serif"/>
                <a:cs typeface="Microsoft Sans Serif"/>
              </a:rPr>
              <a:t>in</a:t>
            </a:r>
            <a:r>
              <a:rPr sz="1501" spc="100" dirty="0">
                <a:latin typeface="Microsoft Sans Serif"/>
                <a:cs typeface="Microsoft Sans Serif"/>
              </a:rPr>
              <a:t> </a:t>
            </a:r>
            <a:r>
              <a:rPr sz="1501" b="1" spc="-7" dirty="0">
                <a:solidFill>
                  <a:srgbClr val="FF0000"/>
                </a:solidFill>
                <a:latin typeface="Arial"/>
                <a:cs typeface="Arial"/>
              </a:rPr>
              <a:t>Red </a:t>
            </a:r>
            <a:r>
              <a:rPr sz="1501" spc="82" dirty="0">
                <a:latin typeface="Microsoft Sans Serif"/>
                <a:cs typeface="Microsoft Sans Serif"/>
              </a:rPr>
              <a:t>color</a:t>
            </a:r>
            <a:endParaRPr sz="1501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94094" y="3261748"/>
            <a:ext cx="4124909" cy="1964545"/>
            <a:chOff x="593830" y="5286951"/>
            <a:chExt cx="9069070" cy="43192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772" y="5307892"/>
              <a:ext cx="9047636" cy="42981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860" y="5320981"/>
              <a:ext cx="8979576" cy="42300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0845" y="5303966"/>
              <a:ext cx="9013825" cy="4264660"/>
            </a:xfrm>
            <a:custGeom>
              <a:avLst/>
              <a:gdLst/>
              <a:ahLst/>
              <a:cxnLst/>
              <a:rect l="l" t="t" r="r" b="b"/>
              <a:pathLst>
                <a:path w="9013825" h="4264659">
                  <a:moveTo>
                    <a:pt x="0" y="0"/>
                  </a:moveTo>
                  <a:lnTo>
                    <a:pt x="9013607" y="0"/>
                  </a:lnTo>
                  <a:lnTo>
                    <a:pt x="9013607" y="4264078"/>
                  </a:lnTo>
                  <a:lnTo>
                    <a:pt x="0" y="4264078"/>
                  </a:lnTo>
                  <a:lnTo>
                    <a:pt x="0" y="0"/>
                  </a:lnTo>
                  <a:close/>
                </a:path>
              </a:pathLst>
            </a:custGeom>
            <a:ln w="34030">
              <a:solidFill>
                <a:srgbClr val="109AD7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944614" y="3270397"/>
            <a:ext cx="4505572" cy="1947504"/>
            <a:chOff x="9719211" y="5305967"/>
            <a:chExt cx="9906000" cy="428180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5859" y="5342616"/>
              <a:ext cx="9832160" cy="42084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7535" y="5324292"/>
              <a:ext cx="9869170" cy="4245610"/>
            </a:xfrm>
            <a:custGeom>
              <a:avLst/>
              <a:gdLst/>
              <a:ahLst/>
              <a:cxnLst/>
              <a:rect l="l" t="t" r="r" b="b"/>
              <a:pathLst>
                <a:path w="9869169" h="4245609">
                  <a:moveTo>
                    <a:pt x="0" y="0"/>
                  </a:moveTo>
                  <a:lnTo>
                    <a:pt x="9868808" y="0"/>
                  </a:lnTo>
                  <a:lnTo>
                    <a:pt x="9868808" y="4245061"/>
                  </a:lnTo>
                  <a:lnTo>
                    <a:pt x="0" y="4245061"/>
                  </a:lnTo>
                  <a:lnTo>
                    <a:pt x="0" y="0"/>
                  </a:lnTo>
                  <a:close/>
                </a:path>
              </a:pathLst>
            </a:custGeom>
            <a:ln w="36648">
              <a:solidFill>
                <a:srgbClr val="109AD7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5" y="965687"/>
            <a:ext cx="8338618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  <a:tabLst>
                <a:tab pos="3359009" algn="l"/>
              </a:tabLst>
            </a:pPr>
            <a:r>
              <a:rPr spc="-136" dirty="0"/>
              <a:t>Bes</a:t>
            </a:r>
            <a:r>
              <a:rPr spc="-73" dirty="0"/>
              <a:t>t</a:t>
            </a:r>
            <a:r>
              <a:rPr dirty="0"/>
              <a:t> </a:t>
            </a:r>
            <a:r>
              <a:rPr spc="25" dirty="0"/>
              <a:t>Practic</a:t>
            </a:r>
            <a:r>
              <a:rPr spc="32" dirty="0"/>
              <a:t>e</a:t>
            </a:r>
            <a:r>
              <a:rPr dirty="0"/>
              <a:t> </a:t>
            </a:r>
            <a:r>
              <a:rPr spc="-80" dirty="0"/>
              <a:t>fo</a:t>
            </a:r>
            <a:r>
              <a:rPr spc="-64" dirty="0"/>
              <a:t>r</a:t>
            </a:r>
            <a:r>
              <a:rPr spc="-2" dirty="0"/>
              <a:t> </a:t>
            </a:r>
            <a:r>
              <a:rPr spc="-43" dirty="0"/>
              <a:t>writin</a:t>
            </a:r>
            <a:r>
              <a:rPr spc="-52" dirty="0"/>
              <a:t>g</a:t>
            </a:r>
            <a:r>
              <a:rPr dirty="0"/>
              <a:t>	</a:t>
            </a:r>
            <a:r>
              <a:rPr spc="-168" dirty="0"/>
              <a:t>Tes</a:t>
            </a:r>
            <a:r>
              <a:rPr spc="-96" dirty="0"/>
              <a:t>t</a:t>
            </a:r>
            <a:r>
              <a:rPr spc="-2" dirty="0"/>
              <a:t> </a:t>
            </a:r>
            <a:r>
              <a:rPr spc="-34" dirty="0"/>
              <a:t>class…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2879" y="1819007"/>
            <a:ext cx="7815434" cy="3839989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4043">
              <a:lnSpc>
                <a:spcPct val="100600"/>
              </a:lnSpc>
              <a:spcBef>
                <a:spcPts val="43"/>
              </a:spcBef>
            </a:pPr>
            <a:r>
              <a:rPr sz="1342" spc="91" dirty="0">
                <a:latin typeface="Microsoft Sans Serif"/>
                <a:cs typeface="Microsoft Sans Serif"/>
              </a:rPr>
              <a:t>At </a:t>
            </a:r>
            <a:r>
              <a:rPr sz="1342" spc="39" dirty="0">
                <a:latin typeface="Microsoft Sans Serif"/>
                <a:cs typeface="Microsoft Sans Serif"/>
              </a:rPr>
              <a:t>least </a:t>
            </a:r>
            <a:r>
              <a:rPr sz="1342" spc="-50" dirty="0">
                <a:latin typeface="Microsoft Sans Serif"/>
                <a:cs typeface="Microsoft Sans Serif"/>
              </a:rPr>
              <a:t>75% </a:t>
            </a:r>
            <a:r>
              <a:rPr sz="1342" spc="93" dirty="0">
                <a:latin typeface="Microsoft Sans Serif"/>
                <a:cs typeface="Microsoft Sans Serif"/>
              </a:rPr>
              <a:t>of </a:t>
            </a:r>
            <a:r>
              <a:rPr sz="1342" spc="52" dirty="0">
                <a:latin typeface="Microsoft Sans Serif"/>
                <a:cs typeface="Microsoft Sans Serif"/>
              </a:rPr>
              <a:t>your </a:t>
            </a:r>
            <a:r>
              <a:rPr sz="1342" spc="93" dirty="0">
                <a:latin typeface="Microsoft Sans Serif"/>
                <a:cs typeface="Microsoft Sans Serif"/>
              </a:rPr>
              <a:t>Apex </a:t>
            </a:r>
            <a:r>
              <a:rPr sz="1342" spc="157" dirty="0">
                <a:latin typeface="Microsoft Sans Serif"/>
                <a:cs typeface="Microsoft Sans Serif"/>
              </a:rPr>
              <a:t>code </a:t>
            </a:r>
            <a:r>
              <a:rPr sz="1342" spc="36" dirty="0">
                <a:latin typeface="Microsoft Sans Serif"/>
                <a:cs typeface="Microsoft Sans Serif"/>
              </a:rPr>
              <a:t>must </a:t>
            </a:r>
            <a:r>
              <a:rPr sz="1342" spc="150" dirty="0">
                <a:latin typeface="Microsoft Sans Serif"/>
                <a:cs typeface="Microsoft Sans Serif"/>
              </a:rPr>
              <a:t>be </a:t>
            </a:r>
            <a:r>
              <a:rPr sz="1342" spc="111" dirty="0">
                <a:latin typeface="Microsoft Sans Serif"/>
                <a:cs typeface="Microsoft Sans Serif"/>
              </a:rPr>
              <a:t>covered by </a:t>
            </a:r>
            <a:r>
              <a:rPr sz="1342" spc="45" dirty="0">
                <a:latin typeface="Microsoft Sans Serif"/>
                <a:cs typeface="Microsoft Sans Serif"/>
              </a:rPr>
              <a:t>unit </a:t>
            </a:r>
            <a:r>
              <a:rPr sz="1342" spc="-5" dirty="0">
                <a:latin typeface="Microsoft Sans Serif"/>
                <a:cs typeface="Microsoft Sans Serif"/>
              </a:rPr>
              <a:t>tests, </a:t>
            </a:r>
            <a:r>
              <a:rPr sz="1342" spc="141" dirty="0">
                <a:latin typeface="Microsoft Sans Serif"/>
                <a:cs typeface="Microsoft Sans Serif"/>
              </a:rPr>
              <a:t>and </a:t>
            </a:r>
            <a:r>
              <a:rPr sz="1342" spc="32" dirty="0">
                <a:latin typeface="Microsoft Sans Serif"/>
                <a:cs typeface="Microsoft Sans Serif"/>
              </a:rPr>
              <a:t>all </a:t>
            </a:r>
            <a:r>
              <a:rPr sz="1342" spc="93" dirty="0">
                <a:latin typeface="Microsoft Sans Serif"/>
                <a:cs typeface="Microsoft Sans Serif"/>
              </a:rPr>
              <a:t>of </a:t>
            </a:r>
            <a:r>
              <a:rPr sz="1342" spc="52" dirty="0">
                <a:latin typeface="Microsoft Sans Serif"/>
                <a:cs typeface="Microsoft Sans Serif"/>
              </a:rPr>
              <a:t>those </a:t>
            </a:r>
            <a:r>
              <a:rPr sz="1342" spc="-2" dirty="0">
                <a:latin typeface="Microsoft Sans Serif"/>
                <a:cs typeface="Microsoft Sans Serif"/>
              </a:rPr>
              <a:t>tests </a:t>
            </a:r>
            <a:r>
              <a:rPr sz="1342" spc="34" dirty="0">
                <a:latin typeface="Microsoft Sans Serif"/>
                <a:cs typeface="Microsoft Sans Serif"/>
              </a:rPr>
              <a:t>must </a:t>
            </a:r>
            <a:r>
              <a:rPr sz="1342" spc="36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complete </a:t>
            </a:r>
            <a:r>
              <a:rPr sz="1342" spc="18" dirty="0">
                <a:latin typeface="Microsoft Sans Serif"/>
                <a:cs typeface="Microsoft Sans Serif"/>
              </a:rPr>
              <a:t>successfully. </a:t>
            </a:r>
            <a:r>
              <a:rPr sz="1342" spc="11" dirty="0">
                <a:latin typeface="Microsoft Sans Serif"/>
                <a:cs typeface="Microsoft Sans Serif"/>
              </a:rPr>
              <a:t>But </a:t>
            </a:r>
            <a:r>
              <a:rPr sz="1342" spc="-9" dirty="0">
                <a:latin typeface="Microsoft Sans Serif"/>
                <a:cs typeface="Microsoft Sans Serif"/>
              </a:rPr>
              <a:t>this </a:t>
            </a:r>
            <a:r>
              <a:rPr sz="1342" spc="45" dirty="0">
                <a:latin typeface="Microsoft Sans Serif"/>
                <a:cs typeface="Microsoft Sans Serif"/>
              </a:rPr>
              <a:t>should </a:t>
            </a:r>
            <a:r>
              <a:rPr sz="1342" spc="96" dirty="0">
                <a:latin typeface="Microsoft Sans Serif"/>
                <a:cs typeface="Microsoft Sans Serif"/>
              </a:rPr>
              <a:t>not </a:t>
            </a:r>
            <a:r>
              <a:rPr sz="1342" spc="150" dirty="0">
                <a:latin typeface="Microsoft Sans Serif"/>
                <a:cs typeface="Microsoft Sans Serif"/>
              </a:rPr>
              <a:t>be </a:t>
            </a:r>
            <a:r>
              <a:rPr sz="1342" spc="55" dirty="0">
                <a:latin typeface="Microsoft Sans Serif"/>
                <a:cs typeface="Microsoft Sans Serif"/>
              </a:rPr>
              <a:t>our </a:t>
            </a:r>
            <a:r>
              <a:rPr sz="1342" spc="48" dirty="0">
                <a:latin typeface="Microsoft Sans Serif"/>
                <a:cs typeface="Microsoft Sans Serif"/>
              </a:rPr>
              <a:t>focus. </a:t>
            </a:r>
            <a:r>
              <a:rPr sz="1342" spc="77" dirty="0">
                <a:latin typeface="Microsoft Sans Serif"/>
                <a:cs typeface="Microsoft Sans Serif"/>
              </a:rPr>
              <a:t>We </a:t>
            </a:r>
            <a:r>
              <a:rPr sz="1342" spc="45" dirty="0">
                <a:latin typeface="Microsoft Sans Serif"/>
                <a:cs typeface="Microsoft Sans Serif"/>
              </a:rPr>
              <a:t>should </a:t>
            </a:r>
            <a:r>
              <a:rPr sz="1342" spc="93" dirty="0">
                <a:latin typeface="Microsoft Sans Serif"/>
                <a:cs typeface="Microsoft Sans Serif"/>
              </a:rPr>
              <a:t>aim </a:t>
            </a:r>
            <a:r>
              <a:rPr sz="1342" spc="45" dirty="0">
                <a:latin typeface="Microsoft Sans Serif"/>
                <a:cs typeface="Microsoft Sans Serif"/>
              </a:rPr>
              <a:t>for </a:t>
            </a:r>
            <a:r>
              <a:rPr sz="1342" spc="-39" dirty="0">
                <a:latin typeface="Microsoft Sans Serif"/>
                <a:cs typeface="Microsoft Sans Serif"/>
              </a:rPr>
              <a:t>100% </a:t>
            </a:r>
            <a:r>
              <a:rPr sz="1342" spc="157" dirty="0">
                <a:latin typeface="Microsoft Sans Serif"/>
                <a:cs typeface="Microsoft Sans Serif"/>
              </a:rPr>
              <a:t>code </a:t>
            </a:r>
            <a:r>
              <a:rPr sz="1342" spc="159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coverage,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which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" dirty="0">
                <a:latin typeface="Microsoft Sans Serif"/>
                <a:cs typeface="Microsoft Sans Serif"/>
              </a:rPr>
              <a:t>ensures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cover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3" dirty="0">
                <a:latin typeface="Microsoft Sans Serif"/>
                <a:cs typeface="Microsoft Sans Serif"/>
              </a:rPr>
              <a:t>each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positive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negative</a:t>
            </a:r>
            <a:r>
              <a:rPr sz="1342" spc="16" dirty="0">
                <a:latin typeface="Microsoft Sans Serif"/>
                <a:cs typeface="Microsoft Sans Serif"/>
              </a:rPr>
              <a:t> use </a:t>
            </a:r>
            <a:r>
              <a:rPr sz="1342" spc="86" dirty="0">
                <a:latin typeface="Microsoft Sans Serif"/>
                <a:cs typeface="Microsoft Sans Serif"/>
              </a:rPr>
              <a:t>case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to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cover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test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3" dirty="0">
                <a:latin typeface="Microsoft Sans Serif"/>
                <a:cs typeface="Microsoft Sans Serif"/>
              </a:rPr>
              <a:t>each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every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branch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7" dirty="0">
                <a:latin typeface="Microsoft Sans Serif"/>
                <a:cs typeface="Microsoft Sans Serif"/>
              </a:rPr>
              <a:t>code.</a:t>
            </a:r>
            <a:endParaRPr sz="1342" dirty="0">
              <a:latin typeface="Microsoft Sans Serif"/>
              <a:cs typeface="Microsoft Sans Serif"/>
            </a:endParaRPr>
          </a:p>
          <a:p>
            <a:pPr marL="5776">
              <a:spcBef>
                <a:spcPts val="760"/>
              </a:spcBef>
            </a:pPr>
            <a:r>
              <a:rPr sz="1342" spc="14" dirty="0">
                <a:latin typeface="Microsoft Sans Serif"/>
                <a:cs typeface="Microsoft Sans Serif"/>
              </a:rPr>
              <a:t>Calls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System.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debug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not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counted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as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part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Apex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coverage.</a:t>
            </a:r>
            <a:endParaRPr sz="1342" dirty="0">
              <a:latin typeface="Microsoft Sans Serif"/>
              <a:cs typeface="Microsoft Sans Serif"/>
            </a:endParaRPr>
          </a:p>
          <a:p>
            <a:pPr marL="5776" marR="2310">
              <a:lnSpc>
                <a:spcPct val="100600"/>
              </a:lnSpc>
              <a:spcBef>
                <a:spcPts val="750"/>
              </a:spcBef>
            </a:pPr>
            <a:r>
              <a:rPr sz="1342" spc="-48" dirty="0">
                <a:latin typeface="Microsoft Sans Serif"/>
                <a:cs typeface="Microsoft Sans Serif"/>
              </a:rPr>
              <a:t>Test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methods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test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classes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not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counted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as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part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Apex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limit. </a:t>
            </a:r>
            <a:r>
              <a:rPr sz="1342" spc="-30" dirty="0">
                <a:latin typeface="Microsoft Sans Serif"/>
                <a:cs typeface="Microsoft Sans Serif"/>
              </a:rPr>
              <a:t>So,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no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20" dirty="0">
                <a:latin typeface="Microsoft Sans Serif"/>
                <a:cs typeface="Microsoft Sans Serif"/>
              </a:rPr>
              <a:t>worries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25" dirty="0">
                <a:latin typeface="Microsoft Sans Serif"/>
                <a:cs typeface="Microsoft Sans Serif"/>
              </a:rPr>
              <a:t>about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writing </a:t>
            </a:r>
            <a:r>
              <a:rPr sz="1342" spc="82" dirty="0">
                <a:latin typeface="Microsoft Sans Serif"/>
                <a:cs typeface="Microsoft Sans Serif"/>
              </a:rPr>
              <a:t>long </a:t>
            </a:r>
            <a:r>
              <a:rPr sz="1342" spc="34" dirty="0">
                <a:latin typeface="Microsoft Sans Serif"/>
                <a:cs typeface="Microsoft Sans Serif"/>
              </a:rPr>
              <a:t>test </a:t>
            </a:r>
            <a:r>
              <a:rPr sz="1342" spc="5" dirty="0">
                <a:latin typeface="Microsoft Sans Serif"/>
                <a:cs typeface="Microsoft Sans Serif"/>
              </a:rPr>
              <a:t>class </a:t>
            </a:r>
            <a:r>
              <a:rPr sz="1342" spc="66" dirty="0">
                <a:latin typeface="Microsoft Sans Serif"/>
                <a:cs typeface="Microsoft Sans Serif"/>
              </a:rPr>
              <a:t>with </a:t>
            </a:r>
            <a:r>
              <a:rPr sz="1342" spc="89" dirty="0">
                <a:latin typeface="Microsoft Sans Serif"/>
                <a:cs typeface="Microsoft Sans Serif"/>
              </a:rPr>
              <a:t>more </a:t>
            </a:r>
            <a:r>
              <a:rPr sz="1342" spc="82" dirty="0">
                <a:latin typeface="Microsoft Sans Serif"/>
                <a:cs typeface="Microsoft Sans Serif"/>
              </a:rPr>
              <a:t>methods </a:t>
            </a:r>
            <a:r>
              <a:rPr sz="1342" spc="-7" dirty="0">
                <a:latin typeface="Microsoft Sans Serif"/>
                <a:cs typeface="Microsoft Sans Serif"/>
              </a:rPr>
              <a:t>just </a:t>
            </a:r>
            <a:r>
              <a:rPr sz="1342" spc="107" dirty="0">
                <a:latin typeface="Microsoft Sans Serif"/>
                <a:cs typeface="Microsoft Sans Serif"/>
              </a:rPr>
              <a:t>to </a:t>
            </a:r>
            <a:r>
              <a:rPr sz="1342" spc="111" dirty="0">
                <a:latin typeface="Microsoft Sans Serif"/>
                <a:cs typeface="Microsoft Sans Serif"/>
              </a:rPr>
              <a:t>make </a:t>
            </a:r>
            <a:r>
              <a:rPr sz="1342" spc="2" dirty="0">
                <a:latin typeface="Microsoft Sans Serif"/>
                <a:cs typeface="Microsoft Sans Serif"/>
              </a:rPr>
              <a:t>sure </a:t>
            </a:r>
            <a:r>
              <a:rPr sz="1342" spc="100" dirty="0">
                <a:latin typeface="Microsoft Sans Serif"/>
                <a:cs typeface="Microsoft Sans Serif"/>
              </a:rPr>
              <a:t>that </a:t>
            </a:r>
            <a:r>
              <a:rPr sz="1342" spc="32" dirty="0">
                <a:latin typeface="Microsoft Sans Serif"/>
                <a:cs typeface="Microsoft Sans Serif"/>
              </a:rPr>
              <a:t>all </a:t>
            </a:r>
            <a:r>
              <a:rPr sz="1342" spc="52" dirty="0">
                <a:latin typeface="Microsoft Sans Serif"/>
                <a:cs typeface="Microsoft Sans Serif"/>
              </a:rPr>
              <a:t>your </a:t>
            </a:r>
            <a:r>
              <a:rPr sz="1342" spc="157" dirty="0">
                <a:latin typeface="Microsoft Sans Serif"/>
                <a:cs typeface="Microsoft Sans Serif"/>
              </a:rPr>
              <a:t>code </a:t>
            </a:r>
            <a:r>
              <a:rPr sz="1342" spc="77" dirty="0">
                <a:latin typeface="Microsoft Sans Serif"/>
                <a:cs typeface="Microsoft Sans Serif"/>
              </a:rPr>
              <a:t>branches </a:t>
            </a:r>
            <a:r>
              <a:rPr sz="1342" spc="86" dirty="0">
                <a:latin typeface="Microsoft Sans Serif"/>
                <a:cs typeface="Microsoft Sans Serif"/>
              </a:rPr>
              <a:t>are </a:t>
            </a:r>
            <a:r>
              <a:rPr sz="1342" spc="89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covered.</a:t>
            </a:r>
            <a:endParaRPr sz="1342" dirty="0">
              <a:latin typeface="Microsoft Sans Serif"/>
              <a:cs typeface="Microsoft Sans Serif"/>
            </a:endParaRPr>
          </a:p>
          <a:p>
            <a:pPr marL="5776" marR="103967">
              <a:lnSpc>
                <a:spcPct val="100600"/>
              </a:lnSpc>
              <a:spcBef>
                <a:spcPts val="750"/>
              </a:spcBef>
            </a:pPr>
            <a:r>
              <a:rPr sz="1342" spc="7" dirty="0">
                <a:latin typeface="Microsoft Sans Serif"/>
                <a:cs typeface="Microsoft Sans Serif"/>
              </a:rPr>
              <a:t>Every </a:t>
            </a:r>
            <a:r>
              <a:rPr sz="1342" spc="55" dirty="0">
                <a:latin typeface="Microsoft Sans Serif"/>
                <a:cs typeface="Microsoft Sans Serif"/>
              </a:rPr>
              <a:t>trigger </a:t>
            </a:r>
            <a:r>
              <a:rPr sz="1342" spc="86" dirty="0">
                <a:latin typeface="Microsoft Sans Serif"/>
                <a:cs typeface="Microsoft Sans Serif"/>
              </a:rPr>
              <a:t>you are </a:t>
            </a:r>
            <a:r>
              <a:rPr sz="1342" spc="45" dirty="0">
                <a:latin typeface="Microsoft Sans Serif"/>
                <a:cs typeface="Microsoft Sans Serif"/>
              </a:rPr>
              <a:t>trying </a:t>
            </a:r>
            <a:r>
              <a:rPr sz="1342" spc="107" dirty="0">
                <a:latin typeface="Microsoft Sans Serif"/>
                <a:cs typeface="Microsoft Sans Serif"/>
              </a:rPr>
              <a:t>to </a:t>
            </a:r>
            <a:r>
              <a:rPr sz="1342" spc="104" dirty="0">
                <a:latin typeface="Microsoft Sans Serif"/>
                <a:cs typeface="Microsoft Sans Serif"/>
              </a:rPr>
              <a:t>deploy </a:t>
            </a:r>
            <a:r>
              <a:rPr sz="1342" spc="45" dirty="0">
                <a:latin typeface="Microsoft Sans Serif"/>
                <a:cs typeface="Microsoft Sans Serif"/>
              </a:rPr>
              <a:t>should </a:t>
            </a:r>
            <a:r>
              <a:rPr sz="1342" spc="111" dirty="0">
                <a:latin typeface="Microsoft Sans Serif"/>
                <a:cs typeface="Microsoft Sans Serif"/>
              </a:rPr>
              <a:t>have </a:t>
            </a:r>
            <a:r>
              <a:rPr sz="1342" spc="127" dirty="0">
                <a:latin typeface="Microsoft Sans Serif"/>
                <a:cs typeface="Microsoft Sans Serif"/>
              </a:rPr>
              <a:t>at </a:t>
            </a:r>
            <a:r>
              <a:rPr sz="1342" spc="39" dirty="0">
                <a:latin typeface="Microsoft Sans Serif"/>
                <a:cs typeface="Microsoft Sans Serif"/>
              </a:rPr>
              <a:t>least </a:t>
            </a:r>
            <a:r>
              <a:rPr sz="1342" spc="-75" dirty="0">
                <a:latin typeface="Microsoft Sans Serif"/>
                <a:cs typeface="Microsoft Sans Serif"/>
              </a:rPr>
              <a:t>1% </a:t>
            </a:r>
            <a:r>
              <a:rPr sz="1342" spc="104" dirty="0">
                <a:latin typeface="Microsoft Sans Serif"/>
                <a:cs typeface="Microsoft Sans Serif"/>
              </a:rPr>
              <a:t>coverage, </a:t>
            </a:r>
            <a:r>
              <a:rPr sz="1342" spc="109" dirty="0">
                <a:latin typeface="Microsoft Sans Serif"/>
                <a:cs typeface="Microsoft Sans Serif"/>
              </a:rPr>
              <a:t>but </a:t>
            </a:r>
            <a:r>
              <a:rPr sz="1342" spc="9" dirty="0">
                <a:latin typeface="Microsoft Sans Serif"/>
                <a:cs typeface="Microsoft Sans Serif"/>
              </a:rPr>
              <a:t>yes </a:t>
            </a:r>
            <a:r>
              <a:rPr sz="1342" spc="55" dirty="0">
                <a:latin typeface="Microsoft Sans Serif"/>
                <a:cs typeface="Microsoft Sans Serif"/>
              </a:rPr>
              <a:t>overall </a:t>
            </a:r>
            <a:r>
              <a:rPr sz="1342" spc="57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coverage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production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org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after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getting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deployed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should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39" dirty="0">
                <a:latin typeface="Microsoft Sans Serif"/>
                <a:cs typeface="Microsoft Sans Serif"/>
              </a:rPr>
              <a:t>75%,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otherwise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won’t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let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deploy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7" dirty="0">
                <a:latin typeface="Microsoft Sans Serif"/>
                <a:cs typeface="Microsoft Sans Serif"/>
              </a:rPr>
              <a:t>code.</a:t>
            </a:r>
            <a:endParaRPr sz="1342" dirty="0">
              <a:latin typeface="Microsoft Sans Serif"/>
              <a:cs typeface="Microsoft Sans Serif"/>
            </a:endParaRPr>
          </a:p>
          <a:p>
            <a:pPr marL="5776" marR="103967">
              <a:lnSpc>
                <a:spcPct val="100600"/>
              </a:lnSpc>
              <a:spcBef>
                <a:spcPts val="750"/>
              </a:spcBef>
            </a:pPr>
            <a:r>
              <a:rPr sz="1342" spc="-9" dirty="0">
                <a:latin typeface="Microsoft Sans Serif"/>
                <a:cs typeface="Microsoft Sans Serif"/>
              </a:rPr>
              <a:t>Class </a:t>
            </a:r>
            <a:r>
              <a:rPr sz="1342" spc="148" dirty="0">
                <a:latin typeface="Microsoft Sans Serif"/>
                <a:cs typeface="Microsoft Sans Serif"/>
              </a:rPr>
              <a:t>can </a:t>
            </a:r>
            <a:r>
              <a:rPr sz="1342" spc="150" dirty="0">
                <a:latin typeface="Microsoft Sans Serif"/>
                <a:cs typeface="Microsoft Sans Serif"/>
              </a:rPr>
              <a:t>be </a:t>
            </a:r>
            <a:r>
              <a:rPr sz="1342" spc="116" dirty="0">
                <a:latin typeface="Microsoft Sans Serif"/>
                <a:cs typeface="Microsoft Sans Serif"/>
              </a:rPr>
              <a:t>deployed </a:t>
            </a:r>
            <a:r>
              <a:rPr sz="1342" spc="104" dirty="0">
                <a:latin typeface="Microsoft Sans Serif"/>
                <a:cs typeface="Microsoft Sans Serif"/>
              </a:rPr>
              <a:t>on </a:t>
            </a:r>
            <a:r>
              <a:rPr sz="1342" spc="-75" dirty="0">
                <a:latin typeface="Microsoft Sans Serif"/>
                <a:cs typeface="Microsoft Sans Serif"/>
              </a:rPr>
              <a:t>0% </a:t>
            </a:r>
            <a:r>
              <a:rPr sz="1342" spc="116" dirty="0">
                <a:latin typeface="Microsoft Sans Serif"/>
                <a:cs typeface="Microsoft Sans Serif"/>
              </a:rPr>
              <a:t>coverage </a:t>
            </a:r>
            <a:r>
              <a:rPr sz="1342" spc="11" dirty="0">
                <a:latin typeface="Microsoft Sans Serif"/>
                <a:cs typeface="Microsoft Sans Serif"/>
              </a:rPr>
              <a:t>as </a:t>
            </a:r>
            <a:r>
              <a:rPr sz="1342" spc="41" dirty="0">
                <a:latin typeface="Microsoft Sans Serif"/>
                <a:cs typeface="Microsoft Sans Serif"/>
              </a:rPr>
              <a:t>well, </a:t>
            </a:r>
            <a:r>
              <a:rPr sz="1342" spc="109" dirty="0">
                <a:latin typeface="Microsoft Sans Serif"/>
                <a:cs typeface="Microsoft Sans Serif"/>
              </a:rPr>
              <a:t>but </a:t>
            </a:r>
            <a:r>
              <a:rPr sz="1342" spc="11" dirty="0">
                <a:latin typeface="Microsoft Sans Serif"/>
                <a:cs typeface="Microsoft Sans Serif"/>
              </a:rPr>
              <a:t>as </a:t>
            </a:r>
            <a:r>
              <a:rPr sz="1342" spc="-68" dirty="0">
                <a:latin typeface="Microsoft Sans Serif"/>
                <a:cs typeface="Microsoft Sans Serif"/>
              </a:rPr>
              <a:t>I </a:t>
            </a:r>
            <a:r>
              <a:rPr sz="1342" spc="86" dirty="0">
                <a:latin typeface="Microsoft Sans Serif"/>
                <a:cs typeface="Microsoft Sans Serif"/>
              </a:rPr>
              <a:t>told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16" dirty="0">
                <a:latin typeface="Microsoft Sans Serif"/>
                <a:cs typeface="Microsoft Sans Serif"/>
              </a:rPr>
              <a:t>last </a:t>
            </a:r>
            <a:r>
              <a:rPr sz="1342" spc="70" dirty="0">
                <a:latin typeface="Microsoft Sans Serif"/>
                <a:cs typeface="Microsoft Sans Serif"/>
              </a:rPr>
              <a:t>point, </a:t>
            </a:r>
            <a:r>
              <a:rPr sz="1342" spc="100" dirty="0">
                <a:latin typeface="Microsoft Sans Serif"/>
                <a:cs typeface="Microsoft Sans Serif"/>
              </a:rPr>
              <a:t>that </a:t>
            </a:r>
            <a:r>
              <a:rPr sz="1342" spc="55" dirty="0">
                <a:latin typeface="Microsoft Sans Serif"/>
                <a:cs typeface="Microsoft Sans Serif"/>
              </a:rPr>
              <a:t>overall </a:t>
            </a:r>
            <a:r>
              <a:rPr sz="1342" spc="57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coverage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production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org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after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getting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code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deployed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should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39" dirty="0">
                <a:latin typeface="Microsoft Sans Serif"/>
                <a:cs typeface="Microsoft Sans Serif"/>
              </a:rPr>
              <a:t>75%,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otherwise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won’t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let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deploy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7" dirty="0">
                <a:latin typeface="Microsoft Sans Serif"/>
                <a:cs typeface="Microsoft Sans Serif"/>
              </a:rPr>
              <a:t>code.</a:t>
            </a:r>
            <a:endParaRPr sz="1342" dirty="0">
              <a:latin typeface="Microsoft Sans Serif"/>
              <a:cs typeface="Microsoft Sans Serif"/>
            </a:endParaRPr>
          </a:p>
          <a:p>
            <a:pPr marL="5776" marR="304971">
              <a:lnSpc>
                <a:spcPct val="100600"/>
              </a:lnSpc>
              <a:spcBef>
                <a:spcPts val="750"/>
              </a:spcBef>
            </a:pPr>
            <a:r>
              <a:rPr sz="1342" spc="9" dirty="0">
                <a:latin typeface="Microsoft Sans Serif"/>
                <a:cs typeface="Microsoft Sans Serif"/>
              </a:rPr>
              <a:t>All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test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methods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should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reside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separate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class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from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class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which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method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being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tested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resides.</a:t>
            </a:r>
            <a:endParaRPr sz="1342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8370" y="1808975"/>
            <a:ext cx="0" cy="3843599"/>
          </a:xfrm>
          <a:custGeom>
            <a:avLst/>
            <a:gdLst/>
            <a:ahLst/>
            <a:cxnLst/>
            <a:rect l="l" t="t" r="r" b="b"/>
            <a:pathLst>
              <a:path h="8450580">
                <a:moveTo>
                  <a:pt x="0" y="0"/>
                </a:moveTo>
                <a:lnTo>
                  <a:pt x="0" y="8450054"/>
                </a:lnTo>
              </a:path>
            </a:pathLst>
          </a:custGeom>
          <a:ln w="41883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074" y="1876445"/>
            <a:ext cx="124925" cy="1181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9073" y="2813236"/>
            <a:ext cx="124925" cy="1181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0858" y="3834162"/>
            <a:ext cx="124925" cy="1181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3988" y="4534553"/>
            <a:ext cx="124925" cy="1181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1538" y="3108456"/>
            <a:ext cx="124925" cy="1181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9073" y="5234943"/>
            <a:ext cx="124925" cy="118138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5E42-A7EA-BF05-7760-CAB0AEFA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1" cy="1143000"/>
          </a:xfrm>
        </p:spPr>
        <p:txBody>
          <a:bodyPr>
            <a:normAutofit fontScale="90000"/>
          </a:bodyPr>
          <a:lstStyle/>
          <a:p>
            <a:r>
              <a:rPr lang="en-IN" b="1" kern="100" dirty="0">
                <a:highlight>
                  <a:srgbClr val="D9BC9E"/>
                </a:highlight>
                <a:ea typeface="Calibri" panose="020F0502020204030204" pitchFamily="34" charset="0"/>
                <a:cs typeface="Mangal" panose="02040503050203030202" pitchFamily="18" charset="0"/>
              </a:rPr>
              <a:t>Lightning Web Component (LWC) Fundamentals</a:t>
            </a:r>
            <a:br>
              <a:rPr lang="en-US" b="1" kern="100" dirty="0">
                <a:highlight>
                  <a:srgbClr val="D9BC9E"/>
                </a:highlight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D8F61-150C-4CFF-3D9E-F283F9E37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Lightning Web Components (LWC) is a modern framework by Salesforce for building dynamic web applications on the Salesforce platform. It leverages web standards, making it a more lightweight and performant alternative to Aura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80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6293" y="1128195"/>
            <a:ext cx="3569221" cy="286166"/>
          </a:xfrm>
          <a:prstGeom prst="rect">
            <a:avLst/>
          </a:prstGeom>
        </p:spPr>
        <p:txBody>
          <a:bodyPr vert="horz" wrap="square" lIns="0" tIns="5776" rIns="0" bIns="0" rtlCol="0" anchor="ctr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23" dirty="0"/>
              <a:t>Master-Detail</a:t>
            </a:r>
            <a:r>
              <a:rPr sz="2024" spc="-23" dirty="0"/>
              <a:t> </a:t>
            </a:r>
            <a:r>
              <a:rPr sz="2024" spc="-25" dirty="0"/>
              <a:t>Relationship….</a:t>
            </a:r>
            <a:endParaRPr sz="2024"/>
          </a:p>
        </p:txBody>
      </p:sp>
      <p:grpSp>
        <p:nvGrpSpPr>
          <p:cNvPr id="3" name="object 3"/>
          <p:cNvGrpSpPr/>
          <p:nvPr/>
        </p:nvGrpSpPr>
        <p:grpSpPr>
          <a:xfrm>
            <a:off x="1644274" y="2023350"/>
            <a:ext cx="8986594" cy="3155922"/>
            <a:chOff x="264435" y="2564196"/>
            <a:chExt cx="19758025" cy="6938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2063" y="2564196"/>
              <a:ext cx="10360395" cy="69380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1449" y="2723582"/>
              <a:ext cx="9878734" cy="64563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35" y="2564197"/>
              <a:ext cx="9669806" cy="69380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821" y="2723583"/>
              <a:ext cx="9188145" cy="6456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346-7A3A-6CCD-B397-BB0BF706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LWC: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ECDF-085F-7FB1-DCA4-935D3A02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Web Standards:</a:t>
            </a:r>
          </a:p>
          <a:p>
            <a:r>
              <a:rPr lang="en-US" dirty="0"/>
              <a:t>LWC is built on top of modern web standards like Web Components, Custom Elements, Shadow DOM, and ES6 modules.</a:t>
            </a:r>
          </a:p>
          <a:p>
            <a:r>
              <a:rPr lang="en-US" dirty="0"/>
              <a:t>It encourages the use of vanilla JavaScript, CSS, and HTML, making it easier for developers with standard web development skills to adapt.</a:t>
            </a:r>
          </a:p>
          <a:p>
            <a:endParaRPr lang="en-US" dirty="0"/>
          </a:p>
          <a:p>
            <a:r>
              <a:rPr lang="en-US" dirty="0"/>
              <a:t>Component-Based Architecture:</a:t>
            </a:r>
          </a:p>
          <a:p>
            <a:r>
              <a:rPr lang="en-US" dirty="0"/>
              <a:t>LWC promotes a modular approach to development, where each piece of functionality is encapsulated in a component.</a:t>
            </a:r>
          </a:p>
          <a:p>
            <a:r>
              <a:rPr lang="en-US" dirty="0"/>
              <a:t>Components can be reused, nested, and composed to build complex UIs.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3158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C4AB-0D69-B285-F2D0-5016CFFD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EAD7-7CE0-FD59-6ECC-3F217676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Reactive Data Binding:</a:t>
            </a:r>
          </a:p>
          <a:p>
            <a:r>
              <a:rPr lang="en-US" dirty="0"/>
              <a:t>LWC uses a reactive data binding system, where changes in data are automatically reflected in the UI.</a:t>
            </a:r>
          </a:p>
          <a:p>
            <a:r>
              <a:rPr lang="en-US" dirty="0"/>
              <a:t>This is achieved through reactive properties (@track, @api, @wire) that manage data flow between components and the Salesforce backend.</a:t>
            </a:r>
          </a:p>
          <a:p>
            <a:endParaRPr lang="en-US" dirty="0"/>
          </a:p>
          <a:p>
            <a:r>
              <a:rPr lang="en-US" dirty="0"/>
              <a:t>Interoperability with Aura Components:</a:t>
            </a:r>
          </a:p>
          <a:p>
            <a:r>
              <a:rPr lang="en-US" dirty="0"/>
              <a:t>LWC can coexist with Aura components, allowing for gradual migration and reuse of existing components.</a:t>
            </a:r>
          </a:p>
          <a:p>
            <a:r>
              <a:rPr lang="en-US" dirty="0"/>
              <a:t>Aura components can contain Lightning web components. However, the opposite doesn't apply. Lightning web components can't contain Aura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9926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7E01A-F1AC-A4A3-11D4-4EBADCB2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Setting up the Development Environment</a:t>
            </a:r>
            <a:br>
              <a:rPr lang="en-US" kern="1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4139-2C41-90AA-95E5-AD5EFAF15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1. Salesforce Developer Org Setup:</a:t>
            </a:r>
          </a:p>
          <a:p>
            <a:r>
              <a:rPr lang="en-US" dirty="0"/>
              <a:t>Sign Up for a Developer Org:</a:t>
            </a:r>
          </a:p>
          <a:p>
            <a:r>
              <a:rPr lang="en-US" dirty="0"/>
              <a:t>Go to developer.salesforce.com and sign up for a free Developer Org if you don't have one.</a:t>
            </a:r>
          </a:p>
          <a:p>
            <a:r>
              <a:rPr lang="en-US" dirty="0"/>
              <a:t>Login to Your Salesforce Org:</a:t>
            </a:r>
          </a:p>
          <a:p>
            <a:r>
              <a:rPr lang="en-US" dirty="0"/>
              <a:t>After signing up, log in to your Developer Org through the Salesforce website.</a:t>
            </a:r>
          </a:p>
          <a:p>
            <a:endParaRPr lang="en-US" dirty="0"/>
          </a:p>
          <a:p>
            <a:r>
              <a:rPr lang="en-US" dirty="0"/>
              <a:t>2. Install Visual Studio Code (VS Code):</a:t>
            </a:r>
          </a:p>
          <a:p>
            <a:r>
              <a:rPr lang="en-US" dirty="0"/>
              <a:t>Download VS Code:</a:t>
            </a:r>
          </a:p>
          <a:p>
            <a:r>
              <a:rPr lang="en-US" dirty="0"/>
              <a:t>Visit the Visual Studio Code website and download the appropriate version for your operating system.</a:t>
            </a:r>
          </a:p>
          <a:p>
            <a:r>
              <a:rPr lang="en-US" dirty="0"/>
              <a:t>Install Salesforce Extensions for VS Code:</a:t>
            </a:r>
          </a:p>
          <a:p>
            <a:r>
              <a:rPr lang="en-US" dirty="0"/>
              <a:t>Open VS Code.</a:t>
            </a:r>
          </a:p>
          <a:p>
            <a:r>
              <a:rPr lang="en-US" dirty="0"/>
              <a:t>Click on the Extensions icon on the left-hand sidebar (or press </a:t>
            </a:r>
            <a:r>
              <a:rPr lang="en-US" dirty="0" err="1"/>
              <a:t>Ctrl+Shift+X</a:t>
            </a:r>
            <a:r>
              <a:rPr lang="en-US" dirty="0"/>
              <a:t>).</a:t>
            </a:r>
          </a:p>
          <a:p>
            <a:r>
              <a:rPr lang="en-US" dirty="0"/>
              <a:t>In the search bar, type "Salesforce Extension Pack" and click Install.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06344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6186-3D44-55C9-EF43-5FD1C644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F4FF-1AE2-DF6D-72E0-D630C79CA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3. Install </a:t>
            </a:r>
            <a:r>
              <a:rPr lang="en-US" dirty="0" err="1"/>
              <a:t>Salesforec</a:t>
            </a:r>
            <a:r>
              <a:rPr lang="en-US" dirty="0"/>
              <a:t> CLI</a:t>
            </a:r>
          </a:p>
          <a:p>
            <a:r>
              <a:rPr lang="en-US" dirty="0"/>
              <a:t>In internet search for salesforce cli and install it. It is used for connection between </a:t>
            </a:r>
            <a:r>
              <a:rPr lang="en-US" dirty="0" err="1"/>
              <a:t>vscode</a:t>
            </a:r>
            <a:r>
              <a:rPr lang="en-US" dirty="0"/>
              <a:t> and Salesforce Org</a:t>
            </a:r>
          </a:p>
          <a:p>
            <a:endParaRPr lang="en-US" dirty="0"/>
          </a:p>
          <a:p>
            <a:r>
              <a:rPr lang="en-US" dirty="0"/>
              <a:t>4. Set Up Your Salesforce Project in VS Code:</a:t>
            </a:r>
          </a:p>
          <a:p>
            <a:r>
              <a:rPr lang="en-US" dirty="0"/>
              <a:t>Open VS Code:</a:t>
            </a:r>
          </a:p>
          <a:p>
            <a:r>
              <a:rPr lang="en-US" dirty="0"/>
              <a:t>Launch VS Code after installing the Salesforce extensions.</a:t>
            </a:r>
          </a:p>
          <a:p>
            <a:r>
              <a:rPr lang="en-US" dirty="0"/>
              <a:t>Create a New Project:</a:t>
            </a:r>
          </a:p>
          <a:p>
            <a:r>
              <a:rPr lang="en-US" dirty="0"/>
              <a:t>In VS Code, click on View in the menu and select Command Palette.</a:t>
            </a:r>
          </a:p>
          <a:p>
            <a:r>
              <a:rPr lang="en-US" dirty="0"/>
              <a:t>In the Command Palette, type SFDX: Create Project and select it.</a:t>
            </a:r>
          </a:p>
          <a:p>
            <a:r>
              <a:rPr lang="en-US" dirty="0"/>
              <a:t>Choose Standard for the project type.</a:t>
            </a:r>
          </a:p>
          <a:p>
            <a:r>
              <a:rPr lang="en-US" dirty="0"/>
              <a:t>Enter a project name and select a location on your computer to save 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29642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5598-069E-A531-268F-B1E5EB43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ACC6-CE16-EA0C-E2F2-5D493C743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5. Authenticate Your Org:</a:t>
            </a:r>
          </a:p>
          <a:p>
            <a:r>
              <a:rPr lang="en-US" dirty="0"/>
              <a:t>Open Command Palette:</a:t>
            </a:r>
          </a:p>
          <a:p>
            <a:r>
              <a:rPr lang="en-US" dirty="0"/>
              <a:t>In VS Code, click on View and select Command Palette.</a:t>
            </a:r>
          </a:p>
          <a:p>
            <a:r>
              <a:rPr lang="en-US" dirty="0"/>
              <a:t>Authorize an Org:</a:t>
            </a:r>
          </a:p>
          <a:p>
            <a:r>
              <a:rPr lang="en-US" dirty="0"/>
              <a:t>Type SFDX: Authorize an Org in the Command Palette.</a:t>
            </a:r>
          </a:p>
          <a:p>
            <a:r>
              <a:rPr lang="en-US" dirty="0"/>
              <a:t>Select Production for a Developer Org.</a:t>
            </a:r>
          </a:p>
          <a:p>
            <a:r>
              <a:rPr lang="en-US" dirty="0"/>
              <a:t>This will open a browser window where you can log in to your Salesforce org. After logging in, your org is connected to your VS Code project.</a:t>
            </a:r>
          </a:p>
          <a:p>
            <a:endParaRPr lang="en-US" dirty="0"/>
          </a:p>
          <a:p>
            <a:r>
              <a:rPr lang="en-US" dirty="0"/>
              <a:t>6. Create a Lightning Web Component :</a:t>
            </a:r>
          </a:p>
          <a:p>
            <a:r>
              <a:rPr lang="en-US" dirty="0"/>
              <a:t>Go to the project which we created go to LWC folder -&gt; right click(create </a:t>
            </a:r>
            <a:r>
              <a:rPr lang="en-US" dirty="0" err="1"/>
              <a:t>SFDX:create</a:t>
            </a:r>
            <a:r>
              <a:rPr lang="en-US" dirty="0"/>
              <a:t> lightning web component).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22272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3D46-E3DE-40C4-D869-20AC849B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Component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3C647-E16D-FEA2-C0A2-5A8EBDA4B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1400" dirty="0"/>
              <a:t>helloworld.html</a:t>
            </a:r>
          </a:p>
          <a:p>
            <a:r>
              <a:rPr lang="en-IN" sz="1400" dirty="0"/>
              <a:t>&lt;template&gt;</a:t>
            </a:r>
          </a:p>
          <a:p>
            <a:r>
              <a:rPr lang="en-IN" sz="1400" dirty="0"/>
              <a:t>    &lt;div data-name = "Eric"&gt;Username&lt;/div&gt;</a:t>
            </a:r>
          </a:p>
          <a:p>
            <a:r>
              <a:rPr lang="en-IN" sz="1400" dirty="0"/>
              <a:t>    &lt;div id="</a:t>
            </a:r>
            <a:r>
              <a:rPr lang="en-IN" sz="1400" dirty="0" err="1"/>
              <a:t>myElement</a:t>
            </a:r>
            <a:r>
              <a:rPr lang="en-IN" sz="1400" dirty="0"/>
              <a:t>"&gt;Hello, World!&lt;/div&gt;</a:t>
            </a:r>
          </a:p>
          <a:p>
            <a:r>
              <a:rPr lang="en-IN" sz="1400" dirty="0"/>
              <a:t>    &lt;div style="</a:t>
            </a:r>
            <a:r>
              <a:rPr lang="en-IN" sz="1400" dirty="0" err="1"/>
              <a:t>color</a:t>
            </a:r>
            <a:r>
              <a:rPr lang="en-IN" sz="1400" dirty="0"/>
              <a:t>: blue; font-size: 16px;"&gt;Hello, World!&lt;/div&gt;</a:t>
            </a:r>
          </a:p>
          <a:p>
            <a:r>
              <a:rPr lang="en-IN" sz="1400" dirty="0"/>
              <a:t>    &lt;div class ="hello-world-container"&gt;</a:t>
            </a:r>
          </a:p>
          <a:p>
            <a:r>
              <a:rPr lang="en-IN" sz="1400" dirty="0"/>
              <a:t>        &lt;strong&gt;This text is important!&lt;/strong&gt;</a:t>
            </a:r>
          </a:p>
          <a:p>
            <a:r>
              <a:rPr lang="en-IN" sz="1400" dirty="0"/>
              <a:t>        &lt;input type="radio" id="html" name="</a:t>
            </a:r>
            <a:r>
              <a:rPr lang="en-IN" sz="1400" dirty="0" err="1"/>
              <a:t>fav_language</a:t>
            </a:r>
            <a:r>
              <a:rPr lang="en-IN" sz="1400" dirty="0"/>
              <a:t>" value="HTML"&gt;</a:t>
            </a:r>
          </a:p>
          <a:p>
            <a:r>
              <a:rPr lang="en-IN" sz="1400" dirty="0"/>
              <a:t>        &lt;label for="html"&gt;HTML&lt;/label&gt;&lt;</a:t>
            </a:r>
            <a:r>
              <a:rPr lang="en-IN" sz="1400" dirty="0" err="1"/>
              <a:t>br</a:t>
            </a:r>
            <a:r>
              <a:rPr lang="en-IN" sz="1400" dirty="0"/>
              <a:t>&gt;</a:t>
            </a:r>
          </a:p>
          <a:p>
            <a:r>
              <a:rPr lang="en-IN" sz="1400" dirty="0"/>
              <a:t>        &lt;input type="radio" id="</a:t>
            </a:r>
            <a:r>
              <a:rPr lang="en-IN" sz="1400" dirty="0" err="1"/>
              <a:t>css</a:t>
            </a:r>
            <a:r>
              <a:rPr lang="en-IN" sz="1400" dirty="0"/>
              <a:t>" name="</a:t>
            </a:r>
            <a:r>
              <a:rPr lang="en-IN" sz="1400" dirty="0" err="1"/>
              <a:t>fav_language</a:t>
            </a:r>
            <a:r>
              <a:rPr lang="en-IN" sz="1400" dirty="0"/>
              <a:t>" value="CSS"&gt;</a:t>
            </a:r>
          </a:p>
          <a:p>
            <a:r>
              <a:rPr lang="en-IN" sz="1400" dirty="0"/>
              <a:t>        &lt;label for="</a:t>
            </a:r>
            <a:r>
              <a:rPr lang="en-IN" sz="1400" dirty="0" err="1"/>
              <a:t>css</a:t>
            </a:r>
            <a:r>
              <a:rPr lang="en-IN" sz="1400" dirty="0"/>
              <a:t>"&gt;CSS&lt;/label&gt;&lt;</a:t>
            </a:r>
            <a:r>
              <a:rPr lang="en-IN" sz="1400" dirty="0" err="1"/>
              <a:t>br</a:t>
            </a:r>
            <a:r>
              <a:rPr lang="en-IN" sz="1400" dirty="0"/>
              <a:t>&gt;</a:t>
            </a:r>
          </a:p>
          <a:p>
            <a:r>
              <a:rPr lang="en-IN" sz="1400" dirty="0"/>
              <a:t>        &lt;input type="radio" id="</a:t>
            </a:r>
            <a:r>
              <a:rPr lang="en-IN" sz="1400" dirty="0" err="1"/>
              <a:t>javascript</a:t>
            </a:r>
            <a:r>
              <a:rPr lang="en-IN" sz="1400" dirty="0"/>
              <a:t>" name="</a:t>
            </a:r>
            <a:r>
              <a:rPr lang="en-IN" sz="1400" dirty="0" err="1"/>
              <a:t>fav_language</a:t>
            </a:r>
            <a:r>
              <a:rPr lang="en-IN" sz="1400" dirty="0"/>
              <a:t>" value="JavaScript"&gt;</a:t>
            </a:r>
          </a:p>
          <a:p>
            <a:r>
              <a:rPr lang="en-IN" sz="1400" dirty="0"/>
              <a:t>        &lt;label for="</a:t>
            </a:r>
            <a:r>
              <a:rPr lang="en-IN" sz="1400" dirty="0" err="1"/>
              <a:t>javascript</a:t>
            </a:r>
            <a:r>
              <a:rPr lang="en-IN" sz="1400" dirty="0"/>
              <a:t>"&gt;JavaScript&lt;/label&gt;&lt;</a:t>
            </a:r>
            <a:r>
              <a:rPr lang="en-IN" sz="1400" dirty="0" err="1"/>
              <a:t>br</a:t>
            </a:r>
            <a:r>
              <a:rPr lang="en-IN" sz="1400" dirty="0"/>
              <a:t>&gt;&lt;</a:t>
            </a:r>
            <a:r>
              <a:rPr lang="en-IN" sz="1400" dirty="0" err="1"/>
              <a:t>br</a:t>
            </a:r>
            <a:r>
              <a:rPr lang="en-IN" sz="1400" dirty="0"/>
              <a:t>&gt;</a:t>
            </a:r>
          </a:p>
          <a:p>
            <a:r>
              <a:rPr lang="en-IN" sz="1400" dirty="0"/>
              <a:t>        &lt;input type="submit" value="Submit"&gt;</a:t>
            </a:r>
          </a:p>
          <a:p>
            <a:r>
              <a:rPr lang="en-IN" sz="1400" dirty="0"/>
              <a:t>        &lt;p&gt;My mother has &lt;span style="</a:t>
            </a:r>
            <a:r>
              <a:rPr lang="en-IN" sz="1400" dirty="0" err="1"/>
              <a:t>color:blue</a:t>
            </a:r>
            <a:r>
              <a:rPr lang="en-IN" sz="1400" dirty="0"/>
              <a:t>"&gt;blue&lt;/span&gt; eyes.&lt;/p&gt;</a:t>
            </a:r>
          </a:p>
          <a:p>
            <a:r>
              <a:rPr lang="en-IN" sz="1400" dirty="0"/>
              <a:t>        &lt;a </a:t>
            </a:r>
            <a:r>
              <a:rPr lang="en-IN" sz="1400" dirty="0" err="1"/>
              <a:t>href</a:t>
            </a:r>
            <a:r>
              <a:rPr lang="en-IN" sz="1400" dirty="0"/>
              <a:t>="https://www.google.com"&gt;Click me!&lt;/a&gt;</a:t>
            </a:r>
          </a:p>
          <a:p>
            <a:r>
              <a:rPr lang="en-IN" sz="1400" dirty="0"/>
              <a:t>        &lt;</a:t>
            </a:r>
            <a:r>
              <a:rPr lang="en-IN" sz="1400" dirty="0" err="1"/>
              <a:t>ul</a:t>
            </a:r>
            <a:r>
              <a:rPr lang="en-IN" sz="1400" dirty="0"/>
              <a:t> style="</a:t>
            </a:r>
            <a:r>
              <a:rPr lang="en-IN" sz="1400" dirty="0" err="1"/>
              <a:t>list-style-type:circle</a:t>
            </a:r>
            <a:r>
              <a:rPr lang="en-IN" sz="1400" dirty="0"/>
              <a:t>"&gt;</a:t>
            </a:r>
          </a:p>
          <a:p>
            <a:r>
              <a:rPr lang="en-IN" sz="1400" dirty="0"/>
              <a:t>            &lt;li&gt;Coffee&lt;/li&gt;</a:t>
            </a:r>
          </a:p>
          <a:p>
            <a:r>
              <a:rPr lang="en-IN" sz="1400" dirty="0"/>
              <a:t>            &lt;li&gt;Tea&lt;/li&gt;</a:t>
            </a:r>
          </a:p>
          <a:p>
            <a:r>
              <a:rPr lang="en-IN" sz="1400" dirty="0"/>
              <a:t>            &lt;li&gt;Milk&lt;/li&gt;</a:t>
            </a:r>
          </a:p>
          <a:p>
            <a:r>
              <a:rPr lang="en-IN" sz="1400" dirty="0"/>
              <a:t>          &lt;/</a:t>
            </a:r>
            <a:r>
              <a:rPr lang="en-IN" sz="1400" dirty="0" err="1"/>
              <a:t>ul</a:t>
            </a:r>
            <a:r>
              <a:rPr lang="en-IN" sz="1400" dirty="0"/>
              <a:t>&gt;</a:t>
            </a:r>
          </a:p>
          <a:p>
            <a:endParaRPr lang="en-IN" sz="1400" dirty="0"/>
          </a:p>
          <a:p>
            <a:r>
              <a:rPr lang="en-IN" sz="1400" dirty="0"/>
              <a:t>    &lt;h1&gt; Hello, {</a:t>
            </a:r>
            <a:r>
              <a:rPr lang="en-IN" sz="1400" dirty="0" err="1"/>
              <a:t>firstname</a:t>
            </a:r>
            <a:r>
              <a:rPr lang="en-IN" sz="1400" dirty="0"/>
              <a:t>} &lt;/h1&gt;</a:t>
            </a:r>
          </a:p>
          <a:p>
            <a:r>
              <a:rPr lang="en-IN" sz="1400" dirty="0"/>
              <a:t>    &lt;p&gt;Current time: {</a:t>
            </a:r>
            <a:r>
              <a:rPr lang="en-IN" sz="1400" dirty="0" err="1"/>
              <a:t>currenttime</a:t>
            </a:r>
            <a:r>
              <a:rPr lang="en-IN" sz="1400" dirty="0"/>
              <a:t>}&lt;/p&gt;</a:t>
            </a:r>
          </a:p>
          <a:p>
            <a:r>
              <a:rPr lang="en-IN" sz="1400" dirty="0"/>
              <a:t>    &lt;button onclick={</a:t>
            </a:r>
            <a:r>
              <a:rPr lang="en-IN" sz="1400" dirty="0" err="1"/>
              <a:t>handleclick</a:t>
            </a:r>
            <a:r>
              <a:rPr lang="en-IN" sz="1400" dirty="0"/>
              <a:t>}&gt; </a:t>
            </a:r>
            <a:r>
              <a:rPr lang="en-IN" sz="1400" dirty="0" err="1"/>
              <a:t>clickme</a:t>
            </a:r>
            <a:r>
              <a:rPr lang="en-IN" sz="1400" dirty="0"/>
              <a:t>! &lt;/button&gt;</a:t>
            </a:r>
          </a:p>
          <a:p>
            <a:r>
              <a:rPr lang="en-IN" sz="1400" dirty="0"/>
              <a:t>&lt;/div&gt;</a:t>
            </a:r>
          </a:p>
          <a:p>
            <a:r>
              <a:rPr lang="en-IN" sz="1400" dirty="0"/>
              <a:t>    </a:t>
            </a:r>
          </a:p>
          <a:p>
            <a:r>
              <a:rPr lang="en-IN" sz="1400" dirty="0"/>
              <a:t>&lt;/template&gt;</a:t>
            </a:r>
          </a:p>
        </p:txBody>
      </p:sp>
    </p:spTree>
    <p:extLst>
      <p:ext uri="{BB962C8B-B14F-4D97-AF65-F5344CB8AC3E}">
        <p14:creationId xmlns:p14="http://schemas.microsoft.com/office/powerpoint/2010/main" val="32731706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CDDA-5426-6991-FEB6-589A11B0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8EC92-0C26-4221-39C7-033B1A9E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// Import the necessary </a:t>
            </a:r>
            <a:r>
              <a:rPr lang="en-US" dirty="0" err="1"/>
              <a:t>LightningElement</a:t>
            </a:r>
            <a:r>
              <a:rPr lang="en-US" dirty="0"/>
              <a:t> and </a:t>
            </a:r>
            <a:r>
              <a:rPr lang="en-US" dirty="0" err="1"/>
              <a:t>api</a:t>
            </a:r>
            <a:r>
              <a:rPr lang="en-US" dirty="0"/>
              <a:t> decorators from the '</a:t>
            </a:r>
            <a:r>
              <a:rPr lang="en-US" dirty="0" err="1"/>
              <a:t>lwc</a:t>
            </a:r>
            <a:r>
              <a:rPr lang="en-US" dirty="0"/>
              <a:t>' module</a:t>
            </a:r>
          </a:p>
          <a:p>
            <a:r>
              <a:rPr lang="en-US" dirty="0"/>
              <a:t>import { </a:t>
            </a:r>
            <a:r>
              <a:rPr lang="en-US" dirty="0" err="1"/>
              <a:t>LightningElement</a:t>
            </a:r>
            <a:r>
              <a:rPr lang="en-US" dirty="0"/>
              <a:t>, </a:t>
            </a:r>
            <a:r>
              <a:rPr lang="en-US" dirty="0" err="1"/>
              <a:t>api</a:t>
            </a:r>
            <a:r>
              <a:rPr lang="en-US" dirty="0"/>
              <a:t> } from '</a:t>
            </a:r>
            <a:r>
              <a:rPr lang="en-US" dirty="0" err="1"/>
              <a:t>lwc</a:t>
            </a:r>
            <a:r>
              <a:rPr lang="en-US" dirty="0"/>
              <a:t>';</a:t>
            </a:r>
          </a:p>
          <a:p>
            <a:endParaRPr lang="en-US" dirty="0"/>
          </a:p>
          <a:p>
            <a:r>
              <a:rPr lang="en-US" dirty="0"/>
              <a:t>// Export the default class '</a:t>
            </a:r>
            <a:r>
              <a:rPr lang="en-US" dirty="0" err="1"/>
              <a:t>Helloworld</a:t>
            </a:r>
            <a:r>
              <a:rPr lang="en-US" dirty="0"/>
              <a:t>' which extends </a:t>
            </a:r>
            <a:r>
              <a:rPr lang="en-US" dirty="0" err="1"/>
              <a:t>LightningElement</a:t>
            </a:r>
            <a:r>
              <a:rPr lang="en-US" dirty="0"/>
              <a:t>, making it an LWC component</a:t>
            </a:r>
          </a:p>
          <a:p>
            <a:r>
              <a:rPr lang="en-US" dirty="0"/>
              <a:t>export default class </a:t>
            </a:r>
            <a:r>
              <a:rPr lang="en-US" dirty="0" err="1"/>
              <a:t>Helloworld</a:t>
            </a:r>
            <a:r>
              <a:rPr lang="en-US" dirty="0"/>
              <a:t> extends </a:t>
            </a:r>
            <a:r>
              <a:rPr lang="en-US" dirty="0" err="1"/>
              <a:t>LightningElement</a:t>
            </a:r>
            <a:r>
              <a:rPr lang="en-US" dirty="0"/>
              <a:t> {</a:t>
            </a:r>
          </a:p>
          <a:p>
            <a:endParaRPr lang="en-US" dirty="0"/>
          </a:p>
          <a:p>
            <a:r>
              <a:rPr lang="en-US" dirty="0"/>
              <a:t>    // @api decorator makes the '</a:t>
            </a:r>
            <a:r>
              <a:rPr lang="en-US" dirty="0" err="1"/>
              <a:t>firstname</a:t>
            </a:r>
            <a:r>
              <a:rPr lang="en-US" dirty="0"/>
              <a:t>' property public, meaning it can be set from outside the component</a:t>
            </a:r>
          </a:p>
          <a:p>
            <a:r>
              <a:rPr lang="en-US" dirty="0"/>
              <a:t>    // '</a:t>
            </a:r>
            <a:r>
              <a:rPr lang="en-US" dirty="0" err="1"/>
              <a:t>firstname</a:t>
            </a:r>
            <a:r>
              <a:rPr lang="en-US" dirty="0"/>
              <a:t>' is initialized with a default value of "World"</a:t>
            </a:r>
          </a:p>
          <a:p>
            <a:r>
              <a:rPr lang="en-US" dirty="0"/>
              <a:t>    @api </a:t>
            </a:r>
            <a:r>
              <a:rPr lang="en-US" dirty="0" err="1"/>
              <a:t>firstname</a:t>
            </a:r>
            <a:r>
              <a:rPr lang="en-US" dirty="0"/>
              <a:t> = "World";</a:t>
            </a:r>
          </a:p>
          <a:p>
            <a:endParaRPr lang="en-US" dirty="0"/>
          </a:p>
          <a:p>
            <a:r>
              <a:rPr lang="en-US" dirty="0"/>
              <a:t>    // '</a:t>
            </a:r>
            <a:r>
              <a:rPr lang="en-US" dirty="0" err="1"/>
              <a:t>currenttime</a:t>
            </a:r>
            <a:r>
              <a:rPr lang="en-US" dirty="0"/>
              <a:t>' property holds the current time in a human-readable string format</a:t>
            </a:r>
          </a:p>
          <a:p>
            <a:r>
              <a:rPr lang="en-US" dirty="0"/>
              <a:t>    // The '</a:t>
            </a:r>
            <a:r>
              <a:rPr lang="en-US" dirty="0" err="1"/>
              <a:t>toLocaleTimeString</a:t>
            </a:r>
            <a:r>
              <a:rPr lang="en-US" dirty="0"/>
              <a:t>()' method formats the time based on the user's locale</a:t>
            </a:r>
          </a:p>
          <a:p>
            <a:r>
              <a:rPr lang="en-US" dirty="0"/>
              <a:t>    </a:t>
            </a:r>
            <a:r>
              <a:rPr lang="en-US" dirty="0" err="1"/>
              <a:t>currenttime</a:t>
            </a:r>
            <a:r>
              <a:rPr lang="en-US" dirty="0"/>
              <a:t> = new Date().</a:t>
            </a:r>
            <a:r>
              <a:rPr lang="en-US" dirty="0" err="1"/>
              <a:t>toLocaleTimeString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// '</a:t>
            </a:r>
            <a:r>
              <a:rPr lang="en-US" dirty="0" err="1"/>
              <a:t>handleclick</a:t>
            </a:r>
            <a:r>
              <a:rPr lang="en-US" dirty="0"/>
              <a:t>' is a method that changes the '</a:t>
            </a:r>
            <a:r>
              <a:rPr lang="en-US" dirty="0" err="1"/>
              <a:t>firstname</a:t>
            </a:r>
            <a:r>
              <a:rPr lang="en-US" dirty="0"/>
              <a:t>' property to 'Salesforce!'</a:t>
            </a:r>
          </a:p>
          <a:p>
            <a:r>
              <a:rPr lang="en-US" dirty="0"/>
              <a:t>    // This method will likely be called in response to a user interaction, such as a button click</a:t>
            </a:r>
          </a:p>
          <a:p>
            <a:r>
              <a:rPr lang="en-US" dirty="0"/>
              <a:t>    </a:t>
            </a:r>
            <a:r>
              <a:rPr lang="en-US" dirty="0" err="1"/>
              <a:t>handleclick</a:t>
            </a:r>
            <a:r>
              <a:rPr lang="en-US" dirty="0"/>
              <a:t>() {</a:t>
            </a:r>
          </a:p>
          <a:p>
            <a:r>
              <a:rPr lang="en-US" dirty="0"/>
              <a:t>        </a:t>
            </a:r>
            <a:r>
              <a:rPr lang="en-US" dirty="0" err="1"/>
              <a:t>this.firstname</a:t>
            </a:r>
            <a:r>
              <a:rPr lang="en-US" dirty="0"/>
              <a:t> = 'Salesforce!';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70912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2FB1-9995-295F-B4D7-66280244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C36C-1927-5EEC-533B-E146B60E6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sz="5600" dirty="0"/>
              <a:t>&lt;?xml version="1.0" encoding="UTF-8"?&gt;</a:t>
            </a:r>
          </a:p>
          <a:p>
            <a:r>
              <a:rPr lang="en-IN" sz="5600" dirty="0"/>
              <a:t>&lt;!-- Root element for the Lightning Component Bundle, which defines the metadata for the LWC --&gt;</a:t>
            </a:r>
          </a:p>
          <a:p>
            <a:r>
              <a:rPr lang="en-IN" sz="5600" dirty="0"/>
              <a:t>&lt;</a:t>
            </a:r>
            <a:r>
              <a:rPr lang="en-IN" sz="5600" dirty="0" err="1"/>
              <a:t>LightningComponentBundle</a:t>
            </a:r>
            <a:r>
              <a:rPr lang="en-IN" sz="5600" dirty="0"/>
              <a:t> </a:t>
            </a:r>
            <a:r>
              <a:rPr lang="en-IN" sz="5600" dirty="0" err="1"/>
              <a:t>xmlns</a:t>
            </a:r>
            <a:r>
              <a:rPr lang="en-IN" sz="5600" dirty="0"/>
              <a:t>="http://soap.sforce.com/2006/04/metadata"&gt;</a:t>
            </a:r>
          </a:p>
          <a:p>
            <a:r>
              <a:rPr lang="en-IN" sz="5600" dirty="0"/>
              <a:t>    </a:t>
            </a:r>
          </a:p>
          <a:p>
            <a:r>
              <a:rPr lang="en-IN" sz="5600" dirty="0"/>
              <a:t>    &lt;!-- Specifies the API version this component is using. This ensures compatibility with Salesforce's platform version --&gt;</a:t>
            </a:r>
          </a:p>
          <a:p>
            <a:r>
              <a:rPr lang="en-IN" sz="5600" dirty="0"/>
              <a:t>    &lt;</a:t>
            </a:r>
            <a:r>
              <a:rPr lang="en-IN" sz="5600" dirty="0" err="1"/>
              <a:t>apiVersion</a:t>
            </a:r>
            <a:r>
              <a:rPr lang="en-IN" sz="5600" dirty="0"/>
              <a:t>&gt;56.0&lt;/</a:t>
            </a:r>
            <a:r>
              <a:rPr lang="en-IN" sz="5600" dirty="0" err="1"/>
              <a:t>apiVersion</a:t>
            </a:r>
            <a:r>
              <a:rPr lang="en-IN" sz="5600" dirty="0"/>
              <a:t>&gt;</a:t>
            </a:r>
          </a:p>
          <a:p>
            <a:r>
              <a:rPr lang="en-IN" sz="5600" dirty="0"/>
              <a:t>    </a:t>
            </a:r>
          </a:p>
          <a:p>
            <a:r>
              <a:rPr lang="en-IN" sz="5600" dirty="0"/>
              <a:t>    &lt;!-- Indicates whether the component is exposed (available) for use in the Lightning App Builder and other interfaces --&gt;</a:t>
            </a:r>
          </a:p>
          <a:p>
            <a:r>
              <a:rPr lang="en-IN" sz="5600" dirty="0"/>
              <a:t>    &lt;</a:t>
            </a:r>
            <a:r>
              <a:rPr lang="en-IN" sz="5600" dirty="0" err="1"/>
              <a:t>isExposed</a:t>
            </a:r>
            <a:r>
              <a:rPr lang="en-IN" sz="5600" dirty="0"/>
              <a:t>&gt;true&lt;/</a:t>
            </a:r>
            <a:r>
              <a:rPr lang="en-IN" sz="5600" dirty="0" err="1"/>
              <a:t>isExposed</a:t>
            </a:r>
            <a:r>
              <a:rPr lang="en-IN" sz="5600" dirty="0"/>
              <a:t>&gt;</a:t>
            </a:r>
          </a:p>
          <a:p>
            <a:r>
              <a:rPr lang="en-IN" sz="5600" dirty="0"/>
              <a:t>    </a:t>
            </a:r>
          </a:p>
          <a:p>
            <a:r>
              <a:rPr lang="en-IN" sz="5600" dirty="0"/>
              <a:t>    &lt;!-- Defines the targets where this component can be used, such as App, Record, and Home pages --&gt;</a:t>
            </a:r>
          </a:p>
          <a:p>
            <a:r>
              <a:rPr lang="en-IN" sz="5600" dirty="0"/>
              <a:t>    &lt;targets&gt;</a:t>
            </a:r>
          </a:p>
          <a:p>
            <a:r>
              <a:rPr lang="en-IN" sz="5600" dirty="0"/>
              <a:t>      </a:t>
            </a:r>
          </a:p>
          <a:p>
            <a:r>
              <a:rPr lang="en-IN" sz="5600" dirty="0"/>
              <a:t>      &lt;!-- Makes the component available for use on Lightning App Pages --&gt;</a:t>
            </a:r>
          </a:p>
          <a:p>
            <a:r>
              <a:rPr lang="en-IN" sz="5600" dirty="0"/>
              <a:t>      &lt;target&gt;lightning__</a:t>
            </a:r>
            <a:r>
              <a:rPr lang="en-IN" sz="5600" dirty="0" err="1"/>
              <a:t>AppPage</a:t>
            </a:r>
            <a:r>
              <a:rPr lang="en-IN" sz="5600" dirty="0"/>
              <a:t>&lt;/target&gt;</a:t>
            </a:r>
          </a:p>
          <a:p>
            <a:r>
              <a:rPr lang="en-IN" sz="5600" dirty="0"/>
              <a:t>      </a:t>
            </a:r>
          </a:p>
          <a:p>
            <a:r>
              <a:rPr lang="en-IN" sz="5600" dirty="0"/>
              <a:t>      &lt;!-- Makes the component available for use on Lightning Record Pages (like object detail pages) --&gt;</a:t>
            </a:r>
          </a:p>
          <a:p>
            <a:r>
              <a:rPr lang="en-IN" sz="5600" dirty="0"/>
              <a:t>      &lt;target&gt;lightning__</a:t>
            </a:r>
            <a:r>
              <a:rPr lang="en-IN" sz="5600" dirty="0" err="1"/>
              <a:t>RecordPage</a:t>
            </a:r>
            <a:r>
              <a:rPr lang="en-IN" sz="5600" dirty="0"/>
              <a:t>&lt;/target&gt;</a:t>
            </a:r>
          </a:p>
          <a:p>
            <a:r>
              <a:rPr lang="en-IN" sz="5600" dirty="0"/>
              <a:t>      </a:t>
            </a:r>
          </a:p>
          <a:p>
            <a:r>
              <a:rPr lang="en-IN" sz="5600" dirty="0"/>
              <a:t>      &lt;!-- Makes the component available for use on the Lightning Home Page --&gt;</a:t>
            </a:r>
          </a:p>
          <a:p>
            <a:r>
              <a:rPr lang="en-IN" sz="5600" dirty="0"/>
              <a:t>      &lt;target&gt;lightning__</a:t>
            </a:r>
            <a:r>
              <a:rPr lang="en-IN" sz="5600" dirty="0" err="1"/>
              <a:t>HomePage</a:t>
            </a:r>
            <a:r>
              <a:rPr lang="en-IN" sz="5600" dirty="0"/>
              <a:t>&lt;/target&gt;</a:t>
            </a:r>
          </a:p>
          <a:p>
            <a:r>
              <a:rPr lang="en-IN" sz="5600" dirty="0"/>
              <a:t>    &lt;/targets&gt;</a:t>
            </a:r>
          </a:p>
          <a:p>
            <a:r>
              <a:rPr lang="en-IN" sz="5600" dirty="0"/>
              <a:t>&lt;/</a:t>
            </a:r>
            <a:r>
              <a:rPr lang="en-IN" sz="5600" dirty="0" err="1"/>
              <a:t>LightningComponentBundle</a:t>
            </a:r>
            <a:r>
              <a:rPr lang="en-IN" sz="5600" dirty="0"/>
              <a:t>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51231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02B5-6EDC-B6FE-2A49-82F3BA29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999C-725B-D085-49E8-BE59E01C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.hello-world-container {</a:t>
            </a:r>
          </a:p>
          <a:p>
            <a:r>
              <a:rPr lang="en-IN" dirty="0"/>
              <a:t>background-</a:t>
            </a:r>
            <a:r>
              <a:rPr lang="en-IN" dirty="0" err="1"/>
              <a:t>color</a:t>
            </a:r>
            <a:r>
              <a:rPr lang="en-IN" dirty="0"/>
              <a:t>: #ff0000;</a:t>
            </a:r>
          </a:p>
          <a:p>
            <a:r>
              <a:rPr lang="en-IN" dirty="0"/>
              <a:t>margin: 10px;</a:t>
            </a:r>
          </a:p>
          <a:p>
            <a:r>
              <a:rPr lang="en-IN" dirty="0"/>
              <a:t>padding: 20px;</a:t>
            </a:r>
          </a:p>
          <a:p>
            <a:r>
              <a:rPr lang="en-IN" dirty="0"/>
              <a:t>border-radius: 50px;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h1 {</a:t>
            </a:r>
          </a:p>
          <a:p>
            <a:r>
              <a:rPr lang="en-IN" dirty="0"/>
              <a:t>  font-size: 30px;</a:t>
            </a:r>
          </a:p>
          <a:p>
            <a:r>
              <a:rPr lang="en-IN" dirty="0"/>
              <a:t>  </a:t>
            </a:r>
            <a:r>
              <a:rPr lang="en-IN" dirty="0" err="1"/>
              <a:t>color</a:t>
            </a:r>
            <a:r>
              <a:rPr lang="en-IN" dirty="0"/>
              <a:t>: #00d223;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4985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F8DA-5086-A703-DED3-E94340A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Bundle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731F-CEC0-BDBB-4263-DF3E2277D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Salesforce Lightning Web Components (LWC), a "Component Bundle" refers to the collection of files that together define and implement a Lightning Web Component. Each component bundle typically includes several key files, each serving a specific purpose in defining the component's behavior, appearance, and integration with Salesforce. Here's a breakdown of what you might find in an LWC component bundle: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427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8171" y="1017746"/>
            <a:ext cx="8780424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30" dirty="0"/>
              <a:t>Features</a:t>
            </a:r>
            <a:r>
              <a:rPr spc="-5" dirty="0"/>
              <a:t> </a:t>
            </a:r>
            <a:r>
              <a:rPr spc="-30" dirty="0"/>
              <a:t>of</a:t>
            </a:r>
            <a:r>
              <a:rPr spc="-2" dirty="0"/>
              <a:t> </a:t>
            </a:r>
            <a:r>
              <a:rPr spc="7" dirty="0"/>
              <a:t>Master</a:t>
            </a:r>
            <a:r>
              <a:rPr spc="-5" dirty="0"/>
              <a:t> </a:t>
            </a:r>
            <a:r>
              <a:rPr spc="-2" dirty="0"/>
              <a:t>–Detail</a:t>
            </a:r>
            <a:r>
              <a:rPr dirty="0"/>
              <a:t> </a:t>
            </a:r>
            <a:r>
              <a:rPr spc="-34" dirty="0"/>
              <a:t>Relationship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779" y="1775184"/>
            <a:ext cx="9144000" cy="3831180"/>
            <a:chOff x="1713" y="2018576"/>
            <a:chExt cx="20104100" cy="8423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" y="2018576"/>
              <a:ext cx="20103695" cy="84229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6543" y="2191933"/>
              <a:ext cx="0" cy="8064500"/>
            </a:xfrm>
            <a:custGeom>
              <a:avLst/>
              <a:gdLst/>
              <a:ahLst/>
              <a:cxnLst/>
              <a:rect l="l" t="t" r="r" b="b"/>
              <a:pathLst>
                <a:path h="8064500">
                  <a:moveTo>
                    <a:pt x="0" y="0"/>
                  </a:moveTo>
                  <a:lnTo>
                    <a:pt x="0" y="8064105"/>
                  </a:lnTo>
                </a:path>
              </a:pathLst>
            </a:custGeom>
            <a:ln w="3141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94794" y="1763682"/>
            <a:ext cx="8068728" cy="3522614"/>
          </a:xfrm>
          <a:prstGeom prst="rect">
            <a:avLst/>
          </a:prstGeom>
        </p:spPr>
        <p:txBody>
          <a:bodyPr vert="horz" wrap="square" lIns="0" tIns="46211" rIns="0" bIns="0" rtlCol="0">
            <a:spAutoFit/>
          </a:bodyPr>
          <a:lstStyle/>
          <a:p>
            <a:pPr marL="255586" indent="-250099">
              <a:spcBef>
                <a:spcPts val="364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77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parent-child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which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master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controls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certain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behaviors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>
              <a:spcBef>
                <a:spcPts val="318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57" dirty="0">
                <a:latin typeface="Microsoft Sans Serif"/>
                <a:cs typeface="Microsoft Sans Serif"/>
              </a:rPr>
              <a:t>When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parent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master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deleted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all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its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child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are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deleted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>
              <a:spcBef>
                <a:spcPts val="321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45" dirty="0">
                <a:latin typeface="Microsoft Sans Serif"/>
                <a:cs typeface="Microsoft Sans Serif"/>
              </a:rPr>
              <a:t>Child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0" dirty="0">
                <a:latin typeface="Microsoft Sans Serif"/>
                <a:cs typeface="Microsoft Sans Serif"/>
              </a:rPr>
              <a:t>Records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inherit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sharing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96" dirty="0">
                <a:latin typeface="Microsoft Sans Serif"/>
                <a:cs typeface="Microsoft Sans Serif"/>
              </a:rPr>
              <a:t>&amp;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Security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its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Master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Record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>
              <a:spcBef>
                <a:spcPts val="321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-14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master-detail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field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required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21" dirty="0">
                <a:latin typeface="Microsoft Sans Serif"/>
                <a:cs typeface="Microsoft Sans Serif"/>
              </a:rPr>
              <a:t>page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layout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record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>
              <a:spcBef>
                <a:spcPts val="318"/>
              </a:spcBef>
              <a:buFont typeface="Lucida Sans Unicode"/>
              <a:buChar char="▪"/>
              <a:tabLst>
                <a:tab pos="255586" algn="l"/>
                <a:tab pos="255875" algn="l"/>
                <a:tab pos="2571457" algn="l"/>
              </a:tabLst>
            </a:pPr>
            <a:r>
              <a:rPr sz="1046" spc="39" dirty="0">
                <a:latin typeface="Microsoft Sans Serif"/>
                <a:cs typeface="Microsoft Sans Serif"/>
              </a:rPr>
              <a:t>Master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–Detail</a:t>
            </a:r>
            <a:r>
              <a:rPr sz="1046" spc="23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allowed	</a:t>
            </a:r>
            <a:r>
              <a:rPr sz="1046" spc="32" dirty="0">
                <a:latin typeface="Microsoft Sans Serif"/>
                <a:cs typeface="Microsoft Sans Serif"/>
              </a:rPr>
              <a:t>Up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dirty="0">
                <a:latin typeface="Microsoft Sans Serif"/>
                <a:cs typeface="Microsoft Sans Serif"/>
              </a:rPr>
              <a:t>2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allowed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5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object.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>
              <a:spcBef>
                <a:spcPts val="321"/>
              </a:spcBef>
              <a:buFont typeface="Lucida Sans Unicode"/>
              <a:buChar char="▪"/>
              <a:tabLst>
                <a:tab pos="255586" algn="l"/>
                <a:tab pos="255875" algn="l"/>
                <a:tab pos="2071837" algn="l"/>
              </a:tabLst>
            </a:pPr>
            <a:r>
              <a:rPr sz="1046" spc="41" dirty="0">
                <a:latin typeface="Microsoft Sans Serif"/>
                <a:cs typeface="Microsoft Sans Serif"/>
              </a:rPr>
              <a:t>Paren</a:t>
            </a:r>
            <a:r>
              <a:rPr sz="1046" spc="23" dirty="0">
                <a:latin typeface="Microsoft Sans Serif"/>
                <a:cs typeface="Microsoft Sans Serif"/>
              </a:rPr>
              <a:t>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fiel</a:t>
            </a:r>
            <a:r>
              <a:rPr sz="1046" spc="66" dirty="0">
                <a:latin typeface="Microsoft Sans Serif"/>
                <a:cs typeface="Microsoft Sans Serif"/>
              </a:rPr>
              <a:t>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</a:t>
            </a:r>
            <a:r>
              <a:rPr sz="1046" spc="82" dirty="0">
                <a:latin typeface="Microsoft Sans Serif"/>
                <a:cs typeface="Microsoft Sans Serif"/>
              </a:rPr>
              <a:t>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chil</a:t>
            </a:r>
            <a:r>
              <a:rPr sz="1046" spc="77" dirty="0">
                <a:latin typeface="Microsoft Sans Serif"/>
                <a:cs typeface="Microsoft Sans Serif"/>
              </a:rPr>
              <a:t>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objec</a:t>
            </a:r>
            <a:r>
              <a:rPr sz="1046" spc="55" dirty="0">
                <a:latin typeface="Microsoft Sans Serif"/>
                <a:cs typeface="Microsoft Sans Serif"/>
              </a:rPr>
              <a:t>t</a:t>
            </a:r>
            <a:r>
              <a:rPr sz="1046" dirty="0">
                <a:latin typeface="Microsoft Sans Serif"/>
                <a:cs typeface="Microsoft Sans Serif"/>
              </a:rPr>
              <a:t>	</a:t>
            </a:r>
            <a:r>
              <a:rPr sz="1046" spc="-48" dirty="0">
                <a:latin typeface="Microsoft Sans Serif"/>
                <a:cs typeface="Microsoft Sans Serif"/>
              </a:rPr>
              <a:t>i</a:t>
            </a:r>
            <a:r>
              <a:rPr sz="1046" spc="-100" dirty="0">
                <a:latin typeface="Microsoft Sans Serif"/>
                <a:cs typeface="Microsoft Sans Serif"/>
              </a:rPr>
              <a:t>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required.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>
              <a:spcBef>
                <a:spcPts val="318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48" dirty="0">
                <a:latin typeface="Microsoft Sans Serif"/>
                <a:cs typeface="Microsoft Sans Serif"/>
              </a:rPr>
              <a:t>Lookup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field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21" dirty="0">
                <a:latin typeface="Microsoft Sans Serif"/>
                <a:cs typeface="Microsoft Sans Serif"/>
              </a:rPr>
              <a:t>page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layout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2" dirty="0">
                <a:latin typeface="Microsoft Sans Serif"/>
                <a:cs typeface="Microsoft Sans Serif"/>
              </a:rPr>
              <a:t>required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object.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>
              <a:spcBef>
                <a:spcPts val="321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59" dirty="0">
                <a:latin typeface="Microsoft Sans Serif"/>
                <a:cs typeface="Microsoft Sans Serif"/>
              </a:rPr>
              <a:t>We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not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create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master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6" dirty="0">
                <a:latin typeface="Microsoft Sans Serif"/>
                <a:cs typeface="Microsoft Sans Serif"/>
              </a:rPr>
              <a:t>existing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record.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>
              <a:spcBef>
                <a:spcPts val="318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77" dirty="0">
                <a:latin typeface="Microsoft Sans Serif"/>
                <a:cs typeface="Microsoft Sans Serif"/>
              </a:rPr>
              <a:t>A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child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one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master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cannot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parent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another.</a:t>
            </a:r>
            <a:endParaRPr sz="1046" dirty="0">
              <a:latin typeface="Microsoft Sans Serif"/>
              <a:cs typeface="Microsoft Sans Serif"/>
            </a:endParaRPr>
          </a:p>
          <a:p>
            <a:pPr marL="255586" marR="30901" indent="-250099">
              <a:lnSpc>
                <a:spcPts val="1123"/>
              </a:lnSpc>
              <a:spcBef>
                <a:spcPts val="468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25" dirty="0">
                <a:latin typeface="Microsoft Sans Serif"/>
                <a:cs typeface="Microsoft Sans Serif"/>
              </a:rPr>
              <a:t>You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define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master-detail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relationships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between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custom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objects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between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custom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standard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object. </a:t>
            </a:r>
            <a:r>
              <a:rPr sz="1046" spc="-271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However,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standard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cannot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side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with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custom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>
              <a:spcBef>
                <a:spcPts val="305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32" dirty="0">
                <a:latin typeface="Microsoft Sans Serif"/>
                <a:cs typeface="Microsoft Sans Serif"/>
              </a:rPr>
              <a:t>Both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master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are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automatically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included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report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types.</a:t>
            </a:r>
            <a:endParaRPr sz="1046" dirty="0">
              <a:latin typeface="Microsoft Sans Serif"/>
              <a:cs typeface="Microsoft Sans Serif"/>
            </a:endParaRPr>
          </a:p>
          <a:p>
            <a:pPr marL="255586" marR="43608" indent="-250099">
              <a:lnSpc>
                <a:spcPts val="1123"/>
              </a:lnSpc>
              <a:spcBef>
                <a:spcPts val="468"/>
              </a:spcBef>
              <a:buFont typeface="Lucida Sans Unicode"/>
              <a:buChar char="▪"/>
              <a:tabLst>
                <a:tab pos="255586" algn="l"/>
                <a:tab pos="255875" algn="l"/>
              </a:tabLst>
            </a:pPr>
            <a:r>
              <a:rPr sz="1046" spc="-30" dirty="0">
                <a:latin typeface="Microsoft Sans Serif"/>
                <a:cs typeface="Microsoft Sans Serif"/>
              </a:rPr>
              <a:t>By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default,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can’t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16" dirty="0">
                <a:latin typeface="Microsoft Sans Serif"/>
                <a:cs typeface="Microsoft Sans Serif"/>
              </a:rPr>
              <a:t>be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reparented</a:t>
            </a:r>
            <a:r>
              <a:rPr sz="1046" spc="14" dirty="0">
                <a:latin typeface="Microsoft Sans Serif"/>
                <a:cs typeface="Microsoft Sans Serif"/>
              </a:rPr>
              <a:t> in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master-detail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8" dirty="0">
                <a:latin typeface="Microsoft Sans Serif"/>
                <a:cs typeface="Microsoft Sans Serif"/>
              </a:rPr>
              <a:t>relationships.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Administrators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can,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however,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allow</a:t>
            </a:r>
            <a:r>
              <a:rPr sz="1046" spc="18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child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3" dirty="0">
                <a:latin typeface="Microsoft Sans Serif"/>
                <a:cs typeface="Microsoft Sans Serif"/>
              </a:rPr>
              <a:t>records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11" dirty="0">
                <a:latin typeface="Microsoft Sans Serif"/>
                <a:cs typeface="Microsoft Sans Serif"/>
              </a:rPr>
              <a:t>in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master-detail </a:t>
            </a:r>
            <a:r>
              <a:rPr sz="1046" spc="20" dirty="0">
                <a:latin typeface="Microsoft Sans Serif"/>
                <a:cs typeface="Microsoft Sans Serif"/>
              </a:rPr>
              <a:t>relationships </a:t>
            </a:r>
            <a:r>
              <a:rPr sz="1046" spc="80" dirty="0">
                <a:latin typeface="Microsoft Sans Serif"/>
                <a:cs typeface="Microsoft Sans Serif"/>
              </a:rPr>
              <a:t>on </a:t>
            </a:r>
            <a:r>
              <a:rPr sz="1046" spc="61" dirty="0">
                <a:latin typeface="Microsoft Sans Serif"/>
                <a:cs typeface="Microsoft Sans Serif"/>
              </a:rPr>
              <a:t>custom </a:t>
            </a:r>
            <a:r>
              <a:rPr sz="1046" spc="57" dirty="0">
                <a:latin typeface="Microsoft Sans Serif"/>
                <a:cs typeface="Microsoft Sans Serif"/>
              </a:rPr>
              <a:t>objects </a:t>
            </a:r>
            <a:r>
              <a:rPr sz="1046" spc="84" dirty="0">
                <a:latin typeface="Microsoft Sans Serif"/>
                <a:cs typeface="Microsoft Sans Serif"/>
              </a:rPr>
              <a:t>to </a:t>
            </a:r>
            <a:r>
              <a:rPr sz="1046" spc="116" dirty="0">
                <a:latin typeface="Microsoft Sans Serif"/>
                <a:cs typeface="Microsoft Sans Serif"/>
              </a:rPr>
              <a:t>be </a:t>
            </a:r>
            <a:r>
              <a:rPr sz="1046" spc="73" dirty="0">
                <a:latin typeface="Microsoft Sans Serif"/>
                <a:cs typeface="Microsoft Sans Serif"/>
              </a:rPr>
              <a:t>reparented </a:t>
            </a:r>
            <a:r>
              <a:rPr sz="1046" spc="84" dirty="0">
                <a:latin typeface="Microsoft Sans Serif"/>
                <a:cs typeface="Microsoft Sans Serif"/>
              </a:rPr>
              <a:t>to </a:t>
            </a:r>
            <a:r>
              <a:rPr sz="1046" spc="50" dirty="0">
                <a:latin typeface="Microsoft Sans Serif"/>
                <a:cs typeface="Microsoft Sans Serif"/>
              </a:rPr>
              <a:t>different </a:t>
            </a:r>
            <a:r>
              <a:rPr sz="1046" spc="75" dirty="0">
                <a:latin typeface="Microsoft Sans Serif"/>
                <a:cs typeface="Microsoft Sans Serif"/>
              </a:rPr>
              <a:t>parent </a:t>
            </a:r>
            <a:r>
              <a:rPr sz="1046" spc="43" dirty="0">
                <a:latin typeface="Microsoft Sans Serif"/>
                <a:cs typeface="Microsoft Sans Serif"/>
              </a:rPr>
              <a:t>records </a:t>
            </a:r>
            <a:r>
              <a:rPr sz="1046" spc="84" dirty="0">
                <a:latin typeface="Microsoft Sans Serif"/>
                <a:cs typeface="Microsoft Sans Serif"/>
              </a:rPr>
              <a:t>by </a:t>
            </a:r>
            <a:r>
              <a:rPr sz="1046" spc="45" dirty="0">
                <a:latin typeface="Microsoft Sans Serif"/>
                <a:cs typeface="Microsoft Sans Serif"/>
              </a:rPr>
              <a:t>selecting </a:t>
            </a:r>
            <a:r>
              <a:rPr sz="1046" spc="73" dirty="0">
                <a:latin typeface="Microsoft Sans Serif"/>
                <a:cs typeface="Microsoft Sans Serif"/>
              </a:rPr>
              <a:t>the </a:t>
            </a:r>
            <a:r>
              <a:rPr sz="1046" spc="45" dirty="0">
                <a:latin typeface="Microsoft Sans Serif"/>
                <a:cs typeface="Microsoft Sans Serif"/>
              </a:rPr>
              <a:t>Allow </a:t>
            </a:r>
            <a:r>
              <a:rPr sz="1046" spc="48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reparenting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option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4" dirty="0">
                <a:latin typeface="Microsoft Sans Serif"/>
                <a:cs typeface="Microsoft Sans Serif"/>
              </a:rPr>
              <a:t>in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master-detail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definition.</a:t>
            </a:r>
            <a:endParaRPr sz="1046" dirty="0">
              <a:latin typeface="Microsoft Sans Serif"/>
              <a:cs typeface="Microsoft Sans Serif"/>
            </a:endParaRPr>
          </a:p>
          <a:p>
            <a:pPr marL="255586" marR="2310" indent="-250099" algn="just">
              <a:lnSpc>
                <a:spcPts val="1123"/>
              </a:lnSpc>
              <a:spcBef>
                <a:spcPts val="455"/>
              </a:spcBef>
              <a:buFont typeface="Lucida Sans Unicode"/>
              <a:buChar char="▪"/>
              <a:tabLst>
                <a:tab pos="255875" algn="l"/>
              </a:tabLst>
            </a:pPr>
            <a:r>
              <a:rPr sz="1046" spc="-14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Owner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field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object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not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available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07" dirty="0">
                <a:latin typeface="Microsoft Sans Serif"/>
                <a:cs typeface="Microsoft Sans Serif"/>
              </a:rPr>
              <a:t>and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75" dirty="0">
                <a:latin typeface="Microsoft Sans Serif"/>
                <a:cs typeface="Microsoft Sans Serif"/>
              </a:rPr>
              <a:t>is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68" dirty="0">
                <a:latin typeface="Microsoft Sans Serif"/>
                <a:cs typeface="Microsoft Sans Serif"/>
              </a:rPr>
              <a:t>automatically</a:t>
            </a:r>
            <a:r>
              <a:rPr sz="1046" spc="14" dirty="0">
                <a:latin typeface="Microsoft Sans Serif"/>
                <a:cs typeface="Microsoft Sans Serif"/>
              </a:rPr>
              <a:t> set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owner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-30" dirty="0">
                <a:latin typeface="Microsoft Sans Serif"/>
                <a:cs typeface="Microsoft Sans Serif"/>
              </a:rPr>
              <a:t>its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5" dirty="0">
                <a:latin typeface="Microsoft Sans Serif"/>
                <a:cs typeface="Microsoft Sans Serif"/>
              </a:rPr>
              <a:t>associated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master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59" dirty="0">
                <a:latin typeface="Microsoft Sans Serif"/>
                <a:cs typeface="Microsoft Sans Serif"/>
              </a:rPr>
              <a:t>record.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50" dirty="0">
                <a:latin typeface="Microsoft Sans Serif"/>
                <a:cs typeface="Microsoft Sans Serif"/>
              </a:rPr>
              <a:t>Custom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57" dirty="0">
                <a:latin typeface="Microsoft Sans Serif"/>
                <a:cs typeface="Microsoft Sans Serif"/>
              </a:rPr>
              <a:t>objects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20" dirty="0">
                <a:latin typeface="Microsoft Sans Serif"/>
                <a:cs typeface="Microsoft Sans Serif"/>
              </a:rPr>
              <a:t>side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of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134" dirty="0">
                <a:latin typeface="Microsoft Sans Serif"/>
                <a:cs typeface="Microsoft Sans Serif"/>
              </a:rPr>
              <a:t>a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48" dirty="0">
                <a:latin typeface="Microsoft Sans Serif"/>
                <a:cs typeface="Microsoft Sans Serif"/>
              </a:rPr>
              <a:t>master-detail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relationship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93" dirty="0">
                <a:latin typeface="Microsoft Sans Serif"/>
                <a:cs typeface="Microsoft Sans Serif"/>
              </a:rPr>
              <a:t>cannot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86" dirty="0">
                <a:latin typeface="Microsoft Sans Serif"/>
                <a:cs typeface="Microsoft Sans Serif"/>
              </a:rPr>
              <a:t>have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5" dirty="0">
                <a:latin typeface="Microsoft Sans Serif"/>
                <a:cs typeface="Microsoft Sans Serif"/>
              </a:rPr>
              <a:t>sharing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-7" dirty="0">
                <a:latin typeface="Microsoft Sans Serif"/>
                <a:cs typeface="Microsoft Sans Serif"/>
              </a:rPr>
              <a:t>rules,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5" dirty="0">
                <a:latin typeface="Microsoft Sans Serif"/>
                <a:cs typeface="Microsoft Sans Serif"/>
              </a:rPr>
              <a:t>manual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3" dirty="0">
                <a:latin typeface="Microsoft Sans Serif"/>
                <a:cs typeface="Microsoft Sans Serif"/>
              </a:rPr>
              <a:t>sharing,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or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5" dirty="0">
                <a:latin typeface="Microsoft Sans Serif"/>
                <a:cs typeface="Microsoft Sans Serif"/>
              </a:rPr>
              <a:t>queues,</a:t>
            </a:r>
            <a:r>
              <a:rPr sz="1046" spc="16" dirty="0">
                <a:latin typeface="Microsoft Sans Serif"/>
                <a:cs typeface="Microsoft Sans Serif"/>
              </a:rPr>
              <a:t> </a:t>
            </a:r>
            <a:r>
              <a:rPr sz="1046" spc="7" dirty="0">
                <a:latin typeface="Microsoft Sans Serif"/>
                <a:cs typeface="Microsoft Sans Serif"/>
              </a:rPr>
              <a:t>as </a:t>
            </a:r>
            <a:r>
              <a:rPr sz="1046" spc="-273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these</a:t>
            </a:r>
            <a:r>
              <a:rPr sz="1046" spc="7" dirty="0">
                <a:latin typeface="Microsoft Sans Serif"/>
                <a:cs typeface="Microsoft Sans Serif"/>
              </a:rPr>
              <a:t> </a:t>
            </a:r>
            <a:r>
              <a:rPr sz="1046" spc="39" dirty="0">
                <a:latin typeface="Microsoft Sans Serif"/>
                <a:cs typeface="Microsoft Sans Serif"/>
              </a:rPr>
              <a:t>require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66" dirty="0">
                <a:latin typeface="Microsoft Sans Serif"/>
                <a:cs typeface="Microsoft Sans Serif"/>
              </a:rPr>
              <a:t>Owner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4" dirty="0">
                <a:latin typeface="Microsoft Sans Serif"/>
                <a:cs typeface="Microsoft Sans Serif"/>
              </a:rPr>
              <a:t>field.</a:t>
            </a:r>
            <a:endParaRPr sz="1046" dirty="0">
              <a:latin typeface="Microsoft Sans Serif"/>
              <a:cs typeface="Microsoft Sans Serif"/>
            </a:endParaRPr>
          </a:p>
          <a:p>
            <a:pPr marL="255586" indent="-250099" algn="just">
              <a:spcBef>
                <a:spcPts val="307"/>
              </a:spcBef>
              <a:buFont typeface="Lucida Sans Unicode"/>
              <a:buChar char="▪"/>
              <a:tabLst>
                <a:tab pos="255875" algn="l"/>
              </a:tabLst>
            </a:pPr>
            <a:r>
              <a:rPr sz="1046" spc="25" dirty="0">
                <a:latin typeface="Microsoft Sans Serif"/>
                <a:cs typeface="Microsoft Sans Serif"/>
              </a:rPr>
              <a:t>You</a:t>
            </a:r>
            <a:r>
              <a:rPr sz="1046" spc="9" dirty="0">
                <a:latin typeface="Microsoft Sans Serif"/>
                <a:cs typeface="Microsoft Sans Serif"/>
              </a:rPr>
              <a:t> </a:t>
            </a:r>
            <a:r>
              <a:rPr sz="1046" spc="114" dirty="0">
                <a:latin typeface="Microsoft Sans Serif"/>
                <a:cs typeface="Microsoft Sans Serif"/>
              </a:rPr>
              <a:t>can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create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32" dirty="0">
                <a:latin typeface="Microsoft Sans Serif"/>
                <a:cs typeface="Microsoft Sans Serif"/>
              </a:rPr>
              <a:t>rollup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summary</a:t>
            </a:r>
            <a:r>
              <a:rPr sz="1046" spc="14" dirty="0">
                <a:latin typeface="Microsoft Sans Serif"/>
                <a:cs typeface="Microsoft Sans Serif"/>
              </a:rPr>
              <a:t> fields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0" dirty="0">
                <a:latin typeface="Microsoft Sans Serif"/>
                <a:cs typeface="Microsoft Sans Serif"/>
              </a:rPr>
              <a:t>on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41" dirty="0">
                <a:latin typeface="Microsoft Sans Serif"/>
                <a:cs typeface="Microsoft Sans Serif"/>
              </a:rPr>
              <a:t>master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70" dirty="0">
                <a:latin typeface="Microsoft Sans Serif"/>
                <a:cs typeface="Microsoft Sans Serif"/>
              </a:rPr>
              <a:t>record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84" dirty="0">
                <a:latin typeface="Microsoft Sans Serif"/>
                <a:cs typeface="Microsoft Sans Serif"/>
              </a:rPr>
              <a:t>to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27" dirty="0">
                <a:latin typeface="Microsoft Sans Serif"/>
                <a:cs typeface="Microsoft Sans Serif"/>
              </a:rPr>
              <a:t>summarize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73" dirty="0">
                <a:latin typeface="Microsoft Sans Serif"/>
                <a:cs typeface="Microsoft Sans Serif"/>
              </a:rPr>
              <a:t>the</a:t>
            </a:r>
            <a:r>
              <a:rPr sz="1046" spc="11" dirty="0">
                <a:latin typeface="Microsoft Sans Serif"/>
                <a:cs typeface="Microsoft Sans Serif"/>
              </a:rPr>
              <a:t> </a:t>
            </a:r>
            <a:r>
              <a:rPr sz="1046" spc="61" dirty="0">
                <a:latin typeface="Microsoft Sans Serif"/>
                <a:cs typeface="Microsoft Sans Serif"/>
              </a:rPr>
              <a:t>detail</a:t>
            </a:r>
            <a:r>
              <a:rPr sz="1046" spc="14" dirty="0">
                <a:latin typeface="Microsoft Sans Serif"/>
                <a:cs typeface="Microsoft Sans Serif"/>
              </a:rPr>
              <a:t> </a:t>
            </a:r>
            <a:r>
              <a:rPr sz="1046" spc="36" dirty="0">
                <a:latin typeface="Microsoft Sans Serif"/>
                <a:cs typeface="Microsoft Sans Serif"/>
              </a:rPr>
              <a:t>records.</a:t>
            </a:r>
            <a:endParaRPr sz="1046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07D8-9F09-CF1E-B507-6EED26B71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92C01-763F-2DED-3277-2FF8AF3C7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dirty="0"/>
          </a:p>
          <a:p>
            <a:r>
              <a:rPr lang="en-US" dirty="0"/>
              <a:t>1. JavaScript File (.</a:t>
            </a:r>
            <a:r>
              <a:rPr lang="en-US" dirty="0" err="1"/>
              <a:t>js</a:t>
            </a:r>
            <a:r>
              <a:rPr lang="en-US" dirty="0"/>
              <a:t>)</a:t>
            </a:r>
          </a:p>
          <a:p>
            <a:r>
              <a:rPr lang="en-US" dirty="0"/>
              <a:t>Purpose: Contains the logic for the component, including properties, methods, and event handling.</a:t>
            </a:r>
          </a:p>
          <a:p>
            <a:r>
              <a:rPr lang="en-US" dirty="0"/>
              <a:t>Naming: The file is named after the component, e.g., myComponent.js.</a:t>
            </a:r>
          </a:p>
          <a:p>
            <a:endParaRPr lang="en-US" dirty="0"/>
          </a:p>
          <a:p>
            <a:r>
              <a:rPr lang="en-US" dirty="0"/>
              <a:t>2. HTML File (.html)</a:t>
            </a:r>
          </a:p>
          <a:p>
            <a:r>
              <a:rPr lang="en-US" dirty="0"/>
              <a:t>Purpose: Defines the component's template, which includes the structure and layout of the component using HTML.</a:t>
            </a:r>
          </a:p>
          <a:p>
            <a:r>
              <a:rPr lang="en-US" dirty="0"/>
              <a:t>Naming: The file is named after the component, e.g., myComponent.html.</a:t>
            </a:r>
          </a:p>
          <a:p>
            <a:endParaRPr lang="en-US" dirty="0"/>
          </a:p>
          <a:p>
            <a:r>
              <a:rPr lang="en-US" dirty="0"/>
              <a:t>3. CSS File (.</a:t>
            </a:r>
            <a:r>
              <a:rPr lang="en-US" dirty="0" err="1"/>
              <a:t>css</a:t>
            </a:r>
            <a:r>
              <a:rPr lang="en-US" dirty="0"/>
              <a:t>)</a:t>
            </a:r>
          </a:p>
          <a:p>
            <a:r>
              <a:rPr lang="en-US" dirty="0"/>
              <a:t>Purpose: Contains styles specific to the component.</a:t>
            </a:r>
          </a:p>
          <a:p>
            <a:r>
              <a:rPr lang="en-US" dirty="0"/>
              <a:t>Naming: The file is named after the component, e.g., myComponent.css.</a:t>
            </a:r>
          </a:p>
          <a:p>
            <a:endParaRPr lang="en-US" dirty="0"/>
          </a:p>
          <a:p>
            <a:r>
              <a:rPr lang="en-US" dirty="0"/>
              <a:t>4. XML Configuration File (.xml)</a:t>
            </a:r>
          </a:p>
          <a:p>
            <a:r>
              <a:rPr lang="en-US" dirty="0"/>
              <a:t>Purpose: Describes the component's metadata, including where the component can be used (e.g., in an App Builder, a Record Page, or as a Quick Action).</a:t>
            </a:r>
          </a:p>
          <a:p>
            <a:r>
              <a:rPr lang="en-US" dirty="0"/>
              <a:t>Naming: The file is named after the component, e.g., myComponent.js-meta.xml.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0302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4DE8-F12F-ADCD-CA0E-90DA21EF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Lifecyclehooks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BEB4-928D-CB6A-B067-944E47E24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Here’s a practical example of using lifecycle hooks in a Salesforce Lightning Web Component (LWC). The example will demonstrate various lifecycle hooks including constructor, </a:t>
            </a:r>
            <a:r>
              <a:rPr lang="en-US" dirty="0" err="1"/>
              <a:t>connectedCallback</a:t>
            </a:r>
            <a:r>
              <a:rPr lang="en-US" dirty="0"/>
              <a:t>, </a:t>
            </a:r>
            <a:r>
              <a:rPr lang="en-US" dirty="0" err="1"/>
              <a:t>renderedCallback</a:t>
            </a:r>
            <a:r>
              <a:rPr lang="en-US" dirty="0"/>
              <a:t>, </a:t>
            </a:r>
            <a:r>
              <a:rPr lang="en-US" dirty="0" err="1"/>
              <a:t>disconnectedCallback</a:t>
            </a:r>
            <a:r>
              <a:rPr lang="en-US" dirty="0"/>
              <a:t>, and </a:t>
            </a:r>
            <a:r>
              <a:rPr lang="en-US" dirty="0" err="1"/>
              <a:t>errorCallback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Example Component: </a:t>
            </a:r>
            <a:r>
              <a:rPr lang="en-US" dirty="0" err="1"/>
              <a:t>lifecyclehooks</a:t>
            </a:r>
            <a:endParaRPr lang="en-US" dirty="0"/>
          </a:p>
          <a:p>
            <a:r>
              <a:rPr lang="en-US" dirty="0"/>
              <a:t>Purpose: This component will:</a:t>
            </a:r>
          </a:p>
          <a:p>
            <a:endParaRPr lang="en-US" dirty="0"/>
          </a:p>
          <a:p>
            <a:r>
              <a:rPr lang="en-US" dirty="0"/>
              <a:t>Initialize state and properties in constructor.</a:t>
            </a:r>
          </a:p>
          <a:p>
            <a:r>
              <a:rPr lang="en-US" dirty="0"/>
              <a:t>Fetch data when the component is added to the DOM in </a:t>
            </a:r>
            <a:r>
              <a:rPr lang="en-US" dirty="0" err="1"/>
              <a:t>connectedCallback</a:t>
            </a:r>
            <a:r>
              <a:rPr lang="en-US" dirty="0"/>
              <a:t>.</a:t>
            </a:r>
          </a:p>
          <a:p>
            <a:r>
              <a:rPr lang="en-US" dirty="0"/>
              <a:t>Manipulate the DOM after rendering in </a:t>
            </a:r>
            <a:r>
              <a:rPr lang="en-US" dirty="0" err="1"/>
              <a:t>renderedCallback</a:t>
            </a:r>
            <a:r>
              <a:rPr lang="en-US" dirty="0"/>
              <a:t>.</a:t>
            </a:r>
          </a:p>
          <a:p>
            <a:r>
              <a:rPr lang="en-US" dirty="0"/>
              <a:t>Clean up resources when removed from the DOM in </a:t>
            </a:r>
            <a:r>
              <a:rPr lang="en-US" dirty="0" err="1"/>
              <a:t>disconnectedCallback</a:t>
            </a:r>
            <a:r>
              <a:rPr lang="en-US" dirty="0"/>
              <a:t>.</a:t>
            </a:r>
          </a:p>
          <a:p>
            <a:r>
              <a:rPr lang="en-US" dirty="0"/>
              <a:t>Handle any errors that occur in </a:t>
            </a:r>
            <a:r>
              <a:rPr lang="en-US" dirty="0" err="1"/>
              <a:t>errorCallback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7800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D63C-0C73-F0DE-B7FA-FB87355D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3468-7B46-2D9D-ED1F-7EEF090EA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Explanation</a:t>
            </a:r>
          </a:p>
          <a:p>
            <a:r>
              <a:rPr lang="en-US" dirty="0"/>
              <a:t>constructor():</a:t>
            </a:r>
          </a:p>
          <a:p>
            <a:r>
              <a:rPr lang="en-US" dirty="0"/>
              <a:t>Initializes the component and logs a message to the console.</a:t>
            </a:r>
          </a:p>
          <a:p>
            <a:r>
              <a:rPr lang="en-US" dirty="0"/>
              <a:t>Typically used for setting initial values and preparing the component.</a:t>
            </a:r>
          </a:p>
          <a:p>
            <a:endParaRPr lang="en-US" dirty="0"/>
          </a:p>
          <a:p>
            <a:r>
              <a:rPr lang="en-US" dirty="0" err="1"/>
              <a:t>connectedCallback</a:t>
            </a:r>
            <a:r>
              <a:rPr lang="en-US" dirty="0"/>
              <a:t>():</a:t>
            </a:r>
          </a:p>
          <a:p>
            <a:r>
              <a:rPr lang="en-US" dirty="0"/>
              <a:t>Fetches data when the component is added to the DOM and logs a message.</a:t>
            </a:r>
          </a:p>
          <a:p>
            <a:r>
              <a:rPr lang="en-US" dirty="0"/>
              <a:t>Ideal for making server requests or setting up component state.</a:t>
            </a:r>
          </a:p>
          <a:p>
            <a:endParaRPr lang="en-US" dirty="0"/>
          </a:p>
          <a:p>
            <a:r>
              <a:rPr lang="en-US" dirty="0" err="1"/>
              <a:t>renderedCallback</a:t>
            </a:r>
            <a:r>
              <a:rPr lang="en-US" dirty="0"/>
              <a:t>():</a:t>
            </a:r>
          </a:p>
          <a:p>
            <a:r>
              <a:rPr lang="en-US" dirty="0"/>
              <a:t>Logs a message every time the component is rendered or re-rendered.</a:t>
            </a:r>
          </a:p>
          <a:p>
            <a:r>
              <a:rPr lang="en-US" dirty="0"/>
              <a:t>Useful for performing DOM manipulations or interacting with third-party libraries.</a:t>
            </a:r>
          </a:p>
          <a:p>
            <a:endParaRPr lang="en-US" dirty="0"/>
          </a:p>
          <a:p>
            <a:r>
              <a:rPr lang="en-US" dirty="0" err="1"/>
              <a:t>disconnectedCallback</a:t>
            </a:r>
            <a:r>
              <a:rPr lang="en-US" dirty="0"/>
              <a:t>():</a:t>
            </a:r>
          </a:p>
          <a:p>
            <a:r>
              <a:rPr lang="en-US" dirty="0"/>
              <a:t>Logs a message when the component is removed from the DOM.</a:t>
            </a:r>
          </a:p>
          <a:p>
            <a:r>
              <a:rPr lang="en-US" dirty="0"/>
              <a:t>Used for cleanup tasks such as removing event listeners or stopping timers.</a:t>
            </a:r>
          </a:p>
          <a:p>
            <a:endParaRPr lang="en-US" dirty="0"/>
          </a:p>
          <a:p>
            <a:r>
              <a:rPr lang="en-US" dirty="0" err="1"/>
              <a:t>errorCallback</a:t>
            </a:r>
            <a:r>
              <a:rPr lang="en-US" dirty="0"/>
              <a:t>():</a:t>
            </a:r>
          </a:p>
          <a:p>
            <a:r>
              <a:rPr lang="en-US" dirty="0"/>
              <a:t>Logs errors and stack traces when an error occurs.</a:t>
            </a:r>
          </a:p>
          <a:p>
            <a:r>
              <a:rPr lang="en-US" dirty="0"/>
              <a:t>Allows for custom error handling and displaying error messages.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9087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3644-524C-BDB1-83B1-79FBF879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5B767-E7FC-1714-F8B4-0DD9B174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Lifecyclehooks.html</a:t>
            </a:r>
          </a:p>
          <a:p>
            <a:r>
              <a:rPr lang="en-IN" dirty="0"/>
              <a:t>&lt;template&gt;</a:t>
            </a:r>
          </a:p>
          <a:p>
            <a:r>
              <a:rPr lang="en-IN" dirty="0"/>
              <a:t>    &lt;div&gt;</a:t>
            </a:r>
          </a:p>
          <a:p>
            <a:r>
              <a:rPr lang="en-IN" dirty="0"/>
              <a:t>        &lt;h1&gt;Lifecycle Hooks Demo&lt;/h1&gt;</a:t>
            </a:r>
          </a:p>
          <a:p>
            <a:r>
              <a:rPr lang="en-IN" dirty="0"/>
              <a:t>        &lt;p&gt;Data from the server: {data}&lt;/p&gt;</a:t>
            </a:r>
          </a:p>
          <a:p>
            <a:r>
              <a:rPr lang="en-IN" dirty="0"/>
              <a:t>        &lt;button onclick={</a:t>
            </a:r>
            <a:r>
              <a:rPr lang="en-IN" dirty="0" err="1"/>
              <a:t>handleClick</a:t>
            </a:r>
            <a:r>
              <a:rPr lang="en-IN" dirty="0"/>
              <a:t>}&gt;Click Me&lt;/button&gt;</a:t>
            </a:r>
          </a:p>
          <a:p>
            <a:r>
              <a:rPr lang="en-IN" dirty="0"/>
              <a:t>        &lt;template </a:t>
            </a:r>
            <a:r>
              <a:rPr lang="en-IN" dirty="0" err="1"/>
              <a:t>if:true</a:t>
            </a:r>
            <a:r>
              <a:rPr lang="en-IN" dirty="0"/>
              <a:t>={error}&gt;</a:t>
            </a:r>
          </a:p>
          <a:p>
            <a:r>
              <a:rPr lang="en-IN" dirty="0"/>
              <a:t>            &lt;p&gt;Error: {</a:t>
            </a:r>
            <a:r>
              <a:rPr lang="en-IN" dirty="0" err="1"/>
              <a:t>error.message</a:t>
            </a:r>
            <a:r>
              <a:rPr lang="en-IN" dirty="0"/>
              <a:t>}&lt;/p&gt;</a:t>
            </a:r>
          </a:p>
          <a:p>
            <a:r>
              <a:rPr lang="en-IN" dirty="0"/>
              <a:t>        &lt;/template&gt;</a:t>
            </a:r>
          </a:p>
          <a:p>
            <a:r>
              <a:rPr lang="en-IN" dirty="0"/>
              <a:t>    &lt;/div&gt;</a:t>
            </a:r>
          </a:p>
          <a:p>
            <a:r>
              <a:rPr lang="en-IN" dirty="0"/>
              <a:t>&lt;/template&gt;</a:t>
            </a:r>
          </a:p>
        </p:txBody>
      </p:sp>
    </p:spTree>
    <p:extLst>
      <p:ext uri="{BB962C8B-B14F-4D97-AF65-F5344CB8AC3E}">
        <p14:creationId xmlns:p14="http://schemas.microsoft.com/office/powerpoint/2010/main" val="137015338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2987-7C3B-6422-56CB-E6D81705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D77E1-2F4B-748B-6A7A-900C4B68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6400" dirty="0"/>
              <a:t>import { </a:t>
            </a:r>
            <a:r>
              <a:rPr lang="en-US" sz="6400" dirty="0" err="1"/>
              <a:t>LightningElement</a:t>
            </a:r>
            <a:r>
              <a:rPr lang="en-US" sz="6400" dirty="0"/>
              <a:t>, track, </a:t>
            </a:r>
            <a:r>
              <a:rPr lang="en-US" sz="6400" dirty="0" err="1"/>
              <a:t>api</a:t>
            </a:r>
            <a:r>
              <a:rPr lang="en-US" sz="6400" dirty="0"/>
              <a:t> } from '</a:t>
            </a:r>
            <a:r>
              <a:rPr lang="en-US" sz="6400" dirty="0" err="1"/>
              <a:t>lwc</a:t>
            </a:r>
            <a:r>
              <a:rPr lang="en-US" sz="6400" dirty="0"/>
              <a:t>';</a:t>
            </a:r>
          </a:p>
          <a:p>
            <a:endParaRPr lang="en-US" sz="6400" dirty="0"/>
          </a:p>
          <a:p>
            <a:r>
              <a:rPr lang="en-US" sz="6400" dirty="0"/>
              <a:t>export default class </a:t>
            </a:r>
            <a:r>
              <a:rPr lang="en-US" sz="6400" dirty="0" err="1"/>
              <a:t>Lifecyclehooks</a:t>
            </a:r>
            <a:r>
              <a:rPr lang="en-US" sz="6400" dirty="0"/>
              <a:t> extends </a:t>
            </a:r>
            <a:r>
              <a:rPr lang="en-US" sz="6400" dirty="0" err="1"/>
              <a:t>LightningElement</a:t>
            </a:r>
            <a:r>
              <a:rPr lang="en-US" sz="6400" dirty="0"/>
              <a:t> {</a:t>
            </a:r>
          </a:p>
          <a:p>
            <a:r>
              <a:rPr lang="en-US" sz="6400" dirty="0"/>
              <a:t>    @track data = 'Loading...'; // State variable to hold the data fetched from the server</a:t>
            </a:r>
          </a:p>
          <a:p>
            <a:r>
              <a:rPr lang="en-US" sz="6400" dirty="0"/>
              <a:t>    @track error; // State variable to hold any error information</a:t>
            </a:r>
          </a:p>
          <a:p>
            <a:endParaRPr lang="en-US" sz="6400" dirty="0"/>
          </a:p>
          <a:p>
            <a:r>
              <a:rPr lang="en-US" sz="6400" dirty="0"/>
              <a:t>    // Constructor is called first when the component is instantiated</a:t>
            </a:r>
          </a:p>
          <a:p>
            <a:r>
              <a:rPr lang="en-US" sz="6400" dirty="0"/>
              <a:t>    constructor() {</a:t>
            </a:r>
          </a:p>
          <a:p>
            <a:r>
              <a:rPr lang="en-US" sz="6400" dirty="0"/>
              <a:t>        super(); // Call the parent class constructor</a:t>
            </a:r>
          </a:p>
          <a:p>
            <a:r>
              <a:rPr lang="en-US" sz="6400" dirty="0"/>
              <a:t>        console.log('Constructor: Component is being constructed');</a:t>
            </a:r>
          </a:p>
          <a:p>
            <a:r>
              <a:rPr lang="en-US" sz="6400" dirty="0"/>
              <a:t>        // Initialize properties or state here if needed</a:t>
            </a:r>
          </a:p>
          <a:p>
            <a:r>
              <a:rPr lang="en-US" sz="6400" dirty="0"/>
              <a:t>    }</a:t>
            </a:r>
          </a:p>
          <a:p>
            <a:endParaRPr lang="en-US" sz="6400" dirty="0"/>
          </a:p>
          <a:p>
            <a:r>
              <a:rPr lang="en-US" sz="6400" dirty="0"/>
              <a:t>    // </a:t>
            </a:r>
            <a:r>
              <a:rPr lang="en-US" sz="6400" dirty="0" err="1"/>
              <a:t>connectedCallback</a:t>
            </a:r>
            <a:r>
              <a:rPr lang="en-US" sz="6400" dirty="0"/>
              <a:t> is called when the component is inserted into the DOM</a:t>
            </a:r>
          </a:p>
          <a:p>
            <a:r>
              <a:rPr lang="en-US" sz="6400" dirty="0"/>
              <a:t>    </a:t>
            </a:r>
            <a:r>
              <a:rPr lang="en-US" sz="6400" dirty="0" err="1"/>
              <a:t>connectedCallback</a:t>
            </a:r>
            <a:r>
              <a:rPr lang="en-US" sz="6400" dirty="0"/>
              <a:t>() {</a:t>
            </a:r>
          </a:p>
          <a:p>
            <a:r>
              <a:rPr lang="en-US" sz="6400" dirty="0"/>
              <a:t>        console.log('</a:t>
            </a:r>
            <a:r>
              <a:rPr lang="en-US" sz="6400" dirty="0" err="1"/>
              <a:t>ConnectedCallback</a:t>
            </a:r>
            <a:r>
              <a:rPr lang="en-US" sz="6400" dirty="0"/>
              <a:t>: Component is connected to the DOM');</a:t>
            </a:r>
          </a:p>
          <a:p>
            <a:r>
              <a:rPr lang="en-US" sz="6400" dirty="0"/>
              <a:t>        // Typically used for initialization work that requires the component to be in the DOM</a:t>
            </a:r>
          </a:p>
          <a:p>
            <a:r>
              <a:rPr lang="en-US" sz="6400" dirty="0"/>
              <a:t>        // Here, we're simulating a data fetch from a server</a:t>
            </a:r>
          </a:p>
          <a:p>
            <a:r>
              <a:rPr lang="en-US" sz="6400" dirty="0"/>
              <a:t>        </a:t>
            </a:r>
            <a:r>
              <a:rPr lang="en-US" sz="6400" dirty="0" err="1"/>
              <a:t>this.fetchData</a:t>
            </a:r>
            <a:r>
              <a:rPr lang="en-US" sz="6400" dirty="0"/>
              <a:t>();</a:t>
            </a:r>
          </a:p>
          <a:p>
            <a:r>
              <a:rPr lang="en-US" sz="6400" dirty="0"/>
              <a:t>    }</a:t>
            </a:r>
          </a:p>
          <a:p>
            <a:endParaRPr lang="en-US" sz="6400" dirty="0"/>
          </a:p>
          <a:p>
            <a:r>
              <a:rPr lang="en-US" sz="6400" dirty="0"/>
              <a:t>    // </a:t>
            </a:r>
            <a:r>
              <a:rPr lang="en-US" sz="6400" dirty="0" err="1"/>
              <a:t>fetchData</a:t>
            </a:r>
            <a:r>
              <a:rPr lang="en-US" sz="6400" dirty="0"/>
              <a:t> is an asynchronous method that simulates a server call</a:t>
            </a:r>
          </a:p>
          <a:p>
            <a:r>
              <a:rPr lang="en-US" sz="6400" dirty="0"/>
              <a:t>    async </a:t>
            </a:r>
            <a:r>
              <a:rPr lang="en-US" sz="6400" dirty="0" err="1"/>
              <a:t>fetchData</a:t>
            </a:r>
            <a:r>
              <a:rPr lang="en-US" sz="6400" dirty="0"/>
              <a:t>() {</a:t>
            </a:r>
          </a:p>
          <a:p>
            <a:r>
              <a:rPr lang="en-US" sz="6400" dirty="0"/>
              <a:t>        try {</a:t>
            </a:r>
          </a:p>
          <a:p>
            <a:r>
              <a:rPr lang="en-US" sz="6400" dirty="0"/>
              <a:t>            // Simulate a server call with a timeout, resolving the promise after 2 seconds</a:t>
            </a:r>
          </a:p>
          <a:p>
            <a:r>
              <a:rPr lang="en-US" sz="6400" dirty="0"/>
              <a:t>            const response = await new Promise((resolve, reject) =&gt;</a:t>
            </a:r>
          </a:p>
          <a:p>
            <a:r>
              <a:rPr lang="en-US" sz="6400" dirty="0"/>
              <a:t>                </a:t>
            </a:r>
            <a:r>
              <a:rPr lang="en-US" sz="6400" dirty="0" err="1"/>
              <a:t>setTimeout</a:t>
            </a:r>
            <a:r>
              <a:rPr lang="en-US" sz="6400" dirty="0"/>
              <a:t>(() =&gt; resolve('Fetched data from server'), 2000)</a:t>
            </a:r>
          </a:p>
          <a:p>
            <a:r>
              <a:rPr lang="en-US" sz="6400" dirty="0"/>
              <a:t>            );</a:t>
            </a:r>
          </a:p>
          <a:p>
            <a:r>
              <a:rPr lang="en-US" sz="6400" dirty="0"/>
              <a:t>            </a:t>
            </a:r>
            <a:r>
              <a:rPr lang="en-US" sz="6400" dirty="0" err="1"/>
              <a:t>this.data</a:t>
            </a:r>
            <a:r>
              <a:rPr lang="en-US" sz="6400" dirty="0"/>
              <a:t> = response; // Update the state with the fetched data</a:t>
            </a:r>
          </a:p>
          <a:p>
            <a:r>
              <a:rPr lang="en-US" sz="6400" dirty="0"/>
              <a:t>        } catch (error) {</a:t>
            </a:r>
          </a:p>
          <a:p>
            <a:r>
              <a:rPr lang="en-US" sz="6400" dirty="0"/>
              <a:t>            </a:t>
            </a:r>
            <a:r>
              <a:rPr lang="en-US" sz="6400" dirty="0" err="1"/>
              <a:t>this.error</a:t>
            </a:r>
            <a:r>
              <a:rPr lang="en-US" sz="6400" dirty="0"/>
              <a:t> = error; // If an error occurs, store it in the error state variable</a:t>
            </a:r>
          </a:p>
          <a:p>
            <a:r>
              <a:rPr lang="en-US" sz="6400" dirty="0"/>
              <a:t>        }</a:t>
            </a:r>
          </a:p>
          <a:p>
            <a:r>
              <a:rPr lang="en-US" sz="6400" dirty="0"/>
              <a:t>    }</a:t>
            </a:r>
          </a:p>
          <a:p>
            <a:endParaRPr lang="en-US" sz="6400" dirty="0"/>
          </a:p>
          <a:p>
            <a:r>
              <a:rPr lang="en-US" sz="6400" dirty="0"/>
              <a:t>    // </a:t>
            </a:r>
            <a:r>
              <a:rPr lang="en-US" sz="6400" dirty="0" err="1"/>
              <a:t>renderedCallback</a:t>
            </a:r>
            <a:r>
              <a:rPr lang="en-US" sz="6400" dirty="0"/>
              <a:t> is called after every render of the component</a:t>
            </a:r>
          </a:p>
          <a:p>
            <a:r>
              <a:rPr lang="en-US" sz="6400" dirty="0"/>
              <a:t>    </a:t>
            </a:r>
            <a:r>
              <a:rPr lang="en-US" sz="6400" dirty="0" err="1"/>
              <a:t>renderedCallback</a:t>
            </a:r>
            <a:r>
              <a:rPr lang="en-US" sz="6400" dirty="0"/>
              <a:t>() {</a:t>
            </a:r>
          </a:p>
          <a:p>
            <a:r>
              <a:rPr lang="en-US" sz="6400" dirty="0"/>
              <a:t>        console.log('</a:t>
            </a:r>
            <a:r>
              <a:rPr lang="en-US" sz="6400" dirty="0" err="1"/>
              <a:t>RenderedCallback</a:t>
            </a:r>
            <a:r>
              <a:rPr lang="en-US" sz="6400" dirty="0"/>
              <a:t>: Component has been rendered or re-rendered');</a:t>
            </a:r>
          </a:p>
          <a:p>
            <a:r>
              <a:rPr lang="en-US" sz="6400" dirty="0"/>
              <a:t>        // This hook is useful for performing DOM manipulations or initializing third-party libraries</a:t>
            </a:r>
          </a:p>
          <a:p>
            <a:r>
              <a:rPr lang="en-US" sz="6400" dirty="0"/>
              <a:t>    }</a:t>
            </a:r>
          </a:p>
          <a:p>
            <a:endParaRPr lang="en-US" sz="6400" dirty="0"/>
          </a:p>
          <a:p>
            <a:r>
              <a:rPr lang="en-US" sz="6400" dirty="0"/>
              <a:t>    // </a:t>
            </a:r>
            <a:r>
              <a:rPr lang="en-US" sz="6400" dirty="0" err="1"/>
              <a:t>disconnectedCallback</a:t>
            </a:r>
            <a:r>
              <a:rPr lang="en-US" sz="6400" dirty="0"/>
              <a:t> is called when the component is removed from the DOM</a:t>
            </a:r>
          </a:p>
          <a:p>
            <a:r>
              <a:rPr lang="en-US" sz="6400" dirty="0"/>
              <a:t>    </a:t>
            </a:r>
            <a:r>
              <a:rPr lang="en-US" sz="6400" dirty="0" err="1"/>
              <a:t>disconnectedCallback</a:t>
            </a:r>
            <a:r>
              <a:rPr lang="en-US" sz="6400" dirty="0"/>
              <a:t>() {</a:t>
            </a:r>
          </a:p>
          <a:p>
            <a:r>
              <a:rPr lang="en-US" sz="6400" dirty="0"/>
              <a:t>        console.log('</a:t>
            </a:r>
            <a:r>
              <a:rPr lang="en-US" sz="6400" dirty="0" err="1"/>
              <a:t>DisconnectedCallback</a:t>
            </a:r>
            <a:r>
              <a:rPr lang="en-US" sz="6400" dirty="0"/>
              <a:t>: Component has been removed from the DOM');</a:t>
            </a:r>
          </a:p>
          <a:p>
            <a:r>
              <a:rPr lang="en-US" sz="6400" dirty="0"/>
              <a:t>        // Clean up resources, like removing event listeners or canceling timers</a:t>
            </a:r>
          </a:p>
          <a:p>
            <a:r>
              <a:rPr lang="en-US" sz="6400" dirty="0"/>
              <a:t>    }</a:t>
            </a:r>
          </a:p>
          <a:p>
            <a:endParaRPr lang="en-US" sz="6400" dirty="0"/>
          </a:p>
          <a:p>
            <a:r>
              <a:rPr lang="en-US" sz="6400" dirty="0"/>
              <a:t>    // </a:t>
            </a:r>
            <a:r>
              <a:rPr lang="en-US" sz="6400" dirty="0" err="1"/>
              <a:t>errorCallback</a:t>
            </a:r>
            <a:r>
              <a:rPr lang="en-US" sz="6400" dirty="0"/>
              <a:t> is called when an error occurs during rendering or in one of the lifecycle hooks</a:t>
            </a:r>
          </a:p>
          <a:p>
            <a:r>
              <a:rPr lang="en-US" sz="6400" dirty="0"/>
              <a:t>    </a:t>
            </a:r>
            <a:r>
              <a:rPr lang="en-US" sz="6400" dirty="0" err="1"/>
              <a:t>errorCallback</a:t>
            </a:r>
            <a:r>
              <a:rPr lang="en-US" sz="6400" dirty="0"/>
              <a:t>(error, stack) {</a:t>
            </a:r>
          </a:p>
          <a:p>
            <a:r>
              <a:rPr lang="en-US" sz="6400" dirty="0"/>
              <a:t>        </a:t>
            </a:r>
            <a:r>
              <a:rPr lang="en-US" sz="6400" dirty="0" err="1"/>
              <a:t>console.error</a:t>
            </a:r>
            <a:r>
              <a:rPr lang="en-US" sz="6400" dirty="0"/>
              <a:t>('</a:t>
            </a:r>
            <a:r>
              <a:rPr lang="en-US" sz="6400" dirty="0" err="1"/>
              <a:t>ErrorCallback</a:t>
            </a:r>
            <a:r>
              <a:rPr lang="en-US" sz="6400" dirty="0"/>
              <a:t>: An error occurred', error);</a:t>
            </a:r>
          </a:p>
          <a:p>
            <a:r>
              <a:rPr lang="en-US" sz="6400" dirty="0"/>
              <a:t>        </a:t>
            </a:r>
            <a:r>
              <a:rPr lang="en-US" sz="6400" dirty="0" err="1"/>
              <a:t>console.error</a:t>
            </a:r>
            <a:r>
              <a:rPr lang="en-US" sz="6400" dirty="0"/>
              <a:t>('Stack trace:', stack);</a:t>
            </a:r>
          </a:p>
          <a:p>
            <a:r>
              <a:rPr lang="en-US" sz="6400" dirty="0"/>
              <a:t>        </a:t>
            </a:r>
            <a:r>
              <a:rPr lang="en-US" sz="6400" dirty="0" err="1"/>
              <a:t>this.error</a:t>
            </a:r>
            <a:r>
              <a:rPr lang="en-US" sz="6400" dirty="0"/>
              <a:t> = error; // Store the error in the error state variable for display in the component</a:t>
            </a:r>
          </a:p>
          <a:p>
            <a:r>
              <a:rPr lang="en-US" sz="6400" dirty="0"/>
              <a:t>    }</a:t>
            </a:r>
          </a:p>
          <a:p>
            <a:endParaRPr lang="en-US" sz="6400" dirty="0"/>
          </a:p>
          <a:p>
            <a:r>
              <a:rPr lang="en-US" sz="6400" dirty="0"/>
              <a:t>    // Example method to demonstrate interaction; could be triggered by a button click</a:t>
            </a:r>
          </a:p>
          <a:p>
            <a:r>
              <a:rPr lang="en-US" sz="6400" dirty="0"/>
              <a:t>    </a:t>
            </a:r>
            <a:r>
              <a:rPr lang="en-US" sz="6400" dirty="0" err="1"/>
              <a:t>handleClick</a:t>
            </a:r>
            <a:r>
              <a:rPr lang="en-US" sz="6400" dirty="0"/>
              <a:t>() {</a:t>
            </a:r>
          </a:p>
          <a:p>
            <a:r>
              <a:rPr lang="en-US" sz="6400" dirty="0"/>
              <a:t>        console.log('Button clicked');</a:t>
            </a:r>
          </a:p>
          <a:p>
            <a:r>
              <a:rPr lang="en-US" sz="6400" dirty="0"/>
              <a:t>        // This is where you'd handle user interactions, such as button clicks</a:t>
            </a:r>
          </a:p>
          <a:p>
            <a:r>
              <a:rPr lang="en-US" sz="6400" dirty="0"/>
              <a:t>    }</a:t>
            </a:r>
          </a:p>
          <a:p>
            <a:r>
              <a:rPr lang="en-US" sz="6400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8570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97DD-C520-6712-AAE9-B6DEF1F1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602B4-B07E-DABD-7F84-A47585F4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binding in Salesforce Lightning Web Components (LWC) is a way to bind data between the JavaScript class and the HTML template. LWC supports both one-way and two-way data binding, allowing developers to create dynamic and interactive user interfaces.</a:t>
            </a:r>
          </a:p>
          <a:p>
            <a:endParaRPr lang="en-US" dirty="0"/>
          </a:p>
          <a:p>
            <a:r>
              <a:rPr lang="en-US" dirty="0"/>
              <a:t>1. One-Way Data Binding(parent to child communication)</a:t>
            </a:r>
          </a:p>
          <a:p>
            <a:r>
              <a:rPr lang="en-US" dirty="0"/>
              <a:t>One-way data binding means that data flows in a single direction, typically from the JavaScript controller to the HTML template. This is the default behavior in LWC.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30490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DD1C-48BB-DEAF-60C9-9F20D4A4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48459-F929-F178-8A09-AA884E6C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childcomponent.html</a:t>
            </a:r>
          </a:p>
          <a:p>
            <a:r>
              <a:rPr lang="en-US" dirty="0"/>
              <a:t>&lt;template&gt;</a:t>
            </a:r>
          </a:p>
          <a:p>
            <a:r>
              <a:rPr lang="en-US" dirty="0"/>
              <a:t>    &lt;lightning-card title ='this is child'&gt;&lt;/lightning-card&gt;</a:t>
            </a:r>
          </a:p>
          <a:p>
            <a:r>
              <a:rPr lang="en-US" dirty="0"/>
              <a:t>    &lt;lightning-card title ={</a:t>
            </a:r>
            <a:r>
              <a:rPr lang="en-US" dirty="0" err="1"/>
              <a:t>getmessage</a:t>
            </a:r>
            <a:r>
              <a:rPr lang="en-US" dirty="0"/>
              <a:t>}&gt;&lt;/lightning-card&gt;</a:t>
            </a:r>
          </a:p>
          <a:p>
            <a:endParaRPr lang="en-US" dirty="0"/>
          </a:p>
          <a:p>
            <a:r>
              <a:rPr lang="en-US" dirty="0"/>
              <a:t>  &lt;/template&gt;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46722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6807-D736-15CA-EA76-0FF6B0D2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B0D5B-4692-DBBF-34F0-FA5929751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 { </a:t>
            </a:r>
            <a:r>
              <a:rPr lang="en-IN" dirty="0" err="1"/>
              <a:t>LightningElement</a:t>
            </a:r>
            <a:r>
              <a:rPr lang="en-IN" dirty="0"/>
              <a:t>, </a:t>
            </a:r>
            <a:r>
              <a:rPr lang="en-IN" dirty="0" err="1"/>
              <a:t>api</a:t>
            </a:r>
            <a:r>
              <a:rPr lang="en-IN" dirty="0"/>
              <a:t> } from "</a:t>
            </a:r>
            <a:r>
              <a:rPr lang="en-IN" dirty="0" err="1"/>
              <a:t>lwc</a:t>
            </a:r>
            <a:r>
              <a:rPr lang="en-IN" dirty="0"/>
              <a:t>";</a:t>
            </a:r>
          </a:p>
          <a:p>
            <a:r>
              <a:rPr lang="en-IN" dirty="0"/>
              <a:t>export default class </a:t>
            </a:r>
            <a:r>
              <a:rPr lang="en-IN" dirty="0" err="1"/>
              <a:t>ChildComponent</a:t>
            </a:r>
            <a:r>
              <a:rPr lang="en-IN" dirty="0"/>
              <a:t> extends </a:t>
            </a:r>
            <a:r>
              <a:rPr lang="en-IN" dirty="0" err="1"/>
              <a:t>LightningElement</a:t>
            </a:r>
            <a:r>
              <a:rPr lang="en-IN" dirty="0"/>
              <a:t> {</a:t>
            </a:r>
          </a:p>
          <a:p>
            <a:r>
              <a:rPr lang="en-IN" dirty="0"/>
              <a:t>  @api </a:t>
            </a:r>
            <a:r>
              <a:rPr lang="en-IN" dirty="0" err="1"/>
              <a:t>getmessage</a:t>
            </a:r>
            <a:r>
              <a:rPr lang="en-IN" dirty="0"/>
              <a:t>;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56685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6990-BC24-4162-425A-96F6F3AB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F0FF-54A9-1F82-73A4-F13D9D33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Parentcomponent.html</a:t>
            </a:r>
          </a:p>
          <a:p>
            <a:r>
              <a:rPr lang="en-US" dirty="0"/>
              <a:t>&lt;template&gt;</a:t>
            </a:r>
          </a:p>
          <a:p>
            <a:r>
              <a:rPr lang="en-US" dirty="0"/>
              <a:t>    &lt;lightning-card title ='this is parent'&gt;&lt;/lightning-card&gt;</a:t>
            </a:r>
          </a:p>
          <a:p>
            <a:r>
              <a:rPr lang="en-US" dirty="0"/>
              <a:t>    &lt;c-</a:t>
            </a:r>
            <a:r>
              <a:rPr lang="en-US" dirty="0" err="1"/>
              <a:t>childComponent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getmessage</a:t>
            </a:r>
            <a:r>
              <a:rPr lang="en-US" dirty="0"/>
              <a:t> = {message}</a:t>
            </a:r>
          </a:p>
          <a:p>
            <a:r>
              <a:rPr lang="en-US" dirty="0"/>
              <a:t>    &gt;&lt;/c-</a:t>
            </a:r>
            <a:r>
              <a:rPr lang="en-US" dirty="0" err="1"/>
              <a:t>childComponent</a:t>
            </a:r>
            <a:r>
              <a:rPr lang="en-US" dirty="0"/>
              <a:t>&gt;</a:t>
            </a:r>
          </a:p>
          <a:p>
            <a:r>
              <a:rPr lang="en-US" dirty="0"/>
              <a:t>  &lt;/template&gt;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174337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B365-B49E-0A13-C8B5-C24A46F1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1A5A5-8670-BEBA-9E88-0AB7BC109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 { </a:t>
            </a:r>
            <a:r>
              <a:rPr lang="en-IN" dirty="0" err="1"/>
              <a:t>LightningElement</a:t>
            </a:r>
            <a:r>
              <a:rPr lang="en-IN" dirty="0"/>
              <a:t>, </a:t>
            </a:r>
            <a:r>
              <a:rPr lang="en-IN" dirty="0" err="1"/>
              <a:t>api</a:t>
            </a:r>
            <a:r>
              <a:rPr lang="en-IN" dirty="0"/>
              <a:t> } from "</a:t>
            </a:r>
            <a:r>
              <a:rPr lang="en-IN" dirty="0" err="1"/>
              <a:t>lwc</a:t>
            </a:r>
            <a:r>
              <a:rPr lang="en-IN" dirty="0"/>
              <a:t>";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export default class </a:t>
            </a:r>
            <a:r>
              <a:rPr lang="en-IN" dirty="0" err="1"/>
              <a:t>ParentComponent</a:t>
            </a:r>
            <a:r>
              <a:rPr lang="en-IN" dirty="0"/>
              <a:t> extends </a:t>
            </a:r>
            <a:r>
              <a:rPr lang="en-IN" dirty="0" err="1"/>
              <a:t>LightningElement</a:t>
            </a:r>
            <a:r>
              <a:rPr lang="en-IN" dirty="0"/>
              <a:t> {</a:t>
            </a:r>
          </a:p>
          <a:p>
            <a:r>
              <a:rPr lang="en-IN" dirty="0"/>
              <a:t>  message = 'Hello from parent';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51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779" y="1775183"/>
            <a:ext cx="9143775" cy="23829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7804" y="1017746"/>
            <a:ext cx="7509319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25" dirty="0"/>
              <a:t>Lookup</a:t>
            </a:r>
            <a:r>
              <a:rPr spc="-18" dirty="0"/>
              <a:t> </a:t>
            </a:r>
            <a:r>
              <a:rPr spc="-52" dirty="0"/>
              <a:t>Relationships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04815" y="1788564"/>
            <a:ext cx="8055154" cy="2171654"/>
          </a:xfrm>
          <a:prstGeom prst="rect">
            <a:avLst/>
          </a:prstGeom>
        </p:spPr>
        <p:txBody>
          <a:bodyPr vert="horz" wrap="square" lIns="0" tIns="62962" rIns="0" bIns="0" rtlCol="0">
            <a:spAutoFit/>
          </a:bodyPr>
          <a:lstStyle/>
          <a:p>
            <a:pPr marL="255009" indent="-249521">
              <a:spcBef>
                <a:spcPts val="496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64" dirty="0">
                <a:latin typeface="Microsoft Sans Serif"/>
                <a:cs typeface="Microsoft Sans Serif"/>
              </a:rPr>
              <a:t>Lookup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Relationship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3" dirty="0">
                <a:latin typeface="Microsoft Sans Serif"/>
                <a:cs typeface="Microsoft Sans Serif"/>
              </a:rPr>
              <a:t>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also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one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many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Relationship</a:t>
            </a:r>
            <a:endParaRPr sz="1342" dirty="0">
              <a:latin typeface="Microsoft Sans Serif"/>
              <a:cs typeface="Microsoft Sans Serif"/>
            </a:endParaRPr>
          </a:p>
          <a:p>
            <a:pPr marL="255009" indent="-249521">
              <a:spcBef>
                <a:spcPts val="452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11" dirty="0">
                <a:latin typeface="Microsoft Sans Serif"/>
                <a:cs typeface="Microsoft Sans Serif"/>
              </a:rPr>
              <a:t>But </a:t>
            </a:r>
            <a:r>
              <a:rPr sz="1342" spc="70" dirty="0">
                <a:latin typeface="Microsoft Sans Serif"/>
                <a:cs typeface="Microsoft Sans Serif"/>
              </a:rPr>
              <a:t>here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Parent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Doesn’t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have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much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Control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over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child</a:t>
            </a:r>
            <a:endParaRPr sz="1342" dirty="0">
              <a:latin typeface="Microsoft Sans Serif"/>
              <a:cs typeface="Microsoft Sans Serif"/>
            </a:endParaRPr>
          </a:p>
          <a:p>
            <a:pPr marL="255009" indent="-249521">
              <a:spcBef>
                <a:spcPts val="443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36" dirty="0">
                <a:latin typeface="Microsoft Sans Serif"/>
                <a:cs typeface="Microsoft Sans Serif"/>
              </a:rPr>
              <a:t>You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create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Lookup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relationship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child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relates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parent</a:t>
            </a:r>
            <a:endParaRPr sz="1342" dirty="0">
              <a:latin typeface="Microsoft Sans Serif"/>
              <a:cs typeface="Microsoft Sans Serif"/>
            </a:endParaRPr>
          </a:p>
          <a:p>
            <a:pPr marL="255009" marR="2310" indent="-249521">
              <a:lnSpc>
                <a:spcPct val="90500"/>
              </a:lnSpc>
              <a:spcBef>
                <a:spcPts val="596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-27" dirty="0">
                <a:latin typeface="Microsoft Sans Serif"/>
                <a:cs typeface="Microsoft Sans Serif"/>
              </a:rPr>
              <a:t>For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example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: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18" dirty="0">
                <a:latin typeface="Microsoft Sans Serif"/>
                <a:cs typeface="Microsoft Sans Serif"/>
              </a:rPr>
              <a:t>Lets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suppose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have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5" dirty="0">
                <a:latin typeface="Microsoft Sans Serif"/>
                <a:cs typeface="Microsoft Sans Serif"/>
              </a:rPr>
              <a:t>an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object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2" dirty="0">
                <a:latin typeface="Microsoft Sans Serif"/>
                <a:cs typeface="Microsoft Sans Serif"/>
              </a:rPr>
              <a:t>A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Object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61" dirty="0">
                <a:latin typeface="Microsoft Sans Serif"/>
                <a:cs typeface="Microsoft Sans Serif"/>
              </a:rPr>
              <a:t>B.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We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create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Lookup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Field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 </a:t>
            </a:r>
            <a:r>
              <a:rPr sz="1342" spc="111" dirty="0">
                <a:latin typeface="Microsoft Sans Serif"/>
                <a:cs typeface="Microsoft Sans Serif"/>
              </a:rPr>
              <a:t>Object </a:t>
            </a:r>
            <a:r>
              <a:rPr sz="1342" spc="-121" dirty="0">
                <a:latin typeface="Microsoft Sans Serif"/>
                <a:cs typeface="Microsoft Sans Serif"/>
              </a:rPr>
              <a:t>B </a:t>
            </a:r>
            <a:r>
              <a:rPr sz="1342" spc="100" dirty="0">
                <a:latin typeface="Microsoft Sans Serif"/>
                <a:cs typeface="Microsoft Sans Serif"/>
              </a:rPr>
              <a:t>that </a:t>
            </a:r>
            <a:r>
              <a:rPr sz="1342" spc="59" dirty="0">
                <a:latin typeface="Microsoft Sans Serif"/>
                <a:cs typeface="Microsoft Sans Serif"/>
              </a:rPr>
              <a:t>references </a:t>
            </a:r>
            <a:r>
              <a:rPr sz="1342" spc="111" dirty="0">
                <a:latin typeface="Microsoft Sans Serif"/>
                <a:cs typeface="Microsoft Sans Serif"/>
              </a:rPr>
              <a:t>Object </a:t>
            </a:r>
            <a:r>
              <a:rPr sz="1342" spc="102" dirty="0">
                <a:latin typeface="Microsoft Sans Serif"/>
                <a:cs typeface="Microsoft Sans Serif"/>
              </a:rPr>
              <a:t>A </a:t>
            </a:r>
            <a:r>
              <a:rPr sz="1342" spc="11" dirty="0">
                <a:latin typeface="Microsoft Sans Serif"/>
                <a:cs typeface="Microsoft Sans Serif"/>
              </a:rPr>
              <a:t>as </a:t>
            </a:r>
            <a:r>
              <a:rPr sz="1342" spc="45" dirty="0">
                <a:latin typeface="Microsoft Sans Serif"/>
                <a:cs typeface="Microsoft Sans Serif"/>
              </a:rPr>
              <a:t>Parent. </a:t>
            </a:r>
            <a:r>
              <a:rPr sz="1342" spc="32" dirty="0">
                <a:latin typeface="Microsoft Sans Serif"/>
                <a:cs typeface="Microsoft Sans Serif"/>
              </a:rPr>
              <a:t>Typically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64" dirty="0">
                <a:latin typeface="Microsoft Sans Serif"/>
                <a:cs typeface="Microsoft Sans Serif"/>
              </a:rPr>
              <a:t>Lookup </a:t>
            </a:r>
            <a:r>
              <a:rPr sz="1342" spc="9" dirty="0">
                <a:latin typeface="Microsoft Sans Serif"/>
                <a:cs typeface="Microsoft Sans Serif"/>
              </a:rPr>
              <a:t>Field </a:t>
            </a:r>
            <a:r>
              <a:rPr sz="1342" spc="104" dirty="0">
                <a:latin typeface="Microsoft Sans Serif"/>
                <a:cs typeface="Microsoft Sans Serif"/>
              </a:rPr>
              <a:t>on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73" dirty="0">
                <a:latin typeface="Microsoft Sans Serif"/>
                <a:cs typeface="Microsoft Sans Serif"/>
              </a:rPr>
              <a:t>child </a:t>
            </a:r>
            <a:r>
              <a:rPr sz="1342" spc="-96" dirty="0">
                <a:latin typeface="Microsoft Sans Serif"/>
                <a:cs typeface="Microsoft Sans Serif"/>
              </a:rPr>
              <a:t>is </a:t>
            </a:r>
            <a:r>
              <a:rPr sz="1342" spc="-93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Populated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with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corresponding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-18" dirty="0">
                <a:latin typeface="Microsoft Sans Serif"/>
                <a:cs typeface="Microsoft Sans Serif"/>
              </a:rPr>
              <a:t>ID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Parent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Record</a:t>
            </a:r>
            <a:endParaRPr sz="1342" dirty="0">
              <a:latin typeface="Microsoft Sans Serif"/>
              <a:cs typeface="Microsoft Sans Serif"/>
            </a:endParaRPr>
          </a:p>
          <a:p>
            <a:pPr marL="255009" indent="-249521">
              <a:spcBef>
                <a:spcPts val="453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-16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36" dirty="0">
                <a:latin typeface="Microsoft Sans Serif"/>
                <a:cs typeface="Microsoft Sans Serif"/>
              </a:rPr>
              <a:t>list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child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Records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seen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Parent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Record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layouts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as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“Related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30" dirty="0">
                <a:latin typeface="Microsoft Sans Serif"/>
                <a:cs typeface="Microsoft Sans Serif"/>
              </a:rPr>
              <a:t>Lists”</a:t>
            </a:r>
            <a:endParaRPr sz="1342" dirty="0">
              <a:latin typeface="Microsoft Sans Serif"/>
              <a:cs typeface="Microsoft Sans Serif"/>
            </a:endParaRPr>
          </a:p>
          <a:p>
            <a:pPr marL="255009" marR="13574" indent="-249521">
              <a:lnSpc>
                <a:spcPts val="1451"/>
              </a:lnSpc>
              <a:spcBef>
                <a:spcPts val="623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-27" dirty="0">
                <a:latin typeface="Microsoft Sans Serif"/>
                <a:cs typeface="Microsoft Sans Serif"/>
              </a:rPr>
              <a:t>For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example: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You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have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all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associated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Child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Records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Object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121" dirty="0">
                <a:latin typeface="Microsoft Sans Serif"/>
                <a:cs typeface="Microsoft Sans Serif"/>
              </a:rPr>
              <a:t>B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as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Related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59" dirty="0">
                <a:latin typeface="Microsoft Sans Serif"/>
                <a:cs typeface="Microsoft Sans Serif"/>
              </a:rPr>
              <a:t>List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the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Page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61" dirty="0">
                <a:latin typeface="Microsoft Sans Serif"/>
                <a:cs typeface="Microsoft Sans Serif"/>
              </a:rPr>
              <a:t>Layout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Parent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Object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2" dirty="0">
                <a:latin typeface="Microsoft Sans Serif"/>
                <a:cs typeface="Microsoft Sans Serif"/>
              </a:rPr>
              <a:t>A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record</a:t>
            </a:r>
            <a:endParaRPr sz="1342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2605" y="3577712"/>
            <a:ext cx="4057969" cy="214136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24000" y="1775184"/>
            <a:ext cx="927108" cy="523339"/>
          </a:xfrm>
          <a:custGeom>
            <a:avLst/>
            <a:gdLst/>
            <a:ahLst/>
            <a:cxnLst/>
            <a:rect l="l" t="t" r="r" b="b"/>
            <a:pathLst>
              <a:path w="2038350" h="1150620">
                <a:moveTo>
                  <a:pt x="0" y="1150276"/>
                </a:moveTo>
                <a:lnTo>
                  <a:pt x="0" y="0"/>
                </a:lnTo>
                <a:lnTo>
                  <a:pt x="2037876" y="0"/>
                </a:lnTo>
                <a:lnTo>
                  <a:pt x="1817888" y="124172"/>
                </a:lnTo>
                <a:lnTo>
                  <a:pt x="112405" y="124172"/>
                </a:lnTo>
                <a:lnTo>
                  <a:pt x="112405" y="1086829"/>
                </a:lnTo>
                <a:lnTo>
                  <a:pt x="0" y="1150276"/>
                </a:lnTo>
                <a:close/>
              </a:path>
            </a:pathLst>
          </a:custGeom>
          <a:solidFill>
            <a:srgbClr val="FF8080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F5DD-DB11-AD46-F164-5D502F07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8BDCE-0E1A-29F2-7D25-B83CECBF9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Two-Way Data Binding(Child to parent communication)</a:t>
            </a:r>
          </a:p>
          <a:p>
            <a:r>
              <a:rPr lang="en-US" dirty="0"/>
              <a:t>Two-way data binding in LWC typically involves input elements like text fields, checkboxes, or radio buttons. When a user interacts with an input element, the corresponding JavaScript property is updated automatically, and changes to the JavaScript property can update the input element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57519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86C4-0CF8-B431-0B75-9E57B815E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3F58E-35A1-69EA-6280-106A50263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Child1.html</a:t>
            </a:r>
          </a:p>
          <a:p>
            <a:r>
              <a:rPr lang="en-IN" dirty="0"/>
              <a:t>&lt;template&gt;</a:t>
            </a:r>
          </a:p>
          <a:p>
            <a:r>
              <a:rPr lang="en-IN" dirty="0"/>
              <a:t>    &lt;lightning-input</a:t>
            </a:r>
          </a:p>
          <a:p>
            <a:r>
              <a:rPr lang="en-IN" dirty="0"/>
              <a:t>      </a:t>
            </a:r>
            <a:r>
              <a:rPr lang="en-IN" dirty="0" err="1"/>
              <a:t>onchange</a:t>
            </a:r>
            <a:r>
              <a:rPr lang="en-IN" dirty="0"/>
              <a:t>={</a:t>
            </a:r>
            <a:r>
              <a:rPr lang="en-IN" dirty="0" err="1"/>
              <a:t>handleChnage</a:t>
            </a:r>
            <a:r>
              <a:rPr lang="en-IN" dirty="0"/>
              <a:t>}</a:t>
            </a:r>
          </a:p>
          <a:p>
            <a:r>
              <a:rPr lang="en-IN" dirty="0"/>
              <a:t>      type="number"</a:t>
            </a:r>
          </a:p>
          <a:p>
            <a:r>
              <a:rPr lang="en-IN" dirty="0"/>
              <a:t>      name="input1"</a:t>
            </a:r>
          </a:p>
          <a:p>
            <a:r>
              <a:rPr lang="en-IN" dirty="0"/>
              <a:t>      label="Enter a number"</a:t>
            </a:r>
          </a:p>
          <a:p>
            <a:r>
              <a:rPr lang="en-IN" dirty="0"/>
              <a:t>    &gt;&lt;/lightning-input&gt;</a:t>
            </a:r>
          </a:p>
          <a:p>
            <a:r>
              <a:rPr lang="en-IN" dirty="0"/>
              <a:t>  &lt;/template&gt;</a:t>
            </a:r>
          </a:p>
        </p:txBody>
      </p:sp>
    </p:spTree>
    <p:extLst>
      <p:ext uri="{BB962C8B-B14F-4D97-AF65-F5344CB8AC3E}">
        <p14:creationId xmlns:p14="http://schemas.microsoft.com/office/powerpoint/2010/main" val="13764500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5658-C478-FDA6-0708-ED7AB599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E18E-FF00-1C7B-6B72-38D40938B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dirty="0"/>
              <a:t>import { </a:t>
            </a:r>
            <a:r>
              <a:rPr lang="en-IN" dirty="0" err="1"/>
              <a:t>LightningElement</a:t>
            </a:r>
            <a:r>
              <a:rPr lang="en-IN" dirty="0"/>
              <a:t>, </a:t>
            </a:r>
            <a:r>
              <a:rPr lang="en-IN" dirty="0" err="1"/>
              <a:t>api</a:t>
            </a:r>
            <a:r>
              <a:rPr lang="en-IN" dirty="0"/>
              <a:t> } from '</a:t>
            </a:r>
            <a:r>
              <a:rPr lang="en-IN" dirty="0" err="1"/>
              <a:t>lwc</a:t>
            </a:r>
            <a:r>
              <a:rPr lang="en-IN" dirty="0"/>
              <a:t>'; // Importing the base </a:t>
            </a:r>
            <a:r>
              <a:rPr lang="en-IN" dirty="0" err="1"/>
              <a:t>LightningElement</a:t>
            </a:r>
            <a:r>
              <a:rPr lang="en-IN" dirty="0"/>
              <a:t> class and </a:t>
            </a:r>
            <a:r>
              <a:rPr lang="en-IN" dirty="0" err="1"/>
              <a:t>api</a:t>
            </a:r>
            <a:r>
              <a:rPr lang="en-IN" dirty="0"/>
              <a:t> decorator from LWC</a:t>
            </a:r>
          </a:p>
          <a:p>
            <a:endParaRPr lang="en-IN" dirty="0"/>
          </a:p>
          <a:p>
            <a:r>
              <a:rPr lang="en-IN" dirty="0"/>
              <a:t>export default class Child1 extends </a:t>
            </a:r>
            <a:r>
              <a:rPr lang="en-IN" dirty="0" err="1"/>
              <a:t>LightningElement</a:t>
            </a:r>
            <a:r>
              <a:rPr lang="en-IN" dirty="0"/>
              <a:t> {</a:t>
            </a:r>
          </a:p>
          <a:p>
            <a:r>
              <a:rPr lang="en-IN" dirty="0"/>
              <a:t>    @api </a:t>
            </a:r>
            <a:r>
              <a:rPr lang="en-IN" dirty="0" err="1"/>
              <a:t>progressValue</a:t>
            </a:r>
            <a:r>
              <a:rPr lang="en-IN" dirty="0"/>
              <a:t>; // Declaring a public property '</a:t>
            </a:r>
            <a:r>
              <a:rPr lang="en-IN" dirty="0" err="1"/>
              <a:t>progressValue</a:t>
            </a:r>
            <a:r>
              <a:rPr lang="en-IN" dirty="0"/>
              <a:t>' that can be set from a parent component</a:t>
            </a:r>
          </a:p>
          <a:p>
            <a:endParaRPr lang="en-IN" dirty="0"/>
          </a:p>
          <a:p>
            <a:r>
              <a:rPr lang="en-IN" dirty="0"/>
              <a:t>    </a:t>
            </a:r>
            <a:r>
              <a:rPr lang="en-IN" dirty="0" err="1"/>
              <a:t>handleChnage</a:t>
            </a:r>
            <a:r>
              <a:rPr lang="en-IN" dirty="0"/>
              <a:t>(event) { // Event handler method triggered when the input value changes</a:t>
            </a:r>
          </a:p>
          <a:p>
            <a:r>
              <a:rPr lang="en-IN" dirty="0"/>
              <a:t>        </a:t>
            </a:r>
            <a:r>
              <a:rPr lang="en-IN" dirty="0" err="1"/>
              <a:t>this.progressValue</a:t>
            </a:r>
            <a:r>
              <a:rPr lang="en-IN" dirty="0"/>
              <a:t> = </a:t>
            </a:r>
            <a:r>
              <a:rPr lang="en-IN" dirty="0" err="1"/>
              <a:t>event.target.value</a:t>
            </a:r>
            <a:r>
              <a:rPr lang="en-IN" dirty="0"/>
              <a:t>; // Updating '</a:t>
            </a:r>
            <a:r>
              <a:rPr lang="en-IN" dirty="0" err="1"/>
              <a:t>progressValue</a:t>
            </a:r>
            <a:r>
              <a:rPr lang="en-IN" dirty="0"/>
              <a:t>' with the value from the event's target (e.g., an input field)</a:t>
            </a:r>
          </a:p>
          <a:p>
            <a:endParaRPr lang="en-IN" dirty="0"/>
          </a:p>
          <a:p>
            <a:r>
              <a:rPr lang="en-IN" dirty="0"/>
              <a:t>        // Creates a custom event named '</a:t>
            </a:r>
            <a:r>
              <a:rPr lang="en-IN" dirty="0" err="1"/>
              <a:t>progressvaluechange</a:t>
            </a:r>
            <a:r>
              <a:rPr lang="en-IN" dirty="0"/>
              <a:t>' and passes '</a:t>
            </a:r>
            <a:r>
              <a:rPr lang="en-IN" dirty="0" err="1"/>
              <a:t>progressValue</a:t>
            </a:r>
            <a:r>
              <a:rPr lang="en-IN" dirty="0"/>
              <a:t>' as event detail</a:t>
            </a:r>
          </a:p>
          <a:p>
            <a:r>
              <a:rPr lang="en-IN" dirty="0"/>
              <a:t>       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selectedEvent</a:t>
            </a:r>
            <a:r>
              <a:rPr lang="en-IN" dirty="0"/>
              <a:t> = new </a:t>
            </a:r>
            <a:r>
              <a:rPr lang="en-IN" dirty="0" err="1"/>
              <a:t>CustomEvent</a:t>
            </a:r>
            <a:r>
              <a:rPr lang="en-IN" dirty="0"/>
              <a:t>("</a:t>
            </a:r>
            <a:r>
              <a:rPr lang="en-IN" dirty="0" err="1"/>
              <a:t>progressvaluechange</a:t>
            </a:r>
            <a:r>
              <a:rPr lang="en-IN" dirty="0"/>
              <a:t>", {</a:t>
            </a:r>
          </a:p>
          <a:p>
            <a:r>
              <a:rPr lang="en-IN" dirty="0"/>
              <a:t>            detail: </a:t>
            </a:r>
            <a:r>
              <a:rPr lang="en-IN" dirty="0" err="1"/>
              <a:t>this.progressValue</a:t>
            </a:r>
            <a:endParaRPr lang="en-IN" dirty="0"/>
          </a:p>
          <a:p>
            <a:r>
              <a:rPr lang="en-IN" dirty="0"/>
              <a:t>        });</a:t>
            </a:r>
          </a:p>
          <a:p>
            <a:r>
              <a:rPr lang="en-IN" dirty="0"/>
              <a:t>        </a:t>
            </a:r>
          </a:p>
          <a:p>
            <a:r>
              <a:rPr lang="en-IN" dirty="0"/>
              <a:t>        // Dispatches the custom event, allowing parent components to listen for this event</a:t>
            </a:r>
          </a:p>
          <a:p>
            <a:r>
              <a:rPr lang="en-IN" dirty="0"/>
              <a:t>        </a:t>
            </a:r>
            <a:r>
              <a:rPr lang="en-IN" dirty="0" err="1"/>
              <a:t>this.dispatchEvent</a:t>
            </a:r>
            <a:r>
              <a:rPr lang="en-IN" dirty="0"/>
              <a:t>(</a:t>
            </a:r>
            <a:r>
              <a:rPr lang="en-IN" dirty="0" err="1"/>
              <a:t>selectedEvent</a:t>
            </a:r>
            <a:r>
              <a:rPr lang="en-IN" dirty="0"/>
              <a:t>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2083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4244-4E3E-3DF2-B77F-07DCC7E2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92952-3F03-2421-72CA-47064C0B4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Parent1.html</a:t>
            </a:r>
          </a:p>
          <a:p>
            <a:r>
              <a:rPr lang="en-IN" dirty="0"/>
              <a:t>&lt;template&gt;</a:t>
            </a:r>
          </a:p>
          <a:p>
            <a:r>
              <a:rPr lang="en-IN" dirty="0"/>
              <a:t>    &lt;lightning-card title="Getting Data From Child"&gt;</a:t>
            </a:r>
          </a:p>
          <a:p>
            <a:r>
              <a:rPr lang="en-IN" dirty="0"/>
              <a:t>      &lt;p class="</a:t>
            </a:r>
            <a:r>
              <a:rPr lang="en-IN" dirty="0" err="1"/>
              <a:t>slds</a:t>
            </a:r>
            <a:r>
              <a:rPr lang="en-IN" dirty="0"/>
              <a:t>-p-</a:t>
            </a:r>
            <a:r>
              <a:rPr lang="en-IN" dirty="0" err="1"/>
              <a:t>horizontal_small</a:t>
            </a:r>
            <a:r>
              <a:rPr lang="en-IN" dirty="0"/>
              <a:t>"&gt;</a:t>
            </a:r>
          </a:p>
          <a:p>
            <a:r>
              <a:rPr lang="en-IN" dirty="0"/>
              <a:t>        &lt;lightning-progress-bar</a:t>
            </a:r>
          </a:p>
          <a:p>
            <a:r>
              <a:rPr lang="en-IN" dirty="0"/>
              <a:t>          value={</a:t>
            </a:r>
            <a:r>
              <a:rPr lang="en-IN" dirty="0" err="1"/>
              <a:t>progressValue</a:t>
            </a:r>
            <a:r>
              <a:rPr lang="en-IN" dirty="0"/>
              <a:t>}</a:t>
            </a:r>
          </a:p>
          <a:p>
            <a:r>
              <a:rPr lang="en-IN" dirty="0"/>
              <a:t>          size="large"</a:t>
            </a:r>
          </a:p>
          <a:p>
            <a:r>
              <a:rPr lang="en-IN" dirty="0"/>
              <a:t>        &gt;&lt;/lightning-progress-bar&gt;</a:t>
            </a:r>
          </a:p>
          <a:p>
            <a:r>
              <a:rPr lang="en-IN" dirty="0"/>
              <a:t>        &lt;c-child1</a:t>
            </a:r>
          </a:p>
          <a:p>
            <a:r>
              <a:rPr lang="en-IN" dirty="0"/>
              <a:t>          </a:t>
            </a:r>
            <a:r>
              <a:rPr lang="en-IN" dirty="0" err="1"/>
              <a:t>onprogressvaluechange</a:t>
            </a:r>
            <a:r>
              <a:rPr lang="en-IN" dirty="0"/>
              <a:t>={</a:t>
            </a:r>
            <a:r>
              <a:rPr lang="en-IN" dirty="0" err="1"/>
              <a:t>hanldeProgressValueChange</a:t>
            </a:r>
            <a:r>
              <a:rPr lang="en-IN" dirty="0"/>
              <a:t>}</a:t>
            </a:r>
          </a:p>
          <a:p>
            <a:r>
              <a:rPr lang="en-IN" dirty="0"/>
              <a:t>        &gt;&lt;/c-child1&gt;</a:t>
            </a:r>
          </a:p>
          <a:p>
            <a:r>
              <a:rPr lang="en-IN" dirty="0"/>
              <a:t>      &lt;/p&gt;</a:t>
            </a:r>
          </a:p>
          <a:p>
            <a:r>
              <a:rPr lang="en-IN" dirty="0"/>
              <a:t>    &lt;/lightning-card&gt;</a:t>
            </a:r>
          </a:p>
          <a:p>
            <a:r>
              <a:rPr lang="en-IN" dirty="0"/>
              <a:t>  &lt;/template&gt;</a:t>
            </a:r>
          </a:p>
        </p:txBody>
      </p:sp>
    </p:spTree>
    <p:extLst>
      <p:ext uri="{BB962C8B-B14F-4D97-AF65-F5344CB8AC3E}">
        <p14:creationId xmlns:p14="http://schemas.microsoft.com/office/powerpoint/2010/main" val="28051685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5077-0409-A474-AE0D-B5F05BB2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B6D7-4354-82B7-68C0-EC25E76DF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import { </a:t>
            </a:r>
            <a:r>
              <a:rPr lang="en-IN" dirty="0" err="1"/>
              <a:t>LightningElement</a:t>
            </a:r>
            <a:r>
              <a:rPr lang="en-IN" dirty="0"/>
              <a:t>, track } from '</a:t>
            </a:r>
            <a:r>
              <a:rPr lang="en-IN" dirty="0" err="1"/>
              <a:t>lwc</a:t>
            </a:r>
            <a:r>
              <a:rPr lang="en-IN" dirty="0"/>
              <a:t>';</a:t>
            </a:r>
          </a:p>
          <a:p>
            <a:endParaRPr lang="en-IN" dirty="0"/>
          </a:p>
          <a:p>
            <a:r>
              <a:rPr lang="en-IN" dirty="0"/>
              <a:t>export default class Parent1 extends </a:t>
            </a:r>
            <a:r>
              <a:rPr lang="en-IN" dirty="0" err="1"/>
              <a:t>LightningElement</a:t>
            </a:r>
            <a:r>
              <a:rPr lang="en-IN" dirty="0"/>
              <a:t> {</a:t>
            </a:r>
          </a:p>
          <a:p>
            <a:r>
              <a:rPr lang="en-IN" dirty="0"/>
              <a:t>    @track </a:t>
            </a:r>
            <a:r>
              <a:rPr lang="en-IN" dirty="0" err="1"/>
              <a:t>progressValue</a:t>
            </a:r>
            <a:r>
              <a:rPr lang="en-IN" dirty="0"/>
              <a:t> = 0;</a:t>
            </a:r>
          </a:p>
          <a:p>
            <a:r>
              <a:rPr lang="en-IN" dirty="0"/>
              <a:t>  </a:t>
            </a:r>
            <a:r>
              <a:rPr lang="en-IN" dirty="0" err="1"/>
              <a:t>hanldeProgressValueChange</a:t>
            </a:r>
            <a:r>
              <a:rPr lang="en-IN" dirty="0"/>
              <a:t>(event) {</a:t>
            </a:r>
          </a:p>
          <a:p>
            <a:r>
              <a:rPr lang="en-IN" dirty="0"/>
              <a:t>    </a:t>
            </a:r>
            <a:r>
              <a:rPr lang="en-IN" dirty="0" err="1"/>
              <a:t>this.progressValue</a:t>
            </a:r>
            <a:r>
              <a:rPr lang="en-IN" dirty="0"/>
              <a:t> = </a:t>
            </a:r>
            <a:r>
              <a:rPr lang="en-IN" dirty="0" err="1"/>
              <a:t>event.detail</a:t>
            </a:r>
            <a:r>
              <a:rPr lang="en-IN" dirty="0"/>
              <a:t>;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2862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957" y="1000869"/>
            <a:ext cx="8372579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30" dirty="0"/>
              <a:t>Features</a:t>
            </a:r>
            <a:r>
              <a:rPr spc="-11" dirty="0"/>
              <a:t> </a:t>
            </a:r>
            <a:r>
              <a:rPr spc="-30" dirty="0"/>
              <a:t>of</a:t>
            </a:r>
            <a:r>
              <a:rPr spc="-7" dirty="0"/>
              <a:t> </a:t>
            </a:r>
            <a:r>
              <a:rPr spc="-25" dirty="0"/>
              <a:t>Lookup</a:t>
            </a:r>
            <a:r>
              <a:rPr spc="-9" dirty="0"/>
              <a:t> </a:t>
            </a:r>
            <a:r>
              <a:rPr spc="-34" dirty="0"/>
              <a:t>Relationship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7881" y="1861639"/>
            <a:ext cx="4459361" cy="2698670"/>
          </a:xfrm>
          <a:prstGeom prst="rect">
            <a:avLst/>
          </a:prstGeom>
        </p:spPr>
        <p:txBody>
          <a:bodyPr vert="horz" wrap="square" lIns="0" tIns="28304" rIns="0" bIns="0" rtlCol="0">
            <a:spAutoFit/>
          </a:bodyPr>
          <a:lstStyle/>
          <a:p>
            <a:pPr marL="255009" marR="2310" indent="-249521">
              <a:lnSpc>
                <a:spcPts val="1464"/>
              </a:lnSpc>
              <a:spcBef>
                <a:spcPts val="223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64" dirty="0">
                <a:latin typeface="Microsoft Sans Serif"/>
                <a:cs typeface="Microsoft Sans Serif"/>
              </a:rPr>
              <a:t>Deletion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Parent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Record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Lookup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Relationship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doesn’t </a:t>
            </a:r>
            <a:r>
              <a:rPr sz="1342" spc="111" dirty="0">
                <a:latin typeface="Microsoft Sans Serif"/>
                <a:cs typeface="Microsoft Sans Serif"/>
              </a:rPr>
              <a:t>have </a:t>
            </a:r>
            <a:r>
              <a:rPr sz="1342" spc="100" dirty="0">
                <a:latin typeface="Microsoft Sans Serif"/>
                <a:cs typeface="Microsoft Sans Serif"/>
              </a:rPr>
              <a:t>any </a:t>
            </a:r>
            <a:r>
              <a:rPr sz="1342" spc="104" dirty="0">
                <a:latin typeface="Microsoft Sans Serif"/>
                <a:cs typeface="Microsoft Sans Serif"/>
              </a:rPr>
              <a:t>effect on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73" dirty="0">
                <a:latin typeface="Microsoft Sans Serif"/>
                <a:cs typeface="Microsoft Sans Serif"/>
              </a:rPr>
              <a:t>associated child </a:t>
            </a:r>
            <a:r>
              <a:rPr sz="1342" spc="75" dirty="0">
                <a:latin typeface="Microsoft Sans Serif"/>
                <a:cs typeface="Microsoft Sans Serif"/>
              </a:rPr>
              <a:t> </a:t>
            </a:r>
            <a:r>
              <a:rPr sz="1342" spc="41" dirty="0">
                <a:latin typeface="Microsoft Sans Serif"/>
                <a:cs typeface="Microsoft Sans Serif"/>
              </a:rPr>
              <a:t>Records</a:t>
            </a:r>
            <a:endParaRPr sz="1342" dirty="0">
              <a:latin typeface="Microsoft Sans Serif"/>
              <a:cs typeface="Microsoft Sans Serif"/>
            </a:endParaRPr>
          </a:p>
          <a:p>
            <a:pPr marL="255009" marR="75665" indent="-249521">
              <a:lnSpc>
                <a:spcPts val="1451"/>
              </a:lnSpc>
              <a:spcBef>
                <a:spcPts val="605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57" dirty="0">
                <a:latin typeface="Microsoft Sans Serif"/>
                <a:cs typeface="Microsoft Sans Serif"/>
              </a:rPr>
              <a:t>Child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Records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do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not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inherit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sharing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5" dirty="0">
                <a:latin typeface="Microsoft Sans Serif"/>
                <a:cs typeface="Microsoft Sans Serif"/>
              </a:rPr>
              <a:t>&amp;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27" dirty="0">
                <a:latin typeface="Microsoft Sans Serif"/>
                <a:cs typeface="Microsoft Sans Serif"/>
              </a:rPr>
              <a:t>Security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-34" dirty="0">
                <a:latin typeface="Microsoft Sans Serif"/>
                <a:cs typeface="Microsoft Sans Serif"/>
              </a:rPr>
              <a:t>its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Master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Record</a:t>
            </a:r>
            <a:endParaRPr sz="1342" dirty="0">
              <a:latin typeface="Microsoft Sans Serif"/>
              <a:cs typeface="Microsoft Sans Serif"/>
            </a:endParaRPr>
          </a:p>
          <a:p>
            <a:pPr marL="255009" marR="191762" indent="-249521">
              <a:lnSpc>
                <a:spcPts val="1451"/>
              </a:lnSpc>
              <a:spcBef>
                <a:spcPts val="614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-16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Lookup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relationship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may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may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not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required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9" dirty="0">
                <a:latin typeface="Microsoft Sans Serif"/>
                <a:cs typeface="Microsoft Sans Serif"/>
              </a:rPr>
              <a:t>page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layout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detail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record</a:t>
            </a:r>
            <a:endParaRPr sz="1342" dirty="0">
              <a:latin typeface="Microsoft Sans Serif"/>
              <a:cs typeface="Microsoft Sans Serif"/>
            </a:endParaRPr>
          </a:p>
          <a:p>
            <a:pPr marL="255009" marR="450525" indent="-249521">
              <a:lnSpc>
                <a:spcPts val="1451"/>
              </a:lnSpc>
              <a:spcBef>
                <a:spcPts val="614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36" dirty="0">
                <a:latin typeface="Microsoft Sans Serif"/>
                <a:cs typeface="Microsoft Sans Serif"/>
              </a:rPr>
              <a:t>You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cannot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create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-25" dirty="0">
                <a:latin typeface="Microsoft Sans Serif"/>
                <a:cs typeface="Microsoft Sans Serif"/>
              </a:rPr>
              <a:t>Roll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up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Summary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18" dirty="0">
                <a:latin typeface="Microsoft Sans Serif"/>
                <a:cs typeface="Microsoft Sans Serif"/>
              </a:rPr>
              <a:t>Fields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Master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Object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Lookup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Relationship</a:t>
            </a:r>
            <a:endParaRPr sz="1342" dirty="0">
              <a:latin typeface="Microsoft Sans Serif"/>
              <a:cs typeface="Microsoft Sans Serif"/>
            </a:endParaRPr>
          </a:p>
          <a:p>
            <a:pPr marL="255009" indent="-249521">
              <a:spcBef>
                <a:spcPts val="432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36" dirty="0">
                <a:latin typeface="Microsoft Sans Serif"/>
                <a:cs typeface="Microsoft Sans Serif"/>
              </a:rPr>
              <a:t>You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create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Up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lang="en-US" sz="1342" spc="14" dirty="0">
                <a:latin typeface="Microsoft Sans Serif"/>
                <a:cs typeface="Microsoft Sans Serif"/>
              </a:rPr>
              <a:t>40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allowed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object.</a:t>
            </a:r>
            <a:endParaRPr sz="1342" dirty="0">
              <a:latin typeface="Microsoft Sans Serif"/>
              <a:cs typeface="Microsoft Sans Serif"/>
            </a:endParaRPr>
          </a:p>
          <a:p>
            <a:pPr marL="255009" indent="-249521">
              <a:spcBef>
                <a:spcPts val="443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sz="1342" spc="102" dirty="0">
                <a:latin typeface="Microsoft Sans Serif"/>
                <a:cs typeface="Microsoft Sans Serif"/>
              </a:rPr>
              <a:t>A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lookup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relationship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Can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multiple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20" dirty="0">
                <a:latin typeface="Microsoft Sans Serif"/>
                <a:cs typeface="Microsoft Sans Serif"/>
              </a:rPr>
              <a:t>layers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deep.</a:t>
            </a:r>
            <a:endParaRPr sz="1342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5098" y="2787796"/>
            <a:ext cx="4132903" cy="29694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4526084"/>
            <a:ext cx="2108274" cy="11139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6292" y="1158874"/>
            <a:ext cx="6539722" cy="258053"/>
          </a:xfrm>
          <a:prstGeom prst="rect">
            <a:avLst/>
          </a:prstGeom>
        </p:spPr>
        <p:txBody>
          <a:bodyPr vert="horz" wrap="square" lIns="0" tIns="6065" rIns="0" bIns="0" rtlCol="0" anchor="ctr">
            <a:spAutoFit/>
          </a:bodyPr>
          <a:lstStyle/>
          <a:p>
            <a:pPr marL="5776">
              <a:spcBef>
                <a:spcPts val="48"/>
              </a:spcBef>
            </a:pPr>
            <a:r>
              <a:rPr sz="1819" spc="14" dirty="0"/>
              <a:t>Difference</a:t>
            </a:r>
            <a:r>
              <a:rPr sz="1819" spc="7" dirty="0"/>
              <a:t> </a:t>
            </a:r>
            <a:r>
              <a:rPr sz="1819" spc="70" dirty="0"/>
              <a:t>between</a:t>
            </a:r>
            <a:r>
              <a:rPr sz="1819" spc="7" dirty="0"/>
              <a:t> </a:t>
            </a:r>
            <a:r>
              <a:rPr sz="1819" spc="2" dirty="0"/>
              <a:t>master</a:t>
            </a:r>
            <a:r>
              <a:rPr sz="1819" spc="5" dirty="0"/>
              <a:t> </a:t>
            </a:r>
            <a:r>
              <a:rPr sz="1819" spc="52" dirty="0"/>
              <a:t>-detail</a:t>
            </a:r>
            <a:r>
              <a:rPr sz="1819" spc="2" dirty="0"/>
              <a:t> </a:t>
            </a:r>
            <a:r>
              <a:rPr sz="1819" spc="86" dirty="0"/>
              <a:t>and</a:t>
            </a:r>
            <a:r>
              <a:rPr sz="1819" spc="9" dirty="0"/>
              <a:t> </a:t>
            </a:r>
            <a:r>
              <a:rPr sz="1819" spc="23" dirty="0"/>
              <a:t>lookup</a:t>
            </a:r>
            <a:r>
              <a:rPr sz="1819" spc="5" dirty="0"/>
              <a:t> </a:t>
            </a:r>
            <a:r>
              <a:rPr sz="1819" spc="-16" dirty="0"/>
              <a:t>relationship</a:t>
            </a:r>
            <a:endParaRPr sz="1819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24067" y="1739048"/>
          <a:ext cx="8421376" cy="5598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2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8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759"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8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Master-detail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relationship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82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Lookup</a:t>
                      </a:r>
                      <a:r>
                        <a:rPr sz="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relationship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82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pPr marL="457200" marR="201930" indent="-264795">
                        <a:lnSpc>
                          <a:spcPts val="1980"/>
                        </a:lnSpc>
                      </a:pP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define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0" dirty="0">
                          <a:latin typeface="Microsoft Sans Serif"/>
                          <a:cs typeface="Microsoft Sans Serif"/>
                        </a:rPr>
                        <a:t>master-detail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relationships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between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custom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objects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between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 </a:t>
                      </a:r>
                      <a:r>
                        <a:rPr sz="800" spc="-4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custom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standard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(standard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must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parent).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1914"/>
                        </a:lnSpc>
                      </a:pP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define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relationship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between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any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two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objects,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standard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custom.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059">
                <a:tc>
                  <a:txBody>
                    <a:bodyPr/>
                    <a:lstStyle/>
                    <a:p>
                      <a:pPr marR="5080" algn="ctr">
                        <a:lnSpc>
                          <a:spcPts val="1910"/>
                        </a:lnSpc>
                      </a:pP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When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deleted,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all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records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in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detail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(child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record)</a:t>
                      </a:r>
                      <a:endParaRPr sz="800" dirty="0">
                        <a:latin typeface="Microsoft Sans Serif"/>
                        <a:cs typeface="Microsoft Sans Serif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are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related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master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will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deleted.</a:t>
                      </a:r>
                      <a:endParaRPr sz="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1910"/>
                        </a:lnSpc>
                      </a:pP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When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being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deleted,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configure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either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clear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the</a:t>
                      </a:r>
                      <a:endParaRPr sz="800" dirty="0">
                        <a:latin typeface="Microsoft Sans Serif"/>
                        <a:cs typeface="Microsoft Sans Serif"/>
                      </a:endParaRPr>
                    </a:p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value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prevent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deletion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record.</a:t>
                      </a:r>
                      <a:endParaRPr sz="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pPr marR="8255" algn="ctr">
                        <a:lnSpc>
                          <a:spcPts val="1914"/>
                        </a:lnSpc>
                      </a:pP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All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records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must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have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related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record(required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field).</a:t>
                      </a:r>
                      <a:endParaRPr sz="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ts val="1914"/>
                        </a:lnSpc>
                      </a:pPr>
                      <a:r>
                        <a:rPr sz="800" spc="-2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may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5" dirty="0">
                          <a:latin typeface="Microsoft Sans Serif"/>
                          <a:cs typeface="Microsoft Sans Serif"/>
                        </a:rPr>
                        <a:t>require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related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record.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059">
                <a:tc>
                  <a:txBody>
                    <a:bodyPr/>
                    <a:lstStyle/>
                    <a:p>
                      <a:pPr marL="2757170" marR="128905" indent="-2637790">
                        <a:lnSpc>
                          <a:spcPts val="1980"/>
                        </a:lnSpc>
                      </a:pPr>
                      <a:r>
                        <a:rPr sz="800" spc="-2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ownership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determined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by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related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record.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5" dirty="0">
                          <a:latin typeface="Microsoft Sans Serif"/>
                          <a:cs typeface="Microsoft Sans Serif"/>
                        </a:rPr>
                        <a:t>Child </a:t>
                      </a:r>
                      <a:r>
                        <a:rPr sz="800" spc="-4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records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80" dirty="0">
                          <a:latin typeface="Microsoft Sans Serif"/>
                          <a:cs typeface="Microsoft Sans Serif"/>
                        </a:rPr>
                        <a:t>do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have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5" dirty="0">
                          <a:latin typeface="Microsoft Sans Serif"/>
                          <a:cs typeface="Microsoft Sans Serif"/>
                        </a:rPr>
                        <a:t>an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owner.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ts val="1914"/>
                        </a:lnSpc>
                      </a:pP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Each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latin typeface="Microsoft Sans Serif"/>
                          <a:cs typeface="Microsoft Sans Serif"/>
                        </a:rPr>
                        <a:t>has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5" dirty="0">
                          <a:latin typeface="Microsoft Sans Serif"/>
                          <a:cs typeface="Microsoft Sans Serif"/>
                        </a:rPr>
                        <a:t>an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owner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related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record.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pPr marR="4445" algn="ctr">
                        <a:lnSpc>
                          <a:spcPts val="1914"/>
                        </a:lnSpc>
                      </a:pPr>
                      <a:r>
                        <a:rPr sz="800" spc="-2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inherits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sharing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latin typeface="Microsoft Sans Serif"/>
                          <a:cs typeface="Microsoft Sans Serif"/>
                        </a:rPr>
                        <a:t>security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from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master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record.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914"/>
                        </a:lnSpc>
                      </a:pPr>
                      <a:r>
                        <a:rPr sz="800" dirty="0">
                          <a:latin typeface="Microsoft Sans Serif"/>
                          <a:cs typeface="Microsoft Sans Serif"/>
                        </a:rPr>
                        <a:t>There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no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latin typeface="Microsoft Sans Serif"/>
                          <a:cs typeface="Microsoft Sans Serif"/>
                        </a:rPr>
                        <a:t>security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inheritance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between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related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records.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759">
                <a:tc>
                  <a:txBody>
                    <a:bodyPr/>
                    <a:lstStyle/>
                    <a:p>
                      <a:pPr marR="9525" algn="ctr">
                        <a:lnSpc>
                          <a:spcPts val="1914"/>
                        </a:lnSpc>
                      </a:pPr>
                      <a:r>
                        <a:rPr sz="800" spc="-7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relate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5" dirty="0">
                          <a:latin typeface="Microsoft Sans Serif"/>
                          <a:cs typeface="Microsoft Sans Serif"/>
                        </a:rPr>
                        <a:t>an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another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object,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no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records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should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exist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in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object.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1914"/>
                        </a:lnSpc>
                      </a:pPr>
                      <a:r>
                        <a:rPr sz="800" spc="-7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relate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5" dirty="0">
                          <a:latin typeface="Microsoft Sans Serif"/>
                          <a:cs typeface="Microsoft Sans Serif"/>
                        </a:rPr>
                        <a:t>an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object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other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objects,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there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no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condition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number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latin typeface="Microsoft Sans Serif"/>
                          <a:cs typeface="Microsoft Sans Serif"/>
                        </a:rPr>
                        <a:t>records.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384">
                <a:tc>
                  <a:txBody>
                    <a:bodyPr/>
                    <a:lstStyle/>
                    <a:p>
                      <a:pPr marL="377825">
                        <a:lnSpc>
                          <a:spcPts val="1910"/>
                        </a:lnSpc>
                      </a:pPr>
                      <a:r>
                        <a:rPr sz="800" spc="-20" dirty="0">
                          <a:latin typeface="Microsoft Sans Serif"/>
                          <a:cs typeface="Microsoft Sans Serif"/>
                        </a:rPr>
                        <a:t>If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have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Roll-Up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Summary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in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object,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any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create,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5" dirty="0">
                          <a:latin typeface="Microsoft Sans Serif"/>
                          <a:cs typeface="Microsoft Sans Serif"/>
                        </a:rPr>
                        <a:t>edit,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or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  <a:p>
                      <a:pPr marL="339090">
                        <a:lnSpc>
                          <a:spcPct val="100000"/>
                        </a:lnSpc>
                      </a:pPr>
                      <a:r>
                        <a:rPr sz="800" spc="114" dirty="0">
                          <a:latin typeface="Microsoft Sans Serif"/>
                          <a:cs typeface="Microsoft Sans Serif"/>
                        </a:rPr>
                        <a:t>delete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action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in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will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5" dirty="0">
                          <a:latin typeface="Microsoft Sans Serif"/>
                          <a:cs typeface="Microsoft Sans Serif"/>
                        </a:rPr>
                        <a:t>trigger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5" dirty="0">
                          <a:latin typeface="Microsoft Sans Serif"/>
                          <a:cs typeface="Microsoft Sans Serif"/>
                        </a:rPr>
                        <a:t>an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0" dirty="0">
                          <a:latin typeface="Microsoft Sans Serif"/>
                          <a:cs typeface="Microsoft Sans Serif"/>
                        </a:rPr>
                        <a:t>edit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action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in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object.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914"/>
                        </a:lnSpc>
                      </a:pP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40" dirty="0">
                          <a:latin typeface="Microsoft Sans Serif"/>
                          <a:cs typeface="Microsoft Sans Serif"/>
                        </a:rPr>
                        <a:t>cannot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30" dirty="0">
                          <a:latin typeface="Microsoft Sans Serif"/>
                          <a:cs typeface="Microsoft Sans Serif"/>
                        </a:rPr>
                        <a:t>create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Roll-Up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latin typeface="Microsoft Sans Serif"/>
                          <a:cs typeface="Microsoft Sans Serif"/>
                        </a:rPr>
                        <a:t>Summary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in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lookup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latin typeface="Microsoft Sans Serif"/>
                          <a:cs typeface="Microsoft Sans Serif"/>
                        </a:rPr>
                        <a:t>relationship.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9900">
                <a:tc>
                  <a:txBody>
                    <a:bodyPr/>
                    <a:lstStyle/>
                    <a:p>
                      <a:pPr marL="1143000" marR="130810" indent="-1022985">
                        <a:lnSpc>
                          <a:spcPts val="1980"/>
                        </a:lnSpc>
                      </a:pPr>
                      <a:r>
                        <a:rPr sz="800" spc="25" dirty="0">
                          <a:latin typeface="Microsoft Sans Serif"/>
                          <a:cs typeface="Microsoft Sans Serif"/>
                        </a:rPr>
                        <a:t>Supports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cross-object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5" dirty="0">
                          <a:latin typeface="Microsoft Sans Serif"/>
                          <a:cs typeface="Microsoft Sans Serif"/>
                        </a:rPr>
                        <a:t>workflow.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75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configure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5" dirty="0">
                          <a:latin typeface="Microsoft Sans Serif"/>
                          <a:cs typeface="Microsoft Sans Serif"/>
                        </a:rPr>
                        <a:t>update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0" dirty="0">
                          <a:latin typeface="Microsoft Sans Serif"/>
                          <a:cs typeface="Microsoft Sans Serif"/>
                        </a:rPr>
                        <a:t>action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2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5" dirty="0">
                          <a:latin typeface="Microsoft Sans Serif"/>
                          <a:cs typeface="Microsoft Sans Serif"/>
                        </a:rPr>
                        <a:t>update </a:t>
                      </a:r>
                      <a:r>
                        <a:rPr sz="800" spc="-4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field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in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parent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5" dirty="0">
                          <a:latin typeface="Microsoft Sans Serif"/>
                          <a:cs typeface="Microsoft Sans Serif"/>
                        </a:rPr>
                        <a:t>record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using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4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8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90" dirty="0">
                          <a:latin typeface="Microsoft Sans Serif"/>
                          <a:cs typeface="Microsoft Sans Serif"/>
                        </a:rPr>
                        <a:t>value</a:t>
                      </a:r>
                      <a:r>
                        <a:rPr sz="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0" dirty="0">
                          <a:latin typeface="Microsoft Sans Serif"/>
                          <a:cs typeface="Microsoft Sans Serif"/>
                        </a:rPr>
                        <a:t>from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child</a:t>
                      </a:r>
                      <a:r>
                        <a:rPr sz="8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85" dirty="0">
                          <a:latin typeface="Microsoft Sans Serif"/>
                          <a:cs typeface="Microsoft Sans Serif"/>
                        </a:rPr>
                        <a:t>record.</a:t>
                      </a:r>
                      <a:endParaRPr sz="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800" spc="35" dirty="0">
                          <a:latin typeface="Microsoft Sans Serif"/>
                          <a:cs typeface="Microsoft Sans Serif"/>
                        </a:rPr>
                        <a:t>Does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1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70" dirty="0">
                          <a:latin typeface="Microsoft Sans Serif"/>
                          <a:cs typeface="Microsoft Sans Serif"/>
                        </a:rPr>
                        <a:t>support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0" dirty="0">
                          <a:latin typeface="Microsoft Sans Serif"/>
                          <a:cs typeface="Microsoft Sans Serif"/>
                        </a:rPr>
                        <a:t>cross-object</a:t>
                      </a:r>
                      <a:r>
                        <a:rPr sz="8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65" dirty="0">
                          <a:latin typeface="Microsoft Sans Serif"/>
                          <a:cs typeface="Microsoft Sans Serif"/>
                        </a:rPr>
                        <a:t>workflow.</a:t>
                      </a:r>
                      <a:endParaRPr sz="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BBCF-E33F-0B5D-AFF3-C6F35B2B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696" y="1129712"/>
            <a:ext cx="8452608" cy="622941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2. CRM Scope: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E6B7B-C478-AFC4-945A-B195B9CA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6293" y="1714808"/>
            <a:ext cx="8785963" cy="2271286"/>
          </a:xfrm>
        </p:spPr>
        <p:txBody>
          <a:bodyPr>
            <a:normAutofit fontScale="4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pc="59" dirty="0">
                <a:latin typeface="Microsoft Sans Serif"/>
                <a:cs typeface="Microsoft Sans Serif"/>
              </a:rPr>
              <a:t>Customer Data Management: Collect, organize, and analyze customer data to gain insights and make informed decisions.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pc="59" dirty="0">
              <a:latin typeface="Microsoft Sans Serif"/>
              <a:cs typeface="Microsoft Sans 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pc="59" dirty="0">
                <a:latin typeface="Microsoft Sans Serif"/>
                <a:cs typeface="Microsoft Sans Serif"/>
              </a:rPr>
              <a:t>Sales Management: Track and manage sales leads, opportunities, and customer interactions.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pc="59" dirty="0">
              <a:latin typeface="Microsoft Sans Serif"/>
              <a:cs typeface="Microsoft Sans 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pc="59" dirty="0">
                <a:latin typeface="Microsoft Sans Serif"/>
                <a:cs typeface="Microsoft Sans Serif"/>
              </a:rPr>
              <a:t>Marketing Automation: Targeted marketing campaigns, lead nurturing, and ROI analysis.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pc="59" dirty="0">
              <a:latin typeface="Microsoft Sans Serif"/>
              <a:cs typeface="Microsoft Sans 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pc="59" dirty="0">
                <a:latin typeface="Microsoft Sans Serif"/>
                <a:cs typeface="Microsoft Sans Serif"/>
              </a:rPr>
              <a:t>Customer Support: Manage customer inquiries, complaints, and support requests efficiently.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pc="59" dirty="0">
              <a:latin typeface="Microsoft Sans Serif"/>
              <a:cs typeface="Microsoft Sans 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pc="59" dirty="0">
                <a:latin typeface="Microsoft Sans Serif"/>
                <a:cs typeface="Microsoft Sans Serif"/>
              </a:rPr>
              <a:t>Analytics and Reporting: Utilize data to make data-driven decisions and measure CRM's impact.</a:t>
            </a:r>
          </a:p>
          <a:p>
            <a:endParaRPr lang="en-IN" dirty="0"/>
          </a:p>
        </p:txBody>
      </p:sp>
      <p:pic>
        <p:nvPicPr>
          <p:cNvPr id="1026" name="Picture 2" descr="What is the scope of CRM in software? - Quora">
            <a:extLst>
              <a:ext uri="{FF2B5EF4-FFF2-40B4-BE49-F238E27FC236}">
                <a16:creationId xmlns:a16="http://schemas.microsoft.com/office/drawing/2014/main" id="{CF9B9320-C168-3BCF-29B8-BF40CD96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266" y="3810241"/>
            <a:ext cx="5268053" cy="191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418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C386-CF6C-71BF-25E7-5E538A1C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98" dirty="0"/>
              <a:t>Many</a:t>
            </a:r>
            <a:r>
              <a:rPr lang="en-IN" spc="-9" dirty="0"/>
              <a:t> to </a:t>
            </a:r>
            <a:r>
              <a:rPr lang="en-IN" spc="98" dirty="0"/>
              <a:t>Many</a:t>
            </a:r>
            <a:r>
              <a:rPr lang="en-IN" spc="-7" dirty="0"/>
              <a:t> </a:t>
            </a:r>
            <a:r>
              <a:rPr lang="en-IN" spc="-34" dirty="0"/>
              <a:t>Relationship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47FF-F6E3-9D6D-E377-E180C8897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009" indent="-249521">
              <a:spcBef>
                <a:spcPts val="327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lang="en-US" spc="102" dirty="0"/>
              <a:t>Many</a:t>
            </a:r>
            <a:r>
              <a:rPr lang="en-US" spc="18" dirty="0"/>
              <a:t> </a:t>
            </a:r>
            <a:r>
              <a:rPr lang="en-US" spc="107" dirty="0"/>
              <a:t>to</a:t>
            </a:r>
            <a:r>
              <a:rPr lang="en-US" spc="18" dirty="0"/>
              <a:t> </a:t>
            </a:r>
            <a:r>
              <a:rPr lang="en-US" spc="102" dirty="0"/>
              <a:t>Many</a:t>
            </a:r>
            <a:r>
              <a:rPr lang="en-US" spc="18" dirty="0"/>
              <a:t> </a:t>
            </a:r>
            <a:r>
              <a:rPr lang="en-US" spc="32" dirty="0"/>
              <a:t>Relationship</a:t>
            </a:r>
            <a:r>
              <a:rPr lang="en-US" spc="18" dirty="0"/>
              <a:t> in </a:t>
            </a:r>
            <a:r>
              <a:rPr lang="en-US" spc="34" dirty="0"/>
              <a:t>Salesforce</a:t>
            </a:r>
            <a:r>
              <a:rPr lang="en-US" spc="20" dirty="0"/>
              <a:t> </a:t>
            </a:r>
            <a:r>
              <a:rPr lang="en-US" spc="148" dirty="0"/>
              <a:t>can</a:t>
            </a:r>
            <a:r>
              <a:rPr lang="en-US" spc="16" dirty="0"/>
              <a:t> </a:t>
            </a:r>
            <a:r>
              <a:rPr lang="en-US" spc="150" dirty="0"/>
              <a:t>be</a:t>
            </a:r>
            <a:r>
              <a:rPr lang="en-US" spc="18" dirty="0"/>
              <a:t> </a:t>
            </a:r>
            <a:r>
              <a:rPr lang="en-US" spc="114" dirty="0"/>
              <a:t>achieved</a:t>
            </a:r>
            <a:r>
              <a:rPr lang="en-US" spc="20" dirty="0"/>
              <a:t> using</a:t>
            </a:r>
            <a:r>
              <a:rPr lang="en-US" spc="18" dirty="0"/>
              <a:t> </a:t>
            </a:r>
            <a:r>
              <a:rPr lang="en-US" spc="70" dirty="0"/>
              <a:t>Junction</a:t>
            </a:r>
            <a:r>
              <a:rPr lang="en-US" spc="20" dirty="0"/>
              <a:t> </a:t>
            </a:r>
            <a:r>
              <a:rPr lang="en-US" spc="111" dirty="0"/>
              <a:t>Object</a:t>
            </a:r>
          </a:p>
          <a:p>
            <a:pPr marL="255009" indent="-249521">
              <a:spcBef>
                <a:spcPts val="282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lang="en-US" spc="36" dirty="0"/>
              <a:t>You</a:t>
            </a:r>
            <a:r>
              <a:rPr lang="en-US" spc="16" dirty="0"/>
              <a:t> use </a:t>
            </a:r>
            <a:r>
              <a:rPr lang="en-US" spc="175" dirty="0"/>
              <a:t>a</a:t>
            </a:r>
            <a:r>
              <a:rPr lang="en-US" spc="18" dirty="0"/>
              <a:t> </a:t>
            </a:r>
            <a:r>
              <a:rPr lang="en-US" spc="70" dirty="0"/>
              <a:t>junction</a:t>
            </a:r>
            <a:r>
              <a:rPr lang="en-US" spc="16" dirty="0"/>
              <a:t> </a:t>
            </a:r>
            <a:r>
              <a:rPr lang="en-US" spc="114" dirty="0"/>
              <a:t>object</a:t>
            </a:r>
            <a:r>
              <a:rPr lang="en-US" spc="16" dirty="0"/>
              <a:t> </a:t>
            </a:r>
            <a:r>
              <a:rPr lang="en-US" spc="107" dirty="0"/>
              <a:t>to</a:t>
            </a:r>
            <a:r>
              <a:rPr lang="en-US" spc="16" dirty="0"/>
              <a:t> </a:t>
            </a:r>
            <a:r>
              <a:rPr lang="en-US" spc="109" dirty="0"/>
              <a:t>create</a:t>
            </a:r>
            <a:r>
              <a:rPr lang="en-US" spc="14" dirty="0"/>
              <a:t> </a:t>
            </a:r>
            <a:r>
              <a:rPr lang="en-US" spc="102" dirty="0"/>
              <a:t>Many</a:t>
            </a:r>
            <a:r>
              <a:rPr lang="en-US" spc="16" dirty="0"/>
              <a:t> </a:t>
            </a:r>
            <a:r>
              <a:rPr lang="en-US" spc="107" dirty="0"/>
              <a:t>to</a:t>
            </a:r>
            <a:r>
              <a:rPr lang="en-US" spc="16" dirty="0"/>
              <a:t> </a:t>
            </a:r>
            <a:r>
              <a:rPr lang="en-US" spc="102" dirty="0"/>
              <a:t>Many</a:t>
            </a:r>
            <a:r>
              <a:rPr lang="en-US" spc="16" dirty="0"/>
              <a:t> </a:t>
            </a:r>
            <a:r>
              <a:rPr lang="en-US" spc="30" dirty="0"/>
              <a:t>Relationship.</a:t>
            </a:r>
            <a:r>
              <a:rPr lang="en-US" spc="18" dirty="0"/>
              <a:t> </a:t>
            </a:r>
            <a:r>
              <a:rPr lang="en-US" spc="102" dirty="0"/>
              <a:t>A</a:t>
            </a:r>
            <a:r>
              <a:rPr lang="en-US" spc="16" dirty="0"/>
              <a:t> </a:t>
            </a:r>
            <a:r>
              <a:rPr lang="en-US" spc="70" dirty="0"/>
              <a:t>junction</a:t>
            </a:r>
            <a:r>
              <a:rPr lang="en-US" spc="16" dirty="0"/>
              <a:t> </a:t>
            </a:r>
            <a:r>
              <a:rPr lang="en-US" spc="114" dirty="0"/>
              <a:t>object</a:t>
            </a:r>
            <a:r>
              <a:rPr lang="en-US" spc="16" dirty="0"/>
              <a:t> </a:t>
            </a:r>
            <a:r>
              <a:rPr lang="en-US" spc="-93" dirty="0"/>
              <a:t>is</a:t>
            </a:r>
            <a:r>
              <a:rPr lang="en-US" spc="16" dirty="0"/>
              <a:t> </a:t>
            </a:r>
            <a:r>
              <a:rPr lang="en-US" spc="175" dirty="0"/>
              <a:t>a</a:t>
            </a:r>
            <a:r>
              <a:rPr lang="en-US" spc="18" dirty="0"/>
              <a:t> </a:t>
            </a:r>
            <a:r>
              <a:rPr lang="en-US" spc="77" dirty="0"/>
              <a:t>custom</a:t>
            </a:r>
          </a:p>
          <a:p>
            <a:pPr marL="255009" indent="-249521">
              <a:spcBef>
                <a:spcPts val="1569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lang="en-US" spc="-16" dirty="0"/>
              <a:t>The</a:t>
            </a:r>
            <a:r>
              <a:rPr lang="en-US" spc="18" dirty="0"/>
              <a:t> </a:t>
            </a:r>
            <a:r>
              <a:rPr lang="en-US" spc="-23" dirty="0"/>
              <a:t>first</a:t>
            </a:r>
            <a:r>
              <a:rPr lang="en-US" spc="16" dirty="0"/>
              <a:t> </a:t>
            </a:r>
            <a:r>
              <a:rPr lang="en-US" spc="50" dirty="0"/>
              <a:t>Master</a:t>
            </a:r>
            <a:r>
              <a:rPr lang="en-US" spc="18" dirty="0"/>
              <a:t> </a:t>
            </a:r>
            <a:r>
              <a:rPr lang="en-US" spc="80" dirty="0"/>
              <a:t>detail</a:t>
            </a:r>
            <a:r>
              <a:rPr lang="en-US" spc="20" dirty="0"/>
              <a:t> </a:t>
            </a:r>
            <a:r>
              <a:rPr lang="en-US" spc="32" dirty="0"/>
              <a:t>Relationship</a:t>
            </a:r>
            <a:r>
              <a:rPr lang="en-US" spc="20" dirty="0"/>
              <a:t> </a:t>
            </a:r>
            <a:r>
              <a:rPr lang="en-US" spc="86" dirty="0"/>
              <a:t>you</a:t>
            </a:r>
            <a:r>
              <a:rPr lang="en-US" spc="18" dirty="0"/>
              <a:t> </a:t>
            </a:r>
            <a:r>
              <a:rPr lang="en-US" spc="109" dirty="0"/>
              <a:t>create</a:t>
            </a:r>
            <a:r>
              <a:rPr lang="en-US" spc="16" dirty="0"/>
              <a:t> </a:t>
            </a:r>
            <a:r>
              <a:rPr lang="en-US" spc="-93" dirty="0"/>
              <a:t>is</a:t>
            </a:r>
            <a:r>
              <a:rPr lang="en-US" spc="18" dirty="0"/>
              <a:t> </a:t>
            </a:r>
            <a:r>
              <a:rPr lang="en-US" spc="98" dirty="0"/>
              <a:t>called</a:t>
            </a:r>
            <a:r>
              <a:rPr lang="en-US" spc="18" dirty="0"/>
              <a:t> </a:t>
            </a:r>
            <a:r>
              <a:rPr lang="en-US" spc="20" dirty="0"/>
              <a:t>Primary</a:t>
            </a:r>
            <a:r>
              <a:rPr lang="en-US" spc="18" dirty="0"/>
              <a:t> </a:t>
            </a:r>
            <a:r>
              <a:rPr lang="en-US" spc="32" dirty="0"/>
              <a:t>Relationship</a:t>
            </a:r>
            <a:r>
              <a:rPr lang="en-US" spc="18" dirty="0"/>
              <a:t> </a:t>
            </a:r>
            <a:r>
              <a:rPr lang="en-US" spc="141" dirty="0"/>
              <a:t>and</a:t>
            </a:r>
            <a:r>
              <a:rPr lang="en-US" spc="20" dirty="0"/>
              <a:t> </a:t>
            </a:r>
            <a:r>
              <a:rPr lang="en-US" spc="93" dirty="0"/>
              <a:t>second</a:t>
            </a:r>
            <a:r>
              <a:rPr lang="en-US" spc="20" dirty="0"/>
              <a:t> </a:t>
            </a:r>
            <a:r>
              <a:rPr lang="en-US" spc="111" dirty="0"/>
              <a:t>one</a:t>
            </a:r>
          </a:p>
          <a:p>
            <a:pPr marL="255009" indent="-249521">
              <a:spcBef>
                <a:spcPts val="1567"/>
              </a:spcBef>
              <a:buFont typeface="Lucida Sans Unicode"/>
              <a:buChar char="▪"/>
              <a:tabLst>
                <a:tab pos="255009" algn="l"/>
                <a:tab pos="255297" algn="l"/>
              </a:tabLst>
            </a:pPr>
            <a:r>
              <a:rPr lang="en-US" spc="-16" dirty="0"/>
              <a:t>The</a:t>
            </a:r>
            <a:r>
              <a:rPr lang="en-US" spc="16" dirty="0"/>
              <a:t> </a:t>
            </a:r>
            <a:r>
              <a:rPr lang="en-US" spc="70" dirty="0"/>
              <a:t>Junction</a:t>
            </a:r>
            <a:r>
              <a:rPr lang="en-US" spc="16" dirty="0"/>
              <a:t> </a:t>
            </a:r>
            <a:r>
              <a:rPr lang="en-US" spc="114" dirty="0"/>
              <a:t>object</a:t>
            </a:r>
            <a:r>
              <a:rPr lang="en-US" spc="16" dirty="0"/>
              <a:t> </a:t>
            </a:r>
            <a:r>
              <a:rPr lang="en-US" spc="7" dirty="0"/>
              <a:t>Inherits</a:t>
            </a:r>
            <a:r>
              <a:rPr lang="en-US" spc="18" dirty="0"/>
              <a:t> </a:t>
            </a:r>
            <a:r>
              <a:rPr lang="en-US" spc="93" dirty="0"/>
              <a:t>the</a:t>
            </a:r>
            <a:r>
              <a:rPr lang="en-US" spc="16" dirty="0"/>
              <a:t> </a:t>
            </a:r>
            <a:r>
              <a:rPr lang="en-US" spc="36" dirty="0"/>
              <a:t>Look</a:t>
            </a:r>
            <a:r>
              <a:rPr lang="en-US" spc="16" dirty="0"/>
              <a:t> </a:t>
            </a:r>
            <a:r>
              <a:rPr lang="en-US" spc="141" dirty="0"/>
              <a:t>and</a:t>
            </a:r>
            <a:r>
              <a:rPr lang="en-US" spc="20" dirty="0"/>
              <a:t> </a:t>
            </a:r>
            <a:r>
              <a:rPr lang="en-US" spc="7" dirty="0"/>
              <a:t>Feel,</a:t>
            </a:r>
            <a:r>
              <a:rPr lang="en-US" spc="16" dirty="0"/>
              <a:t> </a:t>
            </a:r>
            <a:r>
              <a:rPr lang="en-US" spc="25" dirty="0"/>
              <a:t>Sharing</a:t>
            </a:r>
            <a:r>
              <a:rPr lang="en-US" spc="18" dirty="0"/>
              <a:t> </a:t>
            </a:r>
            <a:r>
              <a:rPr lang="en-US" spc="141" dirty="0"/>
              <a:t>and</a:t>
            </a:r>
            <a:r>
              <a:rPr lang="en-US" spc="18" dirty="0"/>
              <a:t> </a:t>
            </a:r>
            <a:r>
              <a:rPr lang="en-US" spc="27" dirty="0"/>
              <a:t>Security</a:t>
            </a:r>
            <a:r>
              <a:rPr lang="en-US" spc="18" dirty="0"/>
              <a:t> </a:t>
            </a:r>
            <a:r>
              <a:rPr lang="en-US" spc="23" dirty="0"/>
              <a:t>settings</a:t>
            </a:r>
            <a:r>
              <a:rPr lang="en-US" spc="16" dirty="0"/>
              <a:t> </a:t>
            </a:r>
            <a:r>
              <a:rPr lang="en-US" spc="70" dirty="0"/>
              <a:t>from</a:t>
            </a:r>
            <a:r>
              <a:rPr lang="en-US" spc="14" dirty="0"/>
              <a:t> </a:t>
            </a:r>
            <a:r>
              <a:rPr lang="en-US" spc="93" dirty="0"/>
              <a:t>the</a:t>
            </a:r>
            <a:r>
              <a:rPr lang="en-US" spc="18" dirty="0"/>
              <a:t> </a:t>
            </a:r>
            <a:r>
              <a:rPr lang="en-US" spc="20" dirty="0"/>
              <a:t>Primary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1745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779" y="1775184"/>
            <a:ext cx="9143816" cy="16539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6292" y="948532"/>
            <a:ext cx="8095798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98" dirty="0"/>
              <a:t>Many</a:t>
            </a:r>
            <a:r>
              <a:rPr spc="-9" dirty="0"/>
              <a:t> to </a:t>
            </a:r>
            <a:r>
              <a:rPr spc="98" dirty="0"/>
              <a:t>Many</a:t>
            </a:r>
            <a:r>
              <a:rPr spc="-7" dirty="0"/>
              <a:t> </a:t>
            </a:r>
            <a:r>
              <a:rPr spc="-34" dirty="0"/>
              <a:t>Relationship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957018" y="3483168"/>
            <a:ext cx="2163830" cy="2143612"/>
            <a:chOff x="11945095" y="5773768"/>
            <a:chExt cx="4757420" cy="4712970"/>
          </a:xfrm>
        </p:grpSpPr>
        <p:sp>
          <p:nvSpPr>
            <p:cNvPr id="9" name="object 9"/>
            <p:cNvSpPr/>
            <p:nvPr/>
          </p:nvSpPr>
          <p:spPr>
            <a:xfrm>
              <a:off x="11945095" y="8262659"/>
              <a:ext cx="2223770" cy="2223770"/>
            </a:xfrm>
            <a:custGeom>
              <a:avLst/>
              <a:gdLst/>
              <a:ahLst/>
              <a:cxnLst/>
              <a:rect l="l" t="t" r="r" b="b"/>
              <a:pathLst>
                <a:path w="2223769" h="2223770">
                  <a:moveTo>
                    <a:pt x="1111875" y="2223752"/>
                  </a:moveTo>
                  <a:lnTo>
                    <a:pt x="1063644" y="2222725"/>
                  </a:lnTo>
                  <a:lnTo>
                    <a:pt x="1015938" y="2219671"/>
                  </a:lnTo>
                  <a:lnTo>
                    <a:pt x="968799" y="2214632"/>
                  </a:lnTo>
                  <a:lnTo>
                    <a:pt x="922267" y="2207650"/>
                  </a:lnTo>
                  <a:lnTo>
                    <a:pt x="876386" y="2198766"/>
                  </a:lnTo>
                  <a:lnTo>
                    <a:pt x="831197" y="2188022"/>
                  </a:lnTo>
                  <a:lnTo>
                    <a:pt x="786740" y="2175461"/>
                  </a:lnTo>
                  <a:lnTo>
                    <a:pt x="743059" y="2161122"/>
                  </a:lnTo>
                  <a:lnTo>
                    <a:pt x="700195" y="2145050"/>
                  </a:lnTo>
                  <a:lnTo>
                    <a:pt x="658190" y="2127284"/>
                  </a:lnTo>
                  <a:lnTo>
                    <a:pt x="617085" y="2107867"/>
                  </a:lnTo>
                  <a:lnTo>
                    <a:pt x="576921" y="2086840"/>
                  </a:lnTo>
                  <a:lnTo>
                    <a:pt x="537742" y="2064246"/>
                  </a:lnTo>
                  <a:lnTo>
                    <a:pt x="499588" y="2040125"/>
                  </a:lnTo>
                  <a:lnTo>
                    <a:pt x="462501" y="2014520"/>
                  </a:lnTo>
                  <a:lnTo>
                    <a:pt x="426523" y="1987473"/>
                  </a:lnTo>
                  <a:lnTo>
                    <a:pt x="391696" y="1959024"/>
                  </a:lnTo>
                  <a:lnTo>
                    <a:pt x="358061" y="1929217"/>
                  </a:lnTo>
                  <a:lnTo>
                    <a:pt x="325660" y="1898091"/>
                  </a:lnTo>
                  <a:lnTo>
                    <a:pt x="294535" y="1865690"/>
                  </a:lnTo>
                  <a:lnTo>
                    <a:pt x="264727" y="1832055"/>
                  </a:lnTo>
                  <a:lnTo>
                    <a:pt x="236279" y="1797228"/>
                  </a:lnTo>
                  <a:lnTo>
                    <a:pt x="209231" y="1761250"/>
                  </a:lnTo>
                  <a:lnTo>
                    <a:pt x="183627" y="1724163"/>
                  </a:lnTo>
                  <a:lnTo>
                    <a:pt x="159506" y="1686009"/>
                  </a:lnTo>
                  <a:lnTo>
                    <a:pt x="136912" y="1646830"/>
                  </a:lnTo>
                  <a:lnTo>
                    <a:pt x="115885" y="1606667"/>
                  </a:lnTo>
                  <a:lnTo>
                    <a:pt x="96468" y="1565561"/>
                  </a:lnTo>
                  <a:lnTo>
                    <a:pt x="78702" y="1523556"/>
                  </a:lnTo>
                  <a:lnTo>
                    <a:pt x="62629" y="1480692"/>
                  </a:lnTo>
                  <a:lnTo>
                    <a:pt x="48291" y="1437011"/>
                  </a:lnTo>
                  <a:lnTo>
                    <a:pt x="35729" y="1392554"/>
                  </a:lnTo>
                  <a:lnTo>
                    <a:pt x="24986" y="1347365"/>
                  </a:lnTo>
                  <a:lnTo>
                    <a:pt x="16102" y="1301484"/>
                  </a:lnTo>
                  <a:lnTo>
                    <a:pt x="9120" y="1254952"/>
                  </a:lnTo>
                  <a:lnTo>
                    <a:pt x="4081" y="1207813"/>
                  </a:lnTo>
                  <a:lnTo>
                    <a:pt x="1027" y="1160107"/>
                  </a:lnTo>
                  <a:lnTo>
                    <a:pt x="0" y="1111876"/>
                  </a:lnTo>
                  <a:lnTo>
                    <a:pt x="1027" y="1063645"/>
                  </a:lnTo>
                  <a:lnTo>
                    <a:pt x="4081" y="1015939"/>
                  </a:lnTo>
                  <a:lnTo>
                    <a:pt x="9120" y="968799"/>
                  </a:lnTo>
                  <a:lnTo>
                    <a:pt x="16102" y="922268"/>
                  </a:lnTo>
                  <a:lnTo>
                    <a:pt x="24986" y="876387"/>
                  </a:lnTo>
                  <a:lnTo>
                    <a:pt x="35729" y="831197"/>
                  </a:lnTo>
                  <a:lnTo>
                    <a:pt x="48291" y="786741"/>
                  </a:lnTo>
                  <a:lnTo>
                    <a:pt x="62629" y="743060"/>
                  </a:lnTo>
                  <a:lnTo>
                    <a:pt x="78702" y="700196"/>
                  </a:lnTo>
                  <a:lnTo>
                    <a:pt x="96468" y="658191"/>
                  </a:lnTo>
                  <a:lnTo>
                    <a:pt x="115885" y="617085"/>
                  </a:lnTo>
                  <a:lnTo>
                    <a:pt x="136912" y="576922"/>
                  </a:lnTo>
                  <a:lnTo>
                    <a:pt x="159506" y="537743"/>
                  </a:lnTo>
                  <a:lnTo>
                    <a:pt x="183627" y="499589"/>
                  </a:lnTo>
                  <a:lnTo>
                    <a:pt x="209231" y="462502"/>
                  </a:lnTo>
                  <a:lnTo>
                    <a:pt x="236279" y="426524"/>
                  </a:lnTo>
                  <a:lnTo>
                    <a:pt x="264727" y="391696"/>
                  </a:lnTo>
                  <a:lnTo>
                    <a:pt x="294535" y="358062"/>
                  </a:lnTo>
                  <a:lnTo>
                    <a:pt x="325660" y="325661"/>
                  </a:lnTo>
                  <a:lnTo>
                    <a:pt x="358061" y="294535"/>
                  </a:lnTo>
                  <a:lnTo>
                    <a:pt x="391696" y="264728"/>
                  </a:lnTo>
                  <a:lnTo>
                    <a:pt x="426523" y="236279"/>
                  </a:lnTo>
                  <a:lnTo>
                    <a:pt x="462501" y="209232"/>
                  </a:lnTo>
                  <a:lnTo>
                    <a:pt x="499588" y="183627"/>
                  </a:lnTo>
                  <a:lnTo>
                    <a:pt x="537742" y="159506"/>
                  </a:lnTo>
                  <a:lnTo>
                    <a:pt x="576921" y="136912"/>
                  </a:lnTo>
                  <a:lnTo>
                    <a:pt x="617085" y="115885"/>
                  </a:lnTo>
                  <a:lnTo>
                    <a:pt x="658190" y="96468"/>
                  </a:lnTo>
                  <a:lnTo>
                    <a:pt x="700195" y="78702"/>
                  </a:lnTo>
                  <a:lnTo>
                    <a:pt x="743059" y="62629"/>
                  </a:lnTo>
                  <a:lnTo>
                    <a:pt x="786740" y="48291"/>
                  </a:lnTo>
                  <a:lnTo>
                    <a:pt x="831197" y="35729"/>
                  </a:lnTo>
                  <a:lnTo>
                    <a:pt x="876386" y="24986"/>
                  </a:lnTo>
                  <a:lnTo>
                    <a:pt x="922267" y="16102"/>
                  </a:lnTo>
                  <a:lnTo>
                    <a:pt x="968799" y="9120"/>
                  </a:lnTo>
                  <a:lnTo>
                    <a:pt x="1015938" y="4081"/>
                  </a:lnTo>
                  <a:lnTo>
                    <a:pt x="1063644" y="1027"/>
                  </a:lnTo>
                  <a:lnTo>
                    <a:pt x="1111875" y="0"/>
                  </a:lnTo>
                  <a:lnTo>
                    <a:pt x="1160900" y="1080"/>
                  </a:lnTo>
                  <a:lnTo>
                    <a:pt x="1209638" y="4303"/>
                  </a:lnTo>
                  <a:lnTo>
                    <a:pt x="1258025" y="9642"/>
                  </a:lnTo>
                  <a:lnTo>
                    <a:pt x="1305995" y="17071"/>
                  </a:lnTo>
                  <a:lnTo>
                    <a:pt x="1353486" y="26564"/>
                  </a:lnTo>
                  <a:lnTo>
                    <a:pt x="1400433" y="38093"/>
                  </a:lnTo>
                  <a:lnTo>
                    <a:pt x="1446773" y="51633"/>
                  </a:lnTo>
                  <a:lnTo>
                    <a:pt x="1492440" y="67156"/>
                  </a:lnTo>
                  <a:lnTo>
                    <a:pt x="1537372" y="84636"/>
                  </a:lnTo>
                  <a:lnTo>
                    <a:pt x="1581504" y="104047"/>
                  </a:lnTo>
                  <a:lnTo>
                    <a:pt x="1624773" y="125363"/>
                  </a:lnTo>
                  <a:lnTo>
                    <a:pt x="1667114" y="148556"/>
                  </a:lnTo>
                  <a:lnTo>
                    <a:pt x="1708463" y="173600"/>
                  </a:lnTo>
                  <a:lnTo>
                    <a:pt x="1748756" y="200469"/>
                  </a:lnTo>
                  <a:lnTo>
                    <a:pt x="1787929" y="229136"/>
                  </a:lnTo>
                  <a:lnTo>
                    <a:pt x="1825919" y="259574"/>
                  </a:lnTo>
                  <a:lnTo>
                    <a:pt x="1862661" y="291758"/>
                  </a:lnTo>
                  <a:lnTo>
                    <a:pt x="1898091" y="325661"/>
                  </a:lnTo>
                  <a:lnTo>
                    <a:pt x="1931994" y="361091"/>
                  </a:lnTo>
                  <a:lnTo>
                    <a:pt x="1964177" y="397833"/>
                  </a:lnTo>
                  <a:lnTo>
                    <a:pt x="1994616" y="435822"/>
                  </a:lnTo>
                  <a:lnTo>
                    <a:pt x="2023283" y="474996"/>
                  </a:lnTo>
                  <a:lnTo>
                    <a:pt x="2050152" y="515289"/>
                  </a:lnTo>
                  <a:lnTo>
                    <a:pt x="2075196" y="556638"/>
                  </a:lnTo>
                  <a:lnTo>
                    <a:pt x="2098389" y="598979"/>
                  </a:lnTo>
                  <a:lnTo>
                    <a:pt x="2119704" y="642247"/>
                  </a:lnTo>
                  <a:lnTo>
                    <a:pt x="2139115" y="686379"/>
                  </a:lnTo>
                  <a:lnTo>
                    <a:pt x="2156595" y="731311"/>
                  </a:lnTo>
                  <a:lnTo>
                    <a:pt x="2172119" y="776979"/>
                  </a:lnTo>
                  <a:lnTo>
                    <a:pt x="2185658" y="823318"/>
                  </a:lnTo>
                  <a:lnTo>
                    <a:pt x="2197187" y="870265"/>
                  </a:lnTo>
                  <a:lnTo>
                    <a:pt x="2206679" y="917756"/>
                  </a:lnTo>
                  <a:lnTo>
                    <a:pt x="2214109" y="965726"/>
                  </a:lnTo>
                  <a:lnTo>
                    <a:pt x="2219448" y="1014112"/>
                  </a:lnTo>
                  <a:lnTo>
                    <a:pt x="2222671" y="1062850"/>
                  </a:lnTo>
                  <a:lnTo>
                    <a:pt x="2223751" y="1111876"/>
                  </a:lnTo>
                  <a:lnTo>
                    <a:pt x="2222724" y="1160107"/>
                  </a:lnTo>
                  <a:lnTo>
                    <a:pt x="2219670" y="1207813"/>
                  </a:lnTo>
                  <a:lnTo>
                    <a:pt x="2214631" y="1254952"/>
                  </a:lnTo>
                  <a:lnTo>
                    <a:pt x="2207649" y="1301484"/>
                  </a:lnTo>
                  <a:lnTo>
                    <a:pt x="2198765" y="1347365"/>
                  </a:lnTo>
                  <a:lnTo>
                    <a:pt x="2188021" y="1392554"/>
                  </a:lnTo>
                  <a:lnTo>
                    <a:pt x="2175459" y="1437011"/>
                  </a:lnTo>
                  <a:lnTo>
                    <a:pt x="2161121" y="1480692"/>
                  </a:lnTo>
                  <a:lnTo>
                    <a:pt x="2145048" y="1523556"/>
                  </a:lnTo>
                  <a:lnTo>
                    <a:pt x="2127282" y="1565561"/>
                  </a:lnTo>
                  <a:lnTo>
                    <a:pt x="2107865" y="1606667"/>
                  </a:lnTo>
                  <a:lnTo>
                    <a:pt x="2086839" y="1646830"/>
                  </a:lnTo>
                  <a:lnTo>
                    <a:pt x="2064244" y="1686009"/>
                  </a:lnTo>
                  <a:lnTo>
                    <a:pt x="2040124" y="1724163"/>
                  </a:lnTo>
                  <a:lnTo>
                    <a:pt x="2014519" y="1761250"/>
                  </a:lnTo>
                  <a:lnTo>
                    <a:pt x="1987471" y="1797228"/>
                  </a:lnTo>
                  <a:lnTo>
                    <a:pt x="1959023" y="1832055"/>
                  </a:lnTo>
                  <a:lnTo>
                    <a:pt x="1929215" y="1865690"/>
                  </a:lnTo>
                  <a:lnTo>
                    <a:pt x="1898090" y="1898091"/>
                  </a:lnTo>
                  <a:lnTo>
                    <a:pt x="1865689" y="1929217"/>
                  </a:lnTo>
                  <a:lnTo>
                    <a:pt x="1832054" y="1959024"/>
                  </a:lnTo>
                  <a:lnTo>
                    <a:pt x="1797227" y="1987473"/>
                  </a:lnTo>
                  <a:lnTo>
                    <a:pt x="1761249" y="2014520"/>
                  </a:lnTo>
                  <a:lnTo>
                    <a:pt x="1724162" y="2040125"/>
                  </a:lnTo>
                  <a:lnTo>
                    <a:pt x="1686008" y="2064246"/>
                  </a:lnTo>
                  <a:lnTo>
                    <a:pt x="1646829" y="2086840"/>
                  </a:lnTo>
                  <a:lnTo>
                    <a:pt x="1606665" y="2107867"/>
                  </a:lnTo>
                  <a:lnTo>
                    <a:pt x="1565560" y="2127284"/>
                  </a:lnTo>
                  <a:lnTo>
                    <a:pt x="1523555" y="2145050"/>
                  </a:lnTo>
                  <a:lnTo>
                    <a:pt x="1480690" y="2161122"/>
                  </a:lnTo>
                  <a:lnTo>
                    <a:pt x="1437009" y="2175461"/>
                  </a:lnTo>
                  <a:lnTo>
                    <a:pt x="1392553" y="2188022"/>
                  </a:lnTo>
                  <a:lnTo>
                    <a:pt x="1347364" y="2198766"/>
                  </a:lnTo>
                  <a:lnTo>
                    <a:pt x="1301483" y="2207650"/>
                  </a:lnTo>
                  <a:lnTo>
                    <a:pt x="1254951" y="2214632"/>
                  </a:lnTo>
                  <a:lnTo>
                    <a:pt x="1207812" y="2219671"/>
                  </a:lnTo>
                  <a:lnTo>
                    <a:pt x="1160106" y="2222725"/>
                  </a:lnTo>
                  <a:lnTo>
                    <a:pt x="1111875" y="2223752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478655" y="5773768"/>
              <a:ext cx="2223770" cy="2223770"/>
            </a:xfrm>
            <a:custGeom>
              <a:avLst/>
              <a:gdLst/>
              <a:ahLst/>
              <a:cxnLst/>
              <a:rect l="l" t="t" r="r" b="b"/>
              <a:pathLst>
                <a:path w="2223769" h="2223770">
                  <a:moveTo>
                    <a:pt x="1111876" y="2223752"/>
                  </a:moveTo>
                  <a:lnTo>
                    <a:pt x="1063645" y="2222725"/>
                  </a:lnTo>
                  <a:lnTo>
                    <a:pt x="1015939" y="2219671"/>
                  </a:lnTo>
                  <a:lnTo>
                    <a:pt x="968799" y="2214632"/>
                  </a:lnTo>
                  <a:lnTo>
                    <a:pt x="922268" y="2207649"/>
                  </a:lnTo>
                  <a:lnTo>
                    <a:pt x="876387" y="2198766"/>
                  </a:lnTo>
                  <a:lnTo>
                    <a:pt x="831197" y="2188022"/>
                  </a:lnTo>
                  <a:lnTo>
                    <a:pt x="786741" y="2175460"/>
                  </a:lnTo>
                  <a:lnTo>
                    <a:pt x="743060" y="2161122"/>
                  </a:lnTo>
                  <a:lnTo>
                    <a:pt x="700196" y="2145049"/>
                  </a:lnTo>
                  <a:lnTo>
                    <a:pt x="658191" y="2127283"/>
                  </a:lnTo>
                  <a:lnTo>
                    <a:pt x="617085" y="2107866"/>
                  </a:lnTo>
                  <a:lnTo>
                    <a:pt x="576922" y="2086840"/>
                  </a:lnTo>
                  <a:lnTo>
                    <a:pt x="537743" y="2064245"/>
                  </a:lnTo>
                  <a:lnTo>
                    <a:pt x="499589" y="2040125"/>
                  </a:lnTo>
                  <a:lnTo>
                    <a:pt x="462502" y="2014520"/>
                  </a:lnTo>
                  <a:lnTo>
                    <a:pt x="426524" y="1987472"/>
                  </a:lnTo>
                  <a:lnTo>
                    <a:pt x="391696" y="1959024"/>
                  </a:lnTo>
                  <a:lnTo>
                    <a:pt x="358062" y="1929216"/>
                  </a:lnTo>
                  <a:lnTo>
                    <a:pt x="325661" y="1898091"/>
                  </a:lnTo>
                  <a:lnTo>
                    <a:pt x="294535" y="1865690"/>
                  </a:lnTo>
                  <a:lnTo>
                    <a:pt x="264728" y="1832055"/>
                  </a:lnTo>
                  <a:lnTo>
                    <a:pt x="236279" y="1797228"/>
                  </a:lnTo>
                  <a:lnTo>
                    <a:pt x="209232" y="1761250"/>
                  </a:lnTo>
                  <a:lnTo>
                    <a:pt x="183627" y="1724163"/>
                  </a:lnTo>
                  <a:lnTo>
                    <a:pt x="159506" y="1686009"/>
                  </a:lnTo>
                  <a:lnTo>
                    <a:pt x="136912" y="1646829"/>
                  </a:lnTo>
                  <a:lnTo>
                    <a:pt x="115885" y="1606666"/>
                  </a:lnTo>
                  <a:lnTo>
                    <a:pt x="96468" y="1565561"/>
                  </a:lnTo>
                  <a:lnTo>
                    <a:pt x="78702" y="1523555"/>
                  </a:lnTo>
                  <a:lnTo>
                    <a:pt x="62629" y="1480691"/>
                  </a:lnTo>
                  <a:lnTo>
                    <a:pt x="48291" y="1437010"/>
                  </a:lnTo>
                  <a:lnTo>
                    <a:pt x="35729" y="1392554"/>
                  </a:lnTo>
                  <a:lnTo>
                    <a:pt x="24986" y="1347364"/>
                  </a:lnTo>
                  <a:lnTo>
                    <a:pt x="16102" y="1301483"/>
                  </a:lnTo>
                  <a:lnTo>
                    <a:pt x="9120" y="1254952"/>
                  </a:lnTo>
                  <a:lnTo>
                    <a:pt x="4081" y="1207812"/>
                  </a:lnTo>
                  <a:lnTo>
                    <a:pt x="1027" y="1160106"/>
                  </a:lnTo>
                  <a:lnTo>
                    <a:pt x="0" y="1111875"/>
                  </a:lnTo>
                  <a:lnTo>
                    <a:pt x="1027" y="1063644"/>
                  </a:lnTo>
                  <a:lnTo>
                    <a:pt x="4081" y="1015938"/>
                  </a:lnTo>
                  <a:lnTo>
                    <a:pt x="9120" y="968799"/>
                  </a:lnTo>
                  <a:lnTo>
                    <a:pt x="16102" y="922268"/>
                  </a:lnTo>
                  <a:lnTo>
                    <a:pt x="24986" y="876386"/>
                  </a:lnTo>
                  <a:lnTo>
                    <a:pt x="35729" y="831197"/>
                  </a:lnTo>
                  <a:lnTo>
                    <a:pt x="48291" y="786741"/>
                  </a:lnTo>
                  <a:lnTo>
                    <a:pt x="62629" y="743060"/>
                  </a:lnTo>
                  <a:lnTo>
                    <a:pt x="78702" y="700196"/>
                  </a:lnTo>
                  <a:lnTo>
                    <a:pt x="96468" y="658190"/>
                  </a:lnTo>
                  <a:lnTo>
                    <a:pt x="115885" y="617085"/>
                  </a:lnTo>
                  <a:lnTo>
                    <a:pt x="136912" y="576922"/>
                  </a:lnTo>
                  <a:lnTo>
                    <a:pt x="159506" y="537742"/>
                  </a:lnTo>
                  <a:lnTo>
                    <a:pt x="183627" y="499588"/>
                  </a:lnTo>
                  <a:lnTo>
                    <a:pt x="209232" y="462501"/>
                  </a:lnTo>
                  <a:lnTo>
                    <a:pt x="236279" y="426524"/>
                  </a:lnTo>
                  <a:lnTo>
                    <a:pt x="264728" y="391696"/>
                  </a:lnTo>
                  <a:lnTo>
                    <a:pt x="294535" y="358061"/>
                  </a:lnTo>
                  <a:lnTo>
                    <a:pt x="325661" y="325660"/>
                  </a:lnTo>
                  <a:lnTo>
                    <a:pt x="358062" y="294535"/>
                  </a:lnTo>
                  <a:lnTo>
                    <a:pt x="391696" y="264728"/>
                  </a:lnTo>
                  <a:lnTo>
                    <a:pt x="426524" y="236279"/>
                  </a:lnTo>
                  <a:lnTo>
                    <a:pt x="462502" y="209232"/>
                  </a:lnTo>
                  <a:lnTo>
                    <a:pt x="499589" y="183627"/>
                  </a:lnTo>
                  <a:lnTo>
                    <a:pt x="537743" y="159506"/>
                  </a:lnTo>
                  <a:lnTo>
                    <a:pt x="576922" y="136912"/>
                  </a:lnTo>
                  <a:lnTo>
                    <a:pt x="617085" y="115885"/>
                  </a:lnTo>
                  <a:lnTo>
                    <a:pt x="658191" y="96468"/>
                  </a:lnTo>
                  <a:lnTo>
                    <a:pt x="700196" y="78702"/>
                  </a:lnTo>
                  <a:lnTo>
                    <a:pt x="743060" y="62629"/>
                  </a:lnTo>
                  <a:lnTo>
                    <a:pt x="786741" y="48291"/>
                  </a:lnTo>
                  <a:lnTo>
                    <a:pt x="831197" y="35729"/>
                  </a:lnTo>
                  <a:lnTo>
                    <a:pt x="876387" y="24986"/>
                  </a:lnTo>
                  <a:lnTo>
                    <a:pt x="922268" y="16102"/>
                  </a:lnTo>
                  <a:lnTo>
                    <a:pt x="968799" y="9120"/>
                  </a:lnTo>
                  <a:lnTo>
                    <a:pt x="1015939" y="4081"/>
                  </a:lnTo>
                  <a:lnTo>
                    <a:pt x="1063645" y="1027"/>
                  </a:lnTo>
                  <a:lnTo>
                    <a:pt x="1111876" y="0"/>
                  </a:lnTo>
                  <a:lnTo>
                    <a:pt x="1160901" y="1080"/>
                  </a:lnTo>
                  <a:lnTo>
                    <a:pt x="1209639" y="4303"/>
                  </a:lnTo>
                  <a:lnTo>
                    <a:pt x="1258025" y="9642"/>
                  </a:lnTo>
                  <a:lnTo>
                    <a:pt x="1305995" y="17071"/>
                  </a:lnTo>
                  <a:lnTo>
                    <a:pt x="1353486" y="26564"/>
                  </a:lnTo>
                  <a:lnTo>
                    <a:pt x="1400433" y="38093"/>
                  </a:lnTo>
                  <a:lnTo>
                    <a:pt x="1446773" y="51632"/>
                  </a:lnTo>
                  <a:lnTo>
                    <a:pt x="1492440" y="67156"/>
                  </a:lnTo>
                  <a:lnTo>
                    <a:pt x="1537372" y="84636"/>
                  </a:lnTo>
                  <a:lnTo>
                    <a:pt x="1581504" y="104047"/>
                  </a:lnTo>
                  <a:lnTo>
                    <a:pt x="1624773" y="125362"/>
                  </a:lnTo>
                  <a:lnTo>
                    <a:pt x="1667114" y="148556"/>
                  </a:lnTo>
                  <a:lnTo>
                    <a:pt x="1708463" y="173600"/>
                  </a:lnTo>
                  <a:lnTo>
                    <a:pt x="1748756" y="200469"/>
                  </a:lnTo>
                  <a:lnTo>
                    <a:pt x="1787929" y="229136"/>
                  </a:lnTo>
                  <a:lnTo>
                    <a:pt x="1825919" y="259574"/>
                  </a:lnTo>
                  <a:lnTo>
                    <a:pt x="1862661" y="291758"/>
                  </a:lnTo>
                  <a:lnTo>
                    <a:pt x="1898091" y="325661"/>
                  </a:lnTo>
                  <a:lnTo>
                    <a:pt x="1931993" y="361091"/>
                  </a:lnTo>
                  <a:lnTo>
                    <a:pt x="1964177" y="397832"/>
                  </a:lnTo>
                  <a:lnTo>
                    <a:pt x="1994616" y="435822"/>
                  </a:lnTo>
                  <a:lnTo>
                    <a:pt x="2023283" y="474996"/>
                  </a:lnTo>
                  <a:lnTo>
                    <a:pt x="2050152" y="515289"/>
                  </a:lnTo>
                  <a:lnTo>
                    <a:pt x="2075196" y="556638"/>
                  </a:lnTo>
                  <a:lnTo>
                    <a:pt x="2098389" y="598978"/>
                  </a:lnTo>
                  <a:lnTo>
                    <a:pt x="2119704" y="642247"/>
                  </a:lnTo>
                  <a:lnTo>
                    <a:pt x="2139116" y="686379"/>
                  </a:lnTo>
                  <a:lnTo>
                    <a:pt x="2156596" y="731311"/>
                  </a:lnTo>
                  <a:lnTo>
                    <a:pt x="2172119" y="776978"/>
                  </a:lnTo>
                  <a:lnTo>
                    <a:pt x="2185659" y="823318"/>
                  </a:lnTo>
                  <a:lnTo>
                    <a:pt x="2197188" y="870265"/>
                  </a:lnTo>
                  <a:lnTo>
                    <a:pt x="2206680" y="917756"/>
                  </a:lnTo>
                  <a:lnTo>
                    <a:pt x="2214109" y="965726"/>
                  </a:lnTo>
                  <a:lnTo>
                    <a:pt x="2219449" y="1014112"/>
                  </a:lnTo>
                  <a:lnTo>
                    <a:pt x="2222672" y="1062850"/>
                  </a:lnTo>
                  <a:lnTo>
                    <a:pt x="2223752" y="1111875"/>
                  </a:lnTo>
                  <a:lnTo>
                    <a:pt x="2222725" y="1160106"/>
                  </a:lnTo>
                  <a:lnTo>
                    <a:pt x="2219671" y="1207812"/>
                  </a:lnTo>
                  <a:lnTo>
                    <a:pt x="2214632" y="1254952"/>
                  </a:lnTo>
                  <a:lnTo>
                    <a:pt x="2207649" y="1301483"/>
                  </a:lnTo>
                  <a:lnTo>
                    <a:pt x="2198766" y="1347364"/>
                  </a:lnTo>
                  <a:lnTo>
                    <a:pt x="2188022" y="1392554"/>
                  </a:lnTo>
                  <a:lnTo>
                    <a:pt x="2175460" y="1437010"/>
                  </a:lnTo>
                  <a:lnTo>
                    <a:pt x="2161122" y="1480691"/>
                  </a:lnTo>
                  <a:lnTo>
                    <a:pt x="2145049" y="1523555"/>
                  </a:lnTo>
                  <a:lnTo>
                    <a:pt x="2127283" y="1565561"/>
                  </a:lnTo>
                  <a:lnTo>
                    <a:pt x="2107866" y="1606666"/>
                  </a:lnTo>
                  <a:lnTo>
                    <a:pt x="2086840" y="1646829"/>
                  </a:lnTo>
                  <a:lnTo>
                    <a:pt x="2064245" y="1686009"/>
                  </a:lnTo>
                  <a:lnTo>
                    <a:pt x="2040125" y="1724163"/>
                  </a:lnTo>
                  <a:lnTo>
                    <a:pt x="2014520" y="1761250"/>
                  </a:lnTo>
                  <a:lnTo>
                    <a:pt x="1987472" y="1797228"/>
                  </a:lnTo>
                  <a:lnTo>
                    <a:pt x="1959024" y="1832055"/>
                  </a:lnTo>
                  <a:lnTo>
                    <a:pt x="1929216" y="1865690"/>
                  </a:lnTo>
                  <a:lnTo>
                    <a:pt x="1898091" y="1898091"/>
                  </a:lnTo>
                  <a:lnTo>
                    <a:pt x="1865690" y="1929216"/>
                  </a:lnTo>
                  <a:lnTo>
                    <a:pt x="1832055" y="1959024"/>
                  </a:lnTo>
                  <a:lnTo>
                    <a:pt x="1797228" y="1987472"/>
                  </a:lnTo>
                  <a:lnTo>
                    <a:pt x="1761250" y="2014520"/>
                  </a:lnTo>
                  <a:lnTo>
                    <a:pt x="1724163" y="2040125"/>
                  </a:lnTo>
                  <a:lnTo>
                    <a:pt x="1686009" y="2064245"/>
                  </a:lnTo>
                  <a:lnTo>
                    <a:pt x="1646829" y="2086840"/>
                  </a:lnTo>
                  <a:lnTo>
                    <a:pt x="1606666" y="2107866"/>
                  </a:lnTo>
                  <a:lnTo>
                    <a:pt x="1565561" y="2127283"/>
                  </a:lnTo>
                  <a:lnTo>
                    <a:pt x="1523555" y="2145049"/>
                  </a:lnTo>
                  <a:lnTo>
                    <a:pt x="1480691" y="2161122"/>
                  </a:lnTo>
                  <a:lnTo>
                    <a:pt x="1437010" y="2175460"/>
                  </a:lnTo>
                  <a:lnTo>
                    <a:pt x="1392554" y="2188022"/>
                  </a:lnTo>
                  <a:lnTo>
                    <a:pt x="1347365" y="2198766"/>
                  </a:lnTo>
                  <a:lnTo>
                    <a:pt x="1301483" y="2207649"/>
                  </a:lnTo>
                  <a:lnTo>
                    <a:pt x="1254952" y="2214632"/>
                  </a:lnTo>
                  <a:lnTo>
                    <a:pt x="1207813" y="2219671"/>
                  </a:lnTo>
                  <a:lnTo>
                    <a:pt x="1160107" y="2222725"/>
                  </a:lnTo>
                  <a:lnTo>
                    <a:pt x="1111876" y="2223752"/>
                  </a:lnTo>
                  <a:close/>
                </a:path>
              </a:pathLst>
            </a:custGeom>
            <a:solidFill>
              <a:srgbClr val="94B4C8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4618" y="3827036"/>
            <a:ext cx="4221745" cy="154009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524780" y="1943952"/>
            <a:ext cx="538069" cy="472796"/>
          </a:xfrm>
          <a:custGeom>
            <a:avLst/>
            <a:gdLst/>
            <a:ahLst/>
            <a:cxnLst/>
            <a:rect l="l" t="t" r="r" b="b"/>
            <a:pathLst>
              <a:path w="1183005" h="1039495">
                <a:moveTo>
                  <a:pt x="0" y="1038959"/>
                </a:moveTo>
                <a:lnTo>
                  <a:pt x="0" y="732705"/>
                </a:lnTo>
                <a:lnTo>
                  <a:pt x="834098" y="0"/>
                </a:lnTo>
                <a:lnTo>
                  <a:pt x="1182732" y="0"/>
                </a:lnTo>
                <a:lnTo>
                  <a:pt x="0" y="1038959"/>
                </a:lnTo>
                <a:close/>
              </a:path>
            </a:pathLst>
          </a:custGeom>
          <a:solidFill>
            <a:srgbClr val="FF8080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13" name="object 13"/>
          <p:cNvSpPr txBox="1"/>
          <p:nvPr/>
        </p:nvSpPr>
        <p:spPr>
          <a:xfrm>
            <a:off x="7084651" y="4950161"/>
            <a:ext cx="757283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52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1342" b="1" spc="-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b="1" spc="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34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62848" y="4595141"/>
            <a:ext cx="1011443" cy="1011443"/>
          </a:xfrm>
          <a:custGeom>
            <a:avLst/>
            <a:gdLst/>
            <a:ahLst/>
            <a:cxnLst/>
            <a:rect l="l" t="t" r="r" b="b"/>
            <a:pathLst>
              <a:path w="2223769" h="2223770">
                <a:moveTo>
                  <a:pt x="1111875" y="2223752"/>
                </a:moveTo>
                <a:lnTo>
                  <a:pt x="1063644" y="2222725"/>
                </a:lnTo>
                <a:lnTo>
                  <a:pt x="1015938" y="2219671"/>
                </a:lnTo>
                <a:lnTo>
                  <a:pt x="968799" y="2214632"/>
                </a:lnTo>
                <a:lnTo>
                  <a:pt x="922267" y="2207650"/>
                </a:lnTo>
                <a:lnTo>
                  <a:pt x="876386" y="2198766"/>
                </a:lnTo>
                <a:lnTo>
                  <a:pt x="831197" y="2188022"/>
                </a:lnTo>
                <a:lnTo>
                  <a:pt x="786740" y="2175460"/>
                </a:lnTo>
                <a:lnTo>
                  <a:pt x="743059" y="2161122"/>
                </a:lnTo>
                <a:lnTo>
                  <a:pt x="700195" y="2145049"/>
                </a:lnTo>
                <a:lnTo>
                  <a:pt x="658190" y="2127284"/>
                </a:lnTo>
                <a:lnTo>
                  <a:pt x="617085" y="2107866"/>
                </a:lnTo>
                <a:lnTo>
                  <a:pt x="576921" y="2086840"/>
                </a:lnTo>
                <a:lnTo>
                  <a:pt x="537742" y="2064245"/>
                </a:lnTo>
                <a:lnTo>
                  <a:pt x="499588" y="2040125"/>
                </a:lnTo>
                <a:lnTo>
                  <a:pt x="462501" y="2014520"/>
                </a:lnTo>
                <a:lnTo>
                  <a:pt x="426523" y="1987473"/>
                </a:lnTo>
                <a:lnTo>
                  <a:pt x="391696" y="1959024"/>
                </a:lnTo>
                <a:lnTo>
                  <a:pt x="358061" y="1929216"/>
                </a:lnTo>
                <a:lnTo>
                  <a:pt x="325660" y="1898091"/>
                </a:lnTo>
                <a:lnTo>
                  <a:pt x="294535" y="1865690"/>
                </a:lnTo>
                <a:lnTo>
                  <a:pt x="264727" y="1832055"/>
                </a:lnTo>
                <a:lnTo>
                  <a:pt x="236279" y="1797228"/>
                </a:lnTo>
                <a:lnTo>
                  <a:pt x="209231" y="1761250"/>
                </a:lnTo>
                <a:lnTo>
                  <a:pt x="183627" y="1724163"/>
                </a:lnTo>
                <a:lnTo>
                  <a:pt x="159506" y="1686009"/>
                </a:lnTo>
                <a:lnTo>
                  <a:pt x="136912" y="1646830"/>
                </a:lnTo>
                <a:lnTo>
                  <a:pt x="115885" y="1606666"/>
                </a:lnTo>
                <a:lnTo>
                  <a:pt x="96468" y="1565561"/>
                </a:lnTo>
                <a:lnTo>
                  <a:pt x="78702" y="1523556"/>
                </a:lnTo>
                <a:lnTo>
                  <a:pt x="62629" y="1480691"/>
                </a:lnTo>
                <a:lnTo>
                  <a:pt x="48291" y="1437010"/>
                </a:lnTo>
                <a:lnTo>
                  <a:pt x="35729" y="1392554"/>
                </a:lnTo>
                <a:lnTo>
                  <a:pt x="24986" y="1347365"/>
                </a:lnTo>
                <a:lnTo>
                  <a:pt x="16102" y="1301483"/>
                </a:lnTo>
                <a:lnTo>
                  <a:pt x="9120" y="1254952"/>
                </a:lnTo>
                <a:lnTo>
                  <a:pt x="4081" y="1207813"/>
                </a:lnTo>
                <a:lnTo>
                  <a:pt x="1027" y="1160106"/>
                </a:lnTo>
                <a:lnTo>
                  <a:pt x="0" y="1111876"/>
                </a:lnTo>
                <a:lnTo>
                  <a:pt x="1027" y="1063645"/>
                </a:lnTo>
                <a:lnTo>
                  <a:pt x="4081" y="1015939"/>
                </a:lnTo>
                <a:lnTo>
                  <a:pt x="9120" y="968799"/>
                </a:lnTo>
                <a:lnTo>
                  <a:pt x="16102" y="922268"/>
                </a:lnTo>
                <a:lnTo>
                  <a:pt x="24986" y="876387"/>
                </a:lnTo>
                <a:lnTo>
                  <a:pt x="35729" y="831197"/>
                </a:lnTo>
                <a:lnTo>
                  <a:pt x="48291" y="786741"/>
                </a:lnTo>
                <a:lnTo>
                  <a:pt x="62629" y="743060"/>
                </a:lnTo>
                <a:lnTo>
                  <a:pt x="78702" y="700196"/>
                </a:lnTo>
                <a:lnTo>
                  <a:pt x="96468" y="658190"/>
                </a:lnTo>
                <a:lnTo>
                  <a:pt x="115885" y="617085"/>
                </a:lnTo>
                <a:lnTo>
                  <a:pt x="136912" y="576922"/>
                </a:lnTo>
                <a:lnTo>
                  <a:pt x="159506" y="537742"/>
                </a:lnTo>
                <a:lnTo>
                  <a:pt x="183627" y="499588"/>
                </a:lnTo>
                <a:lnTo>
                  <a:pt x="209231" y="462502"/>
                </a:lnTo>
                <a:lnTo>
                  <a:pt x="236279" y="426524"/>
                </a:lnTo>
                <a:lnTo>
                  <a:pt x="264727" y="391696"/>
                </a:lnTo>
                <a:lnTo>
                  <a:pt x="294535" y="358061"/>
                </a:lnTo>
                <a:lnTo>
                  <a:pt x="325660" y="325660"/>
                </a:lnTo>
                <a:lnTo>
                  <a:pt x="358061" y="294535"/>
                </a:lnTo>
                <a:lnTo>
                  <a:pt x="391696" y="264728"/>
                </a:lnTo>
                <a:lnTo>
                  <a:pt x="426523" y="236279"/>
                </a:lnTo>
                <a:lnTo>
                  <a:pt x="462501" y="209232"/>
                </a:lnTo>
                <a:lnTo>
                  <a:pt x="499588" y="183627"/>
                </a:lnTo>
                <a:lnTo>
                  <a:pt x="537742" y="159506"/>
                </a:lnTo>
                <a:lnTo>
                  <a:pt x="576921" y="136912"/>
                </a:lnTo>
                <a:lnTo>
                  <a:pt x="617085" y="115885"/>
                </a:lnTo>
                <a:lnTo>
                  <a:pt x="658190" y="96468"/>
                </a:lnTo>
                <a:lnTo>
                  <a:pt x="700195" y="78702"/>
                </a:lnTo>
                <a:lnTo>
                  <a:pt x="743059" y="62629"/>
                </a:lnTo>
                <a:lnTo>
                  <a:pt x="786740" y="48291"/>
                </a:lnTo>
                <a:lnTo>
                  <a:pt x="831197" y="35729"/>
                </a:lnTo>
                <a:lnTo>
                  <a:pt x="876386" y="24986"/>
                </a:lnTo>
                <a:lnTo>
                  <a:pt x="922267" y="16102"/>
                </a:lnTo>
                <a:lnTo>
                  <a:pt x="968799" y="9120"/>
                </a:lnTo>
                <a:lnTo>
                  <a:pt x="1015938" y="4081"/>
                </a:lnTo>
                <a:lnTo>
                  <a:pt x="1063644" y="1027"/>
                </a:lnTo>
                <a:lnTo>
                  <a:pt x="1111875" y="0"/>
                </a:lnTo>
                <a:lnTo>
                  <a:pt x="1160900" y="1080"/>
                </a:lnTo>
                <a:lnTo>
                  <a:pt x="1209638" y="4303"/>
                </a:lnTo>
                <a:lnTo>
                  <a:pt x="1258025" y="9642"/>
                </a:lnTo>
                <a:lnTo>
                  <a:pt x="1305995" y="17071"/>
                </a:lnTo>
                <a:lnTo>
                  <a:pt x="1353486" y="26564"/>
                </a:lnTo>
                <a:lnTo>
                  <a:pt x="1400433" y="38093"/>
                </a:lnTo>
                <a:lnTo>
                  <a:pt x="1446772" y="51632"/>
                </a:lnTo>
                <a:lnTo>
                  <a:pt x="1492440" y="67156"/>
                </a:lnTo>
                <a:lnTo>
                  <a:pt x="1537372" y="84636"/>
                </a:lnTo>
                <a:lnTo>
                  <a:pt x="1581504" y="104047"/>
                </a:lnTo>
                <a:lnTo>
                  <a:pt x="1624773" y="125362"/>
                </a:lnTo>
                <a:lnTo>
                  <a:pt x="1667114" y="148555"/>
                </a:lnTo>
                <a:lnTo>
                  <a:pt x="1708463" y="173600"/>
                </a:lnTo>
                <a:lnTo>
                  <a:pt x="1748756" y="200469"/>
                </a:lnTo>
                <a:lnTo>
                  <a:pt x="1787929" y="229136"/>
                </a:lnTo>
                <a:lnTo>
                  <a:pt x="1825919" y="259574"/>
                </a:lnTo>
                <a:lnTo>
                  <a:pt x="1862661" y="291758"/>
                </a:lnTo>
                <a:lnTo>
                  <a:pt x="1898091" y="325660"/>
                </a:lnTo>
                <a:lnTo>
                  <a:pt x="1931993" y="361090"/>
                </a:lnTo>
                <a:lnTo>
                  <a:pt x="1964177" y="397832"/>
                </a:lnTo>
                <a:lnTo>
                  <a:pt x="1994616" y="435822"/>
                </a:lnTo>
                <a:lnTo>
                  <a:pt x="2023283" y="474995"/>
                </a:lnTo>
                <a:lnTo>
                  <a:pt x="2050151" y="515289"/>
                </a:lnTo>
                <a:lnTo>
                  <a:pt x="2075196" y="556638"/>
                </a:lnTo>
                <a:lnTo>
                  <a:pt x="2098388" y="598978"/>
                </a:lnTo>
                <a:lnTo>
                  <a:pt x="2119704" y="642247"/>
                </a:lnTo>
                <a:lnTo>
                  <a:pt x="2139115" y="686379"/>
                </a:lnTo>
                <a:lnTo>
                  <a:pt x="2156595" y="731311"/>
                </a:lnTo>
                <a:lnTo>
                  <a:pt x="2172118" y="776978"/>
                </a:lnTo>
                <a:lnTo>
                  <a:pt x="2185658" y="823318"/>
                </a:lnTo>
                <a:lnTo>
                  <a:pt x="2197187" y="870265"/>
                </a:lnTo>
                <a:lnTo>
                  <a:pt x="2206679" y="917756"/>
                </a:lnTo>
                <a:lnTo>
                  <a:pt x="2214108" y="965726"/>
                </a:lnTo>
                <a:lnTo>
                  <a:pt x="2219448" y="1014112"/>
                </a:lnTo>
                <a:lnTo>
                  <a:pt x="2222671" y="1062850"/>
                </a:lnTo>
                <a:lnTo>
                  <a:pt x="2223751" y="1111876"/>
                </a:lnTo>
                <a:lnTo>
                  <a:pt x="2222724" y="1160106"/>
                </a:lnTo>
                <a:lnTo>
                  <a:pt x="2219670" y="1207813"/>
                </a:lnTo>
                <a:lnTo>
                  <a:pt x="2214631" y="1254952"/>
                </a:lnTo>
                <a:lnTo>
                  <a:pt x="2207648" y="1301483"/>
                </a:lnTo>
                <a:lnTo>
                  <a:pt x="2198765" y="1347365"/>
                </a:lnTo>
                <a:lnTo>
                  <a:pt x="2188021" y="1392554"/>
                </a:lnTo>
                <a:lnTo>
                  <a:pt x="2175459" y="1437010"/>
                </a:lnTo>
                <a:lnTo>
                  <a:pt x="2161121" y="1480691"/>
                </a:lnTo>
                <a:lnTo>
                  <a:pt x="2145048" y="1523556"/>
                </a:lnTo>
                <a:lnTo>
                  <a:pt x="2127282" y="1565561"/>
                </a:lnTo>
                <a:lnTo>
                  <a:pt x="2107865" y="1606666"/>
                </a:lnTo>
                <a:lnTo>
                  <a:pt x="2086839" y="1646830"/>
                </a:lnTo>
                <a:lnTo>
                  <a:pt x="2064244" y="1686009"/>
                </a:lnTo>
                <a:lnTo>
                  <a:pt x="2040124" y="1724163"/>
                </a:lnTo>
                <a:lnTo>
                  <a:pt x="2014519" y="1761250"/>
                </a:lnTo>
                <a:lnTo>
                  <a:pt x="1987471" y="1797228"/>
                </a:lnTo>
                <a:lnTo>
                  <a:pt x="1959023" y="1832055"/>
                </a:lnTo>
                <a:lnTo>
                  <a:pt x="1929215" y="1865690"/>
                </a:lnTo>
                <a:lnTo>
                  <a:pt x="1898090" y="1898091"/>
                </a:lnTo>
                <a:lnTo>
                  <a:pt x="1865689" y="1929216"/>
                </a:lnTo>
                <a:lnTo>
                  <a:pt x="1832054" y="1959024"/>
                </a:lnTo>
                <a:lnTo>
                  <a:pt x="1797227" y="1987473"/>
                </a:lnTo>
                <a:lnTo>
                  <a:pt x="1761249" y="2014520"/>
                </a:lnTo>
                <a:lnTo>
                  <a:pt x="1724162" y="2040125"/>
                </a:lnTo>
                <a:lnTo>
                  <a:pt x="1686008" y="2064245"/>
                </a:lnTo>
                <a:lnTo>
                  <a:pt x="1646828" y="2086840"/>
                </a:lnTo>
                <a:lnTo>
                  <a:pt x="1606665" y="2107866"/>
                </a:lnTo>
                <a:lnTo>
                  <a:pt x="1565560" y="2127284"/>
                </a:lnTo>
                <a:lnTo>
                  <a:pt x="1523555" y="2145049"/>
                </a:lnTo>
                <a:lnTo>
                  <a:pt x="1480690" y="2161122"/>
                </a:lnTo>
                <a:lnTo>
                  <a:pt x="1437009" y="2175460"/>
                </a:lnTo>
                <a:lnTo>
                  <a:pt x="1392553" y="2188022"/>
                </a:lnTo>
                <a:lnTo>
                  <a:pt x="1347364" y="2198766"/>
                </a:lnTo>
                <a:lnTo>
                  <a:pt x="1301483" y="2207650"/>
                </a:lnTo>
                <a:lnTo>
                  <a:pt x="1254951" y="2214632"/>
                </a:lnTo>
                <a:lnTo>
                  <a:pt x="1207812" y="2219671"/>
                </a:lnTo>
                <a:lnTo>
                  <a:pt x="1160106" y="2222725"/>
                </a:lnTo>
                <a:lnTo>
                  <a:pt x="1111875" y="222375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15" name="object 15"/>
          <p:cNvSpPr txBox="1"/>
          <p:nvPr/>
        </p:nvSpPr>
        <p:spPr>
          <a:xfrm>
            <a:off x="8265521" y="3745868"/>
            <a:ext cx="764214" cy="408296"/>
          </a:xfrm>
          <a:prstGeom prst="rect">
            <a:avLst/>
          </a:prstGeom>
        </p:spPr>
        <p:txBody>
          <a:bodyPr vert="horz" wrap="square" lIns="0" tIns="4043" rIns="0" bIns="0" rtlCol="0">
            <a:spAutoFit/>
          </a:bodyPr>
          <a:lstStyle/>
          <a:p>
            <a:pPr marL="5776" marR="2310">
              <a:lnSpc>
                <a:spcPct val="101299"/>
              </a:lnSpc>
              <a:spcBef>
                <a:spcPts val="32"/>
              </a:spcBef>
            </a:pPr>
            <a:r>
              <a:rPr sz="1342" b="1" spc="-14" dirty="0">
                <a:solidFill>
                  <a:srgbClr val="FFFFFF"/>
                </a:solidFill>
                <a:latin typeface="Arial"/>
                <a:cs typeface="Arial"/>
              </a:rPr>
              <a:t>Junction </a:t>
            </a:r>
            <a:r>
              <a:rPr sz="1342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b="1" spc="52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1342" b="1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b="1" spc="82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342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61230" y="4981324"/>
            <a:ext cx="729845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b="1" spc="52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1342" b="1" spc="-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2" b="1" spc="-186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342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59874" y="4237805"/>
            <a:ext cx="1734067" cy="527094"/>
          </a:xfrm>
          <a:custGeom>
            <a:avLst/>
            <a:gdLst/>
            <a:ahLst/>
            <a:cxnLst/>
            <a:rect l="l" t="t" r="r" b="b"/>
            <a:pathLst>
              <a:path w="3812540" h="1158875">
                <a:moveTo>
                  <a:pt x="1053985" y="476935"/>
                </a:moveTo>
                <a:lnTo>
                  <a:pt x="974534" y="203949"/>
                </a:lnTo>
                <a:lnTo>
                  <a:pt x="704253" y="115722"/>
                </a:lnTo>
                <a:lnTo>
                  <a:pt x="854519" y="270916"/>
                </a:lnTo>
                <a:lnTo>
                  <a:pt x="150266" y="952792"/>
                </a:lnTo>
                <a:lnTo>
                  <a:pt x="0" y="797585"/>
                </a:lnTo>
                <a:lnTo>
                  <a:pt x="79451" y="1070571"/>
                </a:lnTo>
                <a:lnTo>
                  <a:pt x="349732" y="1158798"/>
                </a:lnTo>
                <a:lnTo>
                  <a:pt x="199466" y="1003604"/>
                </a:lnTo>
                <a:lnTo>
                  <a:pt x="903719" y="321729"/>
                </a:lnTo>
                <a:lnTo>
                  <a:pt x="1053985" y="476935"/>
                </a:lnTo>
                <a:close/>
              </a:path>
              <a:path w="3812540" h="1158875">
                <a:moveTo>
                  <a:pt x="3812235" y="705307"/>
                </a:moveTo>
                <a:lnTo>
                  <a:pt x="3657447" y="854710"/>
                </a:lnTo>
                <a:lnTo>
                  <a:pt x="2976664" y="149402"/>
                </a:lnTo>
                <a:lnTo>
                  <a:pt x="3131451" y="0"/>
                </a:lnTo>
                <a:lnTo>
                  <a:pt x="2858338" y="79032"/>
                </a:lnTo>
                <a:lnTo>
                  <a:pt x="2769705" y="349173"/>
                </a:lnTo>
                <a:lnTo>
                  <a:pt x="2924492" y="199758"/>
                </a:lnTo>
                <a:lnTo>
                  <a:pt x="3605276" y="905065"/>
                </a:lnTo>
                <a:lnTo>
                  <a:pt x="3450488" y="1054468"/>
                </a:lnTo>
                <a:lnTo>
                  <a:pt x="3723589" y="975436"/>
                </a:lnTo>
                <a:lnTo>
                  <a:pt x="3812235" y="705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0843" y="983993"/>
            <a:ext cx="6601315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09" dirty="0"/>
              <a:t>Roll</a:t>
            </a:r>
            <a:r>
              <a:rPr spc="-9" dirty="0"/>
              <a:t> </a:t>
            </a:r>
            <a:r>
              <a:rPr spc="41" dirty="0"/>
              <a:t>up</a:t>
            </a:r>
            <a:r>
              <a:rPr spc="-9" dirty="0"/>
              <a:t> </a:t>
            </a:r>
            <a:r>
              <a:rPr spc="-2" dirty="0"/>
              <a:t>Summary</a:t>
            </a:r>
            <a:r>
              <a:rPr spc="-9" dirty="0"/>
              <a:t> </a:t>
            </a:r>
            <a:r>
              <a:rPr spc="-66" dirty="0"/>
              <a:t>Fields…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0924" y="2669658"/>
            <a:ext cx="7947673" cy="12320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69961" y="1777449"/>
            <a:ext cx="8302960" cy="3472699"/>
          </a:xfrm>
          <a:prstGeom prst="rect">
            <a:avLst/>
          </a:prstGeom>
        </p:spPr>
        <p:txBody>
          <a:bodyPr vert="horz" wrap="square" lIns="0" tIns="91267" rIns="0" bIns="0" rtlCol="0">
            <a:spAutoFit/>
          </a:bodyPr>
          <a:lstStyle/>
          <a:p>
            <a:pPr marL="251543" indent="-246056">
              <a:spcBef>
                <a:spcPts val="719"/>
              </a:spcBef>
              <a:buFont typeface="Lucida Sans Unicode"/>
              <a:buChar char="▪"/>
              <a:tabLst>
                <a:tab pos="251543" algn="l"/>
                <a:tab pos="251832" algn="l"/>
              </a:tabLst>
            </a:pPr>
            <a:r>
              <a:rPr sz="1273" spc="-27" dirty="0">
                <a:latin typeface="Microsoft Sans Serif"/>
                <a:cs typeface="Microsoft Sans Serif"/>
              </a:rPr>
              <a:t>Roll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111" dirty="0">
                <a:latin typeface="Microsoft Sans Serif"/>
                <a:cs typeface="Microsoft Sans Serif"/>
              </a:rPr>
              <a:t>up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39" dirty="0">
                <a:latin typeface="Microsoft Sans Serif"/>
                <a:cs typeface="Microsoft Sans Serif"/>
              </a:rPr>
              <a:t>Summary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-18" dirty="0">
                <a:latin typeface="Microsoft Sans Serif"/>
                <a:cs typeface="Microsoft Sans Serif"/>
              </a:rPr>
              <a:t>Fields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36" dirty="0">
                <a:latin typeface="Microsoft Sans Serif"/>
                <a:cs typeface="Microsoft Sans Serif"/>
              </a:rPr>
              <a:t>can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dirty="0">
                <a:latin typeface="Microsoft Sans Serif"/>
                <a:cs typeface="Microsoft Sans Serif"/>
              </a:rPr>
              <a:t>Be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09" dirty="0">
                <a:latin typeface="Microsoft Sans Serif"/>
                <a:cs typeface="Microsoft Sans Serif"/>
              </a:rPr>
              <a:t>created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96" dirty="0">
                <a:latin typeface="Microsoft Sans Serif"/>
                <a:cs typeface="Microsoft Sans Serif"/>
              </a:rPr>
              <a:t>on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the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43" dirty="0">
                <a:latin typeface="Microsoft Sans Serif"/>
                <a:cs typeface="Microsoft Sans Serif"/>
              </a:rPr>
              <a:t>Master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102" dirty="0">
                <a:latin typeface="Microsoft Sans Serif"/>
                <a:cs typeface="Microsoft Sans Serif"/>
              </a:rPr>
              <a:t>Object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6" dirty="0">
                <a:latin typeface="Microsoft Sans Serif"/>
                <a:cs typeface="Microsoft Sans Serif"/>
              </a:rPr>
              <a:t>in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61" dirty="0">
                <a:latin typeface="Microsoft Sans Serif"/>
                <a:cs typeface="Microsoft Sans Serif"/>
              </a:rPr>
              <a:t>a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43" dirty="0">
                <a:latin typeface="Microsoft Sans Serif"/>
                <a:cs typeface="Microsoft Sans Serif"/>
              </a:rPr>
              <a:t>Master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50" dirty="0">
                <a:latin typeface="Microsoft Sans Serif"/>
                <a:cs typeface="Microsoft Sans Serif"/>
              </a:rPr>
              <a:t>Detail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30" dirty="0">
                <a:latin typeface="Microsoft Sans Serif"/>
                <a:cs typeface="Microsoft Sans Serif"/>
              </a:rPr>
              <a:t>Relationship</a:t>
            </a:r>
            <a:endParaRPr sz="1273">
              <a:latin typeface="Microsoft Sans Serif"/>
              <a:cs typeface="Microsoft Sans Serif"/>
            </a:endParaRPr>
          </a:p>
          <a:p>
            <a:pPr marL="251543" indent="-236814">
              <a:spcBef>
                <a:spcPts val="675"/>
              </a:spcBef>
              <a:buFont typeface="Lucida Sans Unicode"/>
              <a:buChar char="▪"/>
              <a:tabLst>
                <a:tab pos="251543" algn="l"/>
                <a:tab pos="251832" algn="l"/>
              </a:tabLst>
            </a:pPr>
            <a:r>
              <a:rPr sz="1273" b="1" spc="-43" dirty="0">
                <a:solidFill>
                  <a:srgbClr val="107295"/>
                </a:solidFill>
                <a:latin typeface="Arial"/>
                <a:cs typeface="Arial"/>
              </a:rPr>
              <a:t>With</a:t>
            </a:r>
            <a:r>
              <a:rPr sz="1273" b="1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-61" dirty="0">
                <a:solidFill>
                  <a:srgbClr val="107295"/>
                </a:solidFill>
                <a:latin typeface="Arial"/>
                <a:cs typeface="Arial"/>
              </a:rPr>
              <a:t>Roll</a:t>
            </a:r>
            <a:r>
              <a:rPr sz="1273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23" dirty="0">
                <a:solidFill>
                  <a:srgbClr val="107295"/>
                </a:solidFill>
                <a:latin typeface="Arial"/>
                <a:cs typeface="Arial"/>
              </a:rPr>
              <a:t>up</a:t>
            </a:r>
            <a:r>
              <a:rPr sz="1273" b="1" spc="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-2" dirty="0">
                <a:solidFill>
                  <a:srgbClr val="107295"/>
                </a:solidFill>
                <a:latin typeface="Arial"/>
                <a:cs typeface="Arial"/>
              </a:rPr>
              <a:t>Summary</a:t>
            </a:r>
            <a:r>
              <a:rPr sz="1273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-45" dirty="0">
                <a:solidFill>
                  <a:srgbClr val="107295"/>
                </a:solidFill>
                <a:latin typeface="Arial"/>
                <a:cs typeface="Arial"/>
              </a:rPr>
              <a:t>Fields</a:t>
            </a:r>
            <a:r>
              <a:rPr sz="1273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-14" dirty="0">
                <a:solidFill>
                  <a:srgbClr val="107295"/>
                </a:solidFill>
                <a:latin typeface="Arial"/>
                <a:cs typeface="Arial"/>
              </a:rPr>
              <a:t>You</a:t>
            </a:r>
            <a:r>
              <a:rPr sz="1273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73" dirty="0">
                <a:solidFill>
                  <a:srgbClr val="107295"/>
                </a:solidFill>
                <a:latin typeface="Arial"/>
                <a:cs typeface="Arial"/>
              </a:rPr>
              <a:t>can</a:t>
            </a:r>
            <a:r>
              <a:rPr sz="1273" b="1" spc="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-14" dirty="0">
                <a:solidFill>
                  <a:srgbClr val="107295"/>
                </a:solidFill>
                <a:latin typeface="Arial"/>
                <a:cs typeface="Arial"/>
              </a:rPr>
              <a:t>summarise</a:t>
            </a:r>
            <a:r>
              <a:rPr sz="1273" b="1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16" dirty="0">
                <a:solidFill>
                  <a:srgbClr val="107295"/>
                </a:solidFill>
                <a:latin typeface="Arial"/>
                <a:cs typeface="Arial"/>
              </a:rPr>
              <a:t>the</a:t>
            </a:r>
            <a:r>
              <a:rPr sz="1273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9" dirty="0">
                <a:solidFill>
                  <a:srgbClr val="107295"/>
                </a:solidFill>
                <a:latin typeface="Arial"/>
                <a:cs typeface="Arial"/>
              </a:rPr>
              <a:t>child</a:t>
            </a:r>
            <a:r>
              <a:rPr sz="1273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-16" dirty="0">
                <a:solidFill>
                  <a:srgbClr val="107295"/>
                </a:solidFill>
                <a:latin typeface="Arial"/>
                <a:cs typeface="Arial"/>
              </a:rPr>
              <a:t>Records.</a:t>
            </a:r>
            <a:r>
              <a:rPr sz="1273" b="1" spc="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-52" dirty="0">
                <a:solidFill>
                  <a:srgbClr val="107295"/>
                </a:solidFill>
                <a:latin typeface="Arial"/>
                <a:cs typeface="Arial"/>
              </a:rPr>
              <a:t>The</a:t>
            </a:r>
            <a:r>
              <a:rPr sz="1273" b="1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45" dirty="0">
                <a:solidFill>
                  <a:srgbClr val="107295"/>
                </a:solidFill>
                <a:latin typeface="Arial"/>
                <a:cs typeface="Arial"/>
              </a:rPr>
              <a:t>available</a:t>
            </a:r>
            <a:r>
              <a:rPr sz="1273" b="1" spc="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2" dirty="0">
                <a:solidFill>
                  <a:srgbClr val="107295"/>
                </a:solidFill>
                <a:latin typeface="Arial"/>
                <a:cs typeface="Arial"/>
              </a:rPr>
              <a:t>summary</a:t>
            </a:r>
            <a:r>
              <a:rPr sz="1273" b="1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-18" dirty="0">
                <a:solidFill>
                  <a:srgbClr val="107295"/>
                </a:solidFill>
                <a:latin typeface="Arial"/>
                <a:cs typeface="Arial"/>
              </a:rPr>
              <a:t>options</a:t>
            </a:r>
            <a:r>
              <a:rPr sz="1273" b="1" spc="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73" b="1" spc="48" dirty="0">
                <a:solidFill>
                  <a:srgbClr val="107295"/>
                </a:solidFill>
                <a:latin typeface="Arial"/>
                <a:cs typeface="Arial"/>
              </a:rPr>
              <a:t>are</a:t>
            </a:r>
            <a:endParaRPr sz="1273">
              <a:latin typeface="Arial"/>
              <a:cs typeface="Arial"/>
            </a:endParaRPr>
          </a:p>
          <a:p>
            <a:pPr marL="1142485">
              <a:spcBef>
                <a:spcPts val="966"/>
              </a:spcBef>
            </a:pPr>
            <a:r>
              <a:rPr sz="1273" b="1" spc="5" dirty="0">
                <a:latin typeface="Arial"/>
                <a:cs typeface="Arial"/>
              </a:rPr>
              <a:t>Count</a:t>
            </a:r>
            <a:r>
              <a:rPr sz="1273" spc="5" dirty="0">
                <a:latin typeface="Microsoft Sans Serif"/>
                <a:cs typeface="Microsoft Sans Serif"/>
              </a:rPr>
              <a:t>: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104" dirty="0">
                <a:latin typeface="Microsoft Sans Serif"/>
                <a:cs typeface="Microsoft Sans Serif"/>
              </a:rPr>
              <a:t>Get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161" dirty="0">
                <a:latin typeface="Microsoft Sans Serif"/>
                <a:cs typeface="Microsoft Sans Serif"/>
              </a:rPr>
              <a:t>a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100" dirty="0">
                <a:latin typeface="Microsoft Sans Serif"/>
                <a:cs typeface="Microsoft Sans Serif"/>
              </a:rPr>
              <a:t>count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84" dirty="0">
                <a:latin typeface="Microsoft Sans Serif"/>
                <a:cs typeface="Microsoft Sans Serif"/>
              </a:rPr>
              <a:t>of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the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82" dirty="0">
                <a:latin typeface="Microsoft Sans Serif"/>
                <a:cs typeface="Microsoft Sans Serif"/>
              </a:rPr>
              <a:t>number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84" dirty="0">
                <a:latin typeface="Microsoft Sans Serif"/>
                <a:cs typeface="Microsoft Sans Serif"/>
              </a:rPr>
              <a:t>of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52" dirty="0">
                <a:latin typeface="Microsoft Sans Serif"/>
                <a:cs typeface="Microsoft Sans Serif"/>
              </a:rPr>
              <a:t>Child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36" dirty="0">
                <a:latin typeface="Microsoft Sans Serif"/>
                <a:cs typeface="Microsoft Sans Serif"/>
              </a:rPr>
              <a:t>Records</a:t>
            </a:r>
            <a:endParaRPr sz="1273">
              <a:latin typeface="Microsoft Sans Serif"/>
              <a:cs typeface="Microsoft Sans Serif"/>
            </a:endParaRPr>
          </a:p>
          <a:p>
            <a:pPr marL="1142485" marR="2100428">
              <a:lnSpc>
                <a:spcPct val="143500"/>
              </a:lnSpc>
              <a:spcBef>
                <a:spcPts val="9"/>
              </a:spcBef>
            </a:pPr>
            <a:r>
              <a:rPr sz="1273" b="1" spc="-55" dirty="0">
                <a:latin typeface="Arial"/>
                <a:cs typeface="Arial"/>
              </a:rPr>
              <a:t>SUM</a:t>
            </a:r>
            <a:r>
              <a:rPr sz="1273" spc="-55" dirty="0">
                <a:latin typeface="Microsoft Sans Serif"/>
                <a:cs typeface="Microsoft Sans Serif"/>
              </a:rPr>
              <a:t>: </a:t>
            </a:r>
            <a:r>
              <a:rPr sz="1273" spc="104" dirty="0">
                <a:latin typeface="Microsoft Sans Serif"/>
                <a:cs typeface="Microsoft Sans Serif"/>
              </a:rPr>
              <a:t>Get </a:t>
            </a:r>
            <a:r>
              <a:rPr sz="1273" spc="86" dirty="0">
                <a:latin typeface="Microsoft Sans Serif"/>
                <a:cs typeface="Microsoft Sans Serif"/>
              </a:rPr>
              <a:t>the </a:t>
            </a:r>
            <a:r>
              <a:rPr sz="1273" spc="64" dirty="0">
                <a:latin typeface="Microsoft Sans Serif"/>
                <a:cs typeface="Microsoft Sans Serif"/>
              </a:rPr>
              <a:t>summation </a:t>
            </a:r>
            <a:r>
              <a:rPr sz="1273" spc="84" dirty="0">
                <a:latin typeface="Microsoft Sans Serif"/>
                <a:cs typeface="Microsoft Sans Serif"/>
              </a:rPr>
              <a:t>of </a:t>
            </a:r>
            <a:r>
              <a:rPr sz="1273" spc="161" dirty="0">
                <a:latin typeface="Microsoft Sans Serif"/>
                <a:cs typeface="Microsoft Sans Serif"/>
              </a:rPr>
              <a:t>a </a:t>
            </a:r>
            <a:r>
              <a:rPr sz="1273" spc="9" dirty="0">
                <a:latin typeface="Microsoft Sans Serif"/>
                <a:cs typeface="Microsoft Sans Serif"/>
              </a:rPr>
              <a:t>Field </a:t>
            </a:r>
            <a:r>
              <a:rPr sz="1273" spc="75" dirty="0">
                <a:latin typeface="Microsoft Sans Serif"/>
                <a:cs typeface="Microsoft Sans Serif"/>
              </a:rPr>
              <a:t>value </a:t>
            </a:r>
            <a:r>
              <a:rPr sz="1273" spc="16" dirty="0">
                <a:latin typeface="Microsoft Sans Serif"/>
                <a:cs typeface="Microsoft Sans Serif"/>
              </a:rPr>
              <a:t>in </a:t>
            </a:r>
            <a:r>
              <a:rPr sz="1273" spc="27" dirty="0">
                <a:latin typeface="Microsoft Sans Serif"/>
                <a:cs typeface="Microsoft Sans Serif"/>
              </a:rPr>
              <a:t>all </a:t>
            </a:r>
            <a:r>
              <a:rPr sz="1273" spc="52" dirty="0">
                <a:latin typeface="Microsoft Sans Serif"/>
                <a:cs typeface="Microsoft Sans Serif"/>
              </a:rPr>
              <a:t>Child </a:t>
            </a:r>
            <a:r>
              <a:rPr sz="1273" spc="36" dirty="0">
                <a:latin typeface="Microsoft Sans Serif"/>
                <a:cs typeface="Microsoft Sans Serif"/>
              </a:rPr>
              <a:t>Records </a:t>
            </a:r>
            <a:r>
              <a:rPr sz="1273" spc="39" dirty="0">
                <a:latin typeface="Microsoft Sans Serif"/>
                <a:cs typeface="Microsoft Sans Serif"/>
              </a:rPr>
              <a:t> </a:t>
            </a:r>
            <a:r>
              <a:rPr sz="1273" b="1" spc="25" dirty="0">
                <a:latin typeface="Arial"/>
                <a:cs typeface="Arial"/>
              </a:rPr>
              <a:t>MIN</a:t>
            </a:r>
            <a:r>
              <a:rPr sz="1273" spc="25" dirty="0">
                <a:latin typeface="Microsoft Sans Serif"/>
                <a:cs typeface="Microsoft Sans Serif"/>
              </a:rPr>
              <a:t>: </a:t>
            </a:r>
            <a:r>
              <a:rPr sz="1273" spc="104" dirty="0">
                <a:latin typeface="Microsoft Sans Serif"/>
                <a:cs typeface="Microsoft Sans Serif"/>
              </a:rPr>
              <a:t>Get </a:t>
            </a:r>
            <a:r>
              <a:rPr sz="1273" spc="86" dirty="0">
                <a:latin typeface="Microsoft Sans Serif"/>
                <a:cs typeface="Microsoft Sans Serif"/>
              </a:rPr>
              <a:t>the </a:t>
            </a:r>
            <a:r>
              <a:rPr sz="1273" spc="59" dirty="0">
                <a:latin typeface="Microsoft Sans Serif"/>
                <a:cs typeface="Microsoft Sans Serif"/>
              </a:rPr>
              <a:t>Minimum </a:t>
            </a:r>
            <a:r>
              <a:rPr sz="1273" spc="75" dirty="0">
                <a:latin typeface="Microsoft Sans Serif"/>
                <a:cs typeface="Microsoft Sans Serif"/>
              </a:rPr>
              <a:t>value </a:t>
            </a:r>
            <a:r>
              <a:rPr sz="1273" spc="84" dirty="0">
                <a:latin typeface="Microsoft Sans Serif"/>
                <a:cs typeface="Microsoft Sans Serif"/>
              </a:rPr>
              <a:t>of </a:t>
            </a:r>
            <a:r>
              <a:rPr sz="1273" spc="9" dirty="0">
                <a:latin typeface="Microsoft Sans Serif"/>
                <a:cs typeface="Microsoft Sans Serif"/>
              </a:rPr>
              <a:t>Field </a:t>
            </a:r>
            <a:r>
              <a:rPr sz="1273" spc="80" dirty="0">
                <a:latin typeface="Microsoft Sans Serif"/>
                <a:cs typeface="Microsoft Sans Serif"/>
              </a:rPr>
              <a:t>amongst </a:t>
            </a:r>
            <a:r>
              <a:rPr sz="1273" spc="27" dirty="0">
                <a:latin typeface="Microsoft Sans Serif"/>
                <a:cs typeface="Microsoft Sans Serif"/>
              </a:rPr>
              <a:t>all </a:t>
            </a:r>
            <a:r>
              <a:rPr sz="1273" spc="52" dirty="0">
                <a:latin typeface="Microsoft Sans Serif"/>
                <a:cs typeface="Microsoft Sans Serif"/>
              </a:rPr>
              <a:t>Child </a:t>
            </a:r>
            <a:r>
              <a:rPr sz="1273" spc="36" dirty="0">
                <a:latin typeface="Microsoft Sans Serif"/>
                <a:cs typeface="Microsoft Sans Serif"/>
              </a:rPr>
              <a:t>Records </a:t>
            </a:r>
            <a:r>
              <a:rPr sz="1273" spc="39" dirty="0">
                <a:latin typeface="Microsoft Sans Serif"/>
                <a:cs typeface="Microsoft Sans Serif"/>
              </a:rPr>
              <a:t> </a:t>
            </a:r>
            <a:r>
              <a:rPr sz="1273" b="1" spc="30" dirty="0">
                <a:latin typeface="Arial"/>
                <a:cs typeface="Arial"/>
              </a:rPr>
              <a:t>MAX</a:t>
            </a:r>
            <a:r>
              <a:rPr sz="1273" spc="30" dirty="0">
                <a:latin typeface="Microsoft Sans Serif"/>
                <a:cs typeface="Microsoft Sans Serif"/>
              </a:rPr>
              <a:t>: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104" dirty="0">
                <a:latin typeface="Microsoft Sans Serif"/>
                <a:cs typeface="Microsoft Sans Serif"/>
              </a:rPr>
              <a:t>Get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the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73" dirty="0">
                <a:latin typeface="Microsoft Sans Serif"/>
                <a:cs typeface="Microsoft Sans Serif"/>
              </a:rPr>
              <a:t>Maximum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75" dirty="0">
                <a:latin typeface="Microsoft Sans Serif"/>
                <a:cs typeface="Microsoft Sans Serif"/>
              </a:rPr>
              <a:t>value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84" dirty="0">
                <a:latin typeface="Microsoft Sans Serif"/>
                <a:cs typeface="Microsoft Sans Serif"/>
              </a:rPr>
              <a:t>of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9" dirty="0">
                <a:latin typeface="Microsoft Sans Serif"/>
                <a:cs typeface="Microsoft Sans Serif"/>
              </a:rPr>
              <a:t>Field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80" dirty="0">
                <a:latin typeface="Microsoft Sans Serif"/>
                <a:cs typeface="Microsoft Sans Serif"/>
              </a:rPr>
              <a:t>amongst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27" dirty="0">
                <a:latin typeface="Microsoft Sans Serif"/>
                <a:cs typeface="Microsoft Sans Serif"/>
              </a:rPr>
              <a:t>all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52" dirty="0">
                <a:latin typeface="Microsoft Sans Serif"/>
                <a:cs typeface="Microsoft Sans Serif"/>
              </a:rPr>
              <a:t>Child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36" dirty="0">
                <a:latin typeface="Microsoft Sans Serif"/>
                <a:cs typeface="Microsoft Sans Serif"/>
              </a:rPr>
              <a:t>Records</a:t>
            </a:r>
            <a:endParaRPr sz="1273">
              <a:latin typeface="Microsoft Sans Serif"/>
              <a:cs typeface="Microsoft Sans Serif"/>
            </a:endParaRPr>
          </a:p>
          <a:p>
            <a:pPr marL="251543" indent="-246056">
              <a:spcBef>
                <a:spcPts val="1192"/>
              </a:spcBef>
              <a:buFont typeface="Lucida Sans Unicode"/>
              <a:buChar char="▪"/>
              <a:tabLst>
                <a:tab pos="251543" algn="l"/>
                <a:tab pos="251832" algn="l"/>
              </a:tabLst>
            </a:pPr>
            <a:r>
              <a:rPr sz="1273" spc="-27" dirty="0">
                <a:latin typeface="Microsoft Sans Serif"/>
                <a:cs typeface="Microsoft Sans Serif"/>
              </a:rPr>
              <a:t>Roll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111" dirty="0">
                <a:latin typeface="Microsoft Sans Serif"/>
                <a:cs typeface="Microsoft Sans Serif"/>
              </a:rPr>
              <a:t>up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39" dirty="0">
                <a:latin typeface="Microsoft Sans Serif"/>
                <a:cs typeface="Microsoft Sans Serif"/>
              </a:rPr>
              <a:t>Summary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-18" dirty="0">
                <a:latin typeface="Microsoft Sans Serif"/>
                <a:cs typeface="Microsoft Sans Serif"/>
              </a:rPr>
              <a:t>Fields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are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available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50" dirty="0">
                <a:latin typeface="Microsoft Sans Serif"/>
                <a:cs typeface="Microsoft Sans Serif"/>
              </a:rPr>
              <a:t>only</a:t>
            </a:r>
            <a:r>
              <a:rPr sz="1273" spc="16" dirty="0">
                <a:latin typeface="Microsoft Sans Serif"/>
                <a:cs typeface="Microsoft Sans Serif"/>
              </a:rPr>
              <a:t> in </a:t>
            </a:r>
            <a:r>
              <a:rPr sz="1273" spc="41" dirty="0">
                <a:latin typeface="Microsoft Sans Serif"/>
                <a:cs typeface="Microsoft Sans Serif"/>
              </a:rPr>
              <a:t>Master-Detail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30" dirty="0">
                <a:latin typeface="Microsoft Sans Serif"/>
                <a:cs typeface="Microsoft Sans Serif"/>
              </a:rPr>
              <a:t>Relationship</a:t>
            </a:r>
            <a:endParaRPr sz="1273">
              <a:latin typeface="Microsoft Sans Serif"/>
              <a:cs typeface="Microsoft Sans Serif"/>
            </a:endParaRPr>
          </a:p>
          <a:p>
            <a:pPr marL="251543" indent="-246056">
              <a:spcBef>
                <a:spcPts val="673"/>
              </a:spcBef>
              <a:buFont typeface="Lucida Sans Unicode"/>
              <a:buChar char="▪"/>
              <a:tabLst>
                <a:tab pos="251543" algn="l"/>
                <a:tab pos="251832" algn="l"/>
              </a:tabLst>
            </a:pPr>
            <a:r>
              <a:rPr sz="1273" spc="64" dirty="0">
                <a:latin typeface="Microsoft Sans Serif"/>
                <a:cs typeface="Microsoft Sans Serif"/>
              </a:rPr>
              <a:t>Number,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61" dirty="0">
                <a:latin typeface="Microsoft Sans Serif"/>
                <a:cs typeface="Microsoft Sans Serif"/>
              </a:rPr>
              <a:t>currency,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130" dirty="0">
                <a:latin typeface="Microsoft Sans Serif"/>
                <a:cs typeface="Microsoft Sans Serif"/>
              </a:rPr>
              <a:t>and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96" dirty="0">
                <a:latin typeface="Microsoft Sans Serif"/>
                <a:cs typeface="Microsoft Sans Serif"/>
              </a:rPr>
              <a:t>percent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6" dirty="0">
                <a:latin typeface="Microsoft Sans Serif"/>
                <a:cs typeface="Microsoft Sans Serif"/>
              </a:rPr>
              <a:t>fields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are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available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98" dirty="0">
                <a:latin typeface="Microsoft Sans Serif"/>
                <a:cs typeface="Microsoft Sans Serif"/>
              </a:rPr>
              <a:t>when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you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52" dirty="0">
                <a:latin typeface="Microsoft Sans Serif"/>
                <a:cs typeface="Microsoft Sans Serif"/>
              </a:rPr>
              <a:t>select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-66" dirty="0">
                <a:latin typeface="Microsoft Sans Serif"/>
                <a:cs typeface="Microsoft Sans Serif"/>
              </a:rPr>
              <a:t>SUM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9" dirty="0">
                <a:latin typeface="Microsoft Sans Serif"/>
                <a:cs typeface="Microsoft Sans Serif"/>
              </a:rPr>
              <a:t>as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the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32" dirty="0">
                <a:latin typeface="Microsoft Sans Serif"/>
                <a:cs typeface="Microsoft Sans Serif"/>
              </a:rPr>
              <a:t>roll-up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type.</a:t>
            </a:r>
            <a:endParaRPr sz="1273">
              <a:latin typeface="Microsoft Sans Serif"/>
              <a:cs typeface="Microsoft Sans Serif"/>
            </a:endParaRPr>
          </a:p>
          <a:p>
            <a:pPr marL="251543" marR="162593" indent="-246056">
              <a:lnSpc>
                <a:spcPts val="1369"/>
              </a:lnSpc>
              <a:spcBef>
                <a:spcPts val="844"/>
              </a:spcBef>
              <a:buFont typeface="Lucida Sans Unicode"/>
              <a:buChar char="▪"/>
              <a:tabLst>
                <a:tab pos="251543" algn="l"/>
                <a:tab pos="251832" algn="l"/>
              </a:tabLst>
            </a:pPr>
            <a:r>
              <a:rPr sz="1273" spc="64" dirty="0">
                <a:latin typeface="Microsoft Sans Serif"/>
                <a:cs typeface="Microsoft Sans Serif"/>
              </a:rPr>
              <a:t>Number,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61" dirty="0">
                <a:latin typeface="Microsoft Sans Serif"/>
                <a:cs typeface="Microsoft Sans Serif"/>
              </a:rPr>
              <a:t>currency,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84" dirty="0">
                <a:latin typeface="Microsoft Sans Serif"/>
                <a:cs typeface="Microsoft Sans Serif"/>
              </a:rPr>
              <a:t>percent,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02" dirty="0">
                <a:latin typeface="Microsoft Sans Serif"/>
                <a:cs typeface="Microsoft Sans Serif"/>
              </a:rPr>
              <a:t>date,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130" dirty="0">
                <a:latin typeface="Microsoft Sans Serif"/>
                <a:cs typeface="Microsoft Sans Serif"/>
              </a:rPr>
              <a:t>and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11" dirty="0">
                <a:latin typeface="Microsoft Sans Serif"/>
                <a:cs typeface="Microsoft Sans Serif"/>
              </a:rPr>
              <a:t>date/time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6" dirty="0">
                <a:latin typeface="Microsoft Sans Serif"/>
                <a:cs typeface="Microsoft Sans Serif"/>
              </a:rPr>
              <a:t>fields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are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available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98" dirty="0">
                <a:latin typeface="Microsoft Sans Serif"/>
                <a:cs typeface="Microsoft Sans Serif"/>
              </a:rPr>
              <a:t>when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you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52" dirty="0">
                <a:latin typeface="Microsoft Sans Serif"/>
                <a:cs typeface="Microsoft Sans Serif"/>
              </a:rPr>
              <a:t>select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8" dirty="0">
                <a:latin typeface="Microsoft Sans Serif"/>
                <a:cs typeface="Microsoft Sans Serif"/>
              </a:rPr>
              <a:t>MIN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41" dirty="0">
                <a:latin typeface="Microsoft Sans Serif"/>
                <a:cs typeface="Microsoft Sans Serif"/>
              </a:rPr>
              <a:t>or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39" dirty="0">
                <a:latin typeface="Microsoft Sans Serif"/>
                <a:cs typeface="Microsoft Sans Serif"/>
              </a:rPr>
              <a:t>MAX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7" dirty="0">
                <a:latin typeface="Microsoft Sans Serif"/>
                <a:cs typeface="Microsoft Sans Serif"/>
              </a:rPr>
              <a:t>as </a:t>
            </a:r>
            <a:r>
              <a:rPr sz="1273" spc="-332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the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32" dirty="0">
                <a:latin typeface="Microsoft Sans Serif"/>
                <a:cs typeface="Microsoft Sans Serif"/>
              </a:rPr>
              <a:t>roll-up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type.</a:t>
            </a:r>
            <a:endParaRPr sz="1273">
              <a:latin typeface="Microsoft Sans Serif"/>
              <a:cs typeface="Microsoft Sans Serif"/>
            </a:endParaRPr>
          </a:p>
          <a:p>
            <a:pPr marL="251543" marR="2310" indent="-246056">
              <a:lnSpc>
                <a:spcPct val="89900"/>
              </a:lnSpc>
              <a:spcBef>
                <a:spcPts val="810"/>
              </a:spcBef>
              <a:buFont typeface="Lucida Sans Unicode"/>
              <a:buChar char="▪"/>
              <a:tabLst>
                <a:tab pos="251543" algn="l"/>
                <a:tab pos="251832" algn="l"/>
              </a:tabLst>
            </a:pPr>
            <a:r>
              <a:rPr sz="1273" spc="66" dirty="0">
                <a:latin typeface="Microsoft Sans Serif"/>
                <a:cs typeface="Microsoft Sans Serif"/>
              </a:rPr>
              <a:t>When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77" dirty="0">
                <a:latin typeface="Microsoft Sans Serif"/>
                <a:cs typeface="Microsoft Sans Serif"/>
              </a:rPr>
              <a:t>you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91" dirty="0">
                <a:latin typeface="Microsoft Sans Serif"/>
                <a:cs typeface="Microsoft Sans Serif"/>
              </a:rPr>
              <a:t>delete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61" dirty="0">
                <a:latin typeface="Microsoft Sans Serif"/>
                <a:cs typeface="Microsoft Sans Serif"/>
              </a:rPr>
              <a:t>a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66" dirty="0">
                <a:latin typeface="Microsoft Sans Serif"/>
                <a:cs typeface="Microsoft Sans Serif"/>
              </a:rPr>
              <a:t>child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84" dirty="0">
                <a:latin typeface="Microsoft Sans Serif"/>
                <a:cs typeface="Microsoft Sans Serif"/>
              </a:rPr>
              <a:t>record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96" dirty="0">
                <a:latin typeface="Microsoft Sans Serif"/>
                <a:cs typeface="Microsoft Sans Serif"/>
              </a:rPr>
              <a:t>on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161" dirty="0">
                <a:latin typeface="Microsoft Sans Serif"/>
                <a:cs typeface="Microsoft Sans Serif"/>
              </a:rPr>
              <a:t>a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32" dirty="0">
                <a:latin typeface="Microsoft Sans Serif"/>
                <a:cs typeface="Microsoft Sans Serif"/>
              </a:rPr>
              <a:t>roll-up</a:t>
            </a:r>
            <a:r>
              <a:rPr sz="1273" spc="16" dirty="0">
                <a:latin typeface="Microsoft Sans Serif"/>
                <a:cs typeface="Microsoft Sans Serif"/>
              </a:rPr>
              <a:t> </a:t>
            </a:r>
            <a:r>
              <a:rPr sz="1273" spc="39" dirty="0">
                <a:latin typeface="Microsoft Sans Serif"/>
                <a:cs typeface="Microsoft Sans Serif"/>
              </a:rPr>
              <a:t>Summary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39" dirty="0">
                <a:latin typeface="Microsoft Sans Serif"/>
                <a:cs typeface="Microsoft Sans Serif"/>
              </a:rPr>
              <a:t>field,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30" dirty="0">
                <a:latin typeface="Microsoft Sans Serif"/>
                <a:cs typeface="Microsoft Sans Serif"/>
              </a:rPr>
              <a:t>Salesforce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80" dirty="0">
                <a:latin typeface="Microsoft Sans Serif"/>
                <a:cs typeface="Microsoft Sans Serif"/>
              </a:rPr>
              <a:t>doesn’t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recalculate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the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75" dirty="0">
                <a:latin typeface="Microsoft Sans Serif"/>
                <a:cs typeface="Microsoft Sans Serif"/>
              </a:rPr>
              <a:t>value</a:t>
            </a:r>
            <a:r>
              <a:rPr sz="1273" spc="14" dirty="0">
                <a:latin typeface="Microsoft Sans Serif"/>
                <a:cs typeface="Microsoft Sans Serif"/>
              </a:rPr>
              <a:t> </a:t>
            </a:r>
            <a:r>
              <a:rPr sz="1273" spc="84" dirty="0">
                <a:latin typeface="Microsoft Sans Serif"/>
                <a:cs typeface="Microsoft Sans Serif"/>
              </a:rPr>
              <a:t>of </a:t>
            </a:r>
            <a:r>
              <a:rPr sz="1273" spc="-330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the </a:t>
            </a:r>
            <a:r>
              <a:rPr sz="1273" spc="39" dirty="0">
                <a:latin typeface="Microsoft Sans Serif"/>
                <a:cs typeface="Microsoft Sans Serif"/>
              </a:rPr>
              <a:t>field. </a:t>
            </a:r>
            <a:r>
              <a:rPr sz="1273" spc="41" dirty="0">
                <a:latin typeface="Microsoft Sans Serif"/>
                <a:cs typeface="Microsoft Sans Serif"/>
              </a:rPr>
              <a:t>Select </a:t>
            </a:r>
            <a:r>
              <a:rPr sz="1273" spc="86" dirty="0">
                <a:latin typeface="Microsoft Sans Serif"/>
                <a:cs typeface="Microsoft Sans Serif"/>
              </a:rPr>
              <a:t>the </a:t>
            </a:r>
            <a:r>
              <a:rPr sz="1273" spc="43" dirty="0">
                <a:latin typeface="Microsoft Sans Serif"/>
                <a:cs typeface="Microsoft Sans Serif"/>
              </a:rPr>
              <a:t>Force </a:t>
            </a:r>
            <a:r>
              <a:rPr sz="1273" spc="161" dirty="0">
                <a:latin typeface="Microsoft Sans Serif"/>
                <a:cs typeface="Microsoft Sans Serif"/>
              </a:rPr>
              <a:t>a </a:t>
            </a:r>
            <a:r>
              <a:rPr sz="1273" dirty="0">
                <a:latin typeface="Microsoft Sans Serif"/>
                <a:cs typeface="Microsoft Sans Serif"/>
              </a:rPr>
              <a:t>mass </a:t>
            </a:r>
            <a:r>
              <a:rPr sz="1273" spc="75" dirty="0">
                <a:latin typeface="Microsoft Sans Serif"/>
                <a:cs typeface="Microsoft Sans Serif"/>
              </a:rPr>
              <a:t>recalculation </a:t>
            </a:r>
            <a:r>
              <a:rPr sz="1273" spc="96" dirty="0">
                <a:latin typeface="Microsoft Sans Serif"/>
                <a:cs typeface="Microsoft Sans Serif"/>
              </a:rPr>
              <a:t>on </a:t>
            </a:r>
            <a:r>
              <a:rPr sz="1273" spc="-9" dirty="0">
                <a:latin typeface="Microsoft Sans Serif"/>
                <a:cs typeface="Microsoft Sans Serif"/>
              </a:rPr>
              <a:t>this </a:t>
            </a:r>
            <a:r>
              <a:rPr sz="1273" spc="48" dirty="0">
                <a:latin typeface="Microsoft Sans Serif"/>
                <a:cs typeface="Microsoft Sans Serif"/>
              </a:rPr>
              <a:t>field </a:t>
            </a:r>
            <a:r>
              <a:rPr sz="1273" spc="84" dirty="0">
                <a:latin typeface="Microsoft Sans Serif"/>
                <a:cs typeface="Microsoft Sans Serif"/>
              </a:rPr>
              <a:t>option </a:t>
            </a:r>
            <a:r>
              <a:rPr sz="1273" spc="96" dirty="0">
                <a:latin typeface="Microsoft Sans Serif"/>
                <a:cs typeface="Microsoft Sans Serif"/>
              </a:rPr>
              <a:t>on </a:t>
            </a:r>
            <a:r>
              <a:rPr sz="1273" spc="86" dirty="0">
                <a:latin typeface="Microsoft Sans Serif"/>
                <a:cs typeface="Microsoft Sans Serif"/>
              </a:rPr>
              <a:t>the </a:t>
            </a:r>
            <a:r>
              <a:rPr sz="1273" spc="77" dirty="0">
                <a:latin typeface="Microsoft Sans Serif"/>
                <a:cs typeface="Microsoft Sans Serif"/>
              </a:rPr>
              <a:t>edit </a:t>
            </a:r>
            <a:r>
              <a:rPr sz="1273" spc="146" dirty="0">
                <a:latin typeface="Microsoft Sans Serif"/>
                <a:cs typeface="Microsoft Sans Serif"/>
              </a:rPr>
              <a:t>page </a:t>
            </a:r>
            <a:r>
              <a:rPr sz="1273" spc="84" dirty="0">
                <a:latin typeface="Microsoft Sans Serif"/>
                <a:cs typeface="Microsoft Sans Serif"/>
              </a:rPr>
              <a:t>of </a:t>
            </a:r>
            <a:r>
              <a:rPr sz="1273" spc="86" dirty="0">
                <a:latin typeface="Microsoft Sans Serif"/>
                <a:cs typeface="Microsoft Sans Serif"/>
              </a:rPr>
              <a:t>the </a:t>
            </a:r>
            <a:r>
              <a:rPr sz="1273" spc="32" dirty="0">
                <a:latin typeface="Microsoft Sans Serif"/>
                <a:cs typeface="Microsoft Sans Serif"/>
              </a:rPr>
              <a:t>roll-up </a:t>
            </a:r>
            <a:r>
              <a:rPr sz="1273" spc="34" dirty="0">
                <a:latin typeface="Microsoft Sans Serif"/>
                <a:cs typeface="Microsoft Sans Serif"/>
              </a:rPr>
              <a:t> </a:t>
            </a:r>
            <a:r>
              <a:rPr sz="1273" spc="50" dirty="0">
                <a:latin typeface="Microsoft Sans Serif"/>
                <a:cs typeface="Microsoft Sans Serif"/>
              </a:rPr>
              <a:t>summary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48" dirty="0">
                <a:latin typeface="Microsoft Sans Serif"/>
                <a:cs typeface="Microsoft Sans Serif"/>
              </a:rPr>
              <a:t>field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100" dirty="0">
                <a:latin typeface="Microsoft Sans Serif"/>
                <a:cs typeface="Microsoft Sans Serif"/>
              </a:rPr>
              <a:t>to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66" dirty="0">
                <a:latin typeface="Microsoft Sans Serif"/>
                <a:cs typeface="Microsoft Sans Serif"/>
              </a:rPr>
              <a:t>manually</a:t>
            </a:r>
            <a:r>
              <a:rPr sz="1273" spc="9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recalculate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86" dirty="0">
                <a:latin typeface="Microsoft Sans Serif"/>
                <a:cs typeface="Microsoft Sans Serif"/>
              </a:rPr>
              <a:t>the</a:t>
            </a:r>
            <a:r>
              <a:rPr sz="1273" spc="11" dirty="0">
                <a:latin typeface="Microsoft Sans Serif"/>
                <a:cs typeface="Microsoft Sans Serif"/>
              </a:rPr>
              <a:t> </a:t>
            </a:r>
            <a:r>
              <a:rPr sz="1273" spc="61" dirty="0">
                <a:latin typeface="Microsoft Sans Serif"/>
                <a:cs typeface="Microsoft Sans Serif"/>
              </a:rPr>
              <a:t>value.</a:t>
            </a:r>
            <a:endParaRPr sz="1273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0924" y="2484615"/>
            <a:ext cx="50832" cy="1232101"/>
          </a:xfrm>
          <a:custGeom>
            <a:avLst/>
            <a:gdLst/>
            <a:ahLst/>
            <a:cxnLst/>
            <a:rect l="l" t="t" r="r" b="b"/>
            <a:pathLst>
              <a:path w="111760" h="2708910">
                <a:moveTo>
                  <a:pt x="111304" y="2708661"/>
                </a:moveTo>
                <a:lnTo>
                  <a:pt x="0" y="2708661"/>
                </a:lnTo>
                <a:lnTo>
                  <a:pt x="0" y="0"/>
                </a:lnTo>
                <a:lnTo>
                  <a:pt x="111304" y="0"/>
                </a:lnTo>
                <a:lnTo>
                  <a:pt x="111304" y="2708661"/>
                </a:lnTo>
                <a:close/>
              </a:path>
            </a:pathLst>
          </a:custGeom>
          <a:solidFill>
            <a:srgbClr val="FF8080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611" y="2011461"/>
            <a:ext cx="9143816" cy="33078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6292" y="1128195"/>
            <a:ext cx="2853240" cy="286166"/>
          </a:xfrm>
          <a:prstGeom prst="rect">
            <a:avLst/>
          </a:prstGeom>
        </p:spPr>
        <p:txBody>
          <a:bodyPr vert="horz" wrap="square" lIns="0" tIns="5776" rIns="0" bIns="0" rtlCol="0" anchor="ctr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-98" dirty="0"/>
              <a:t>Roll</a:t>
            </a:r>
            <a:r>
              <a:rPr sz="2024" spc="-7" dirty="0"/>
              <a:t> </a:t>
            </a:r>
            <a:r>
              <a:rPr sz="2024" spc="36" dirty="0"/>
              <a:t>up</a:t>
            </a:r>
            <a:r>
              <a:rPr sz="2024" spc="-9" dirty="0"/>
              <a:t> </a:t>
            </a:r>
            <a:r>
              <a:rPr sz="2024" spc="-2" dirty="0"/>
              <a:t>Summary</a:t>
            </a:r>
            <a:r>
              <a:rPr sz="2024" spc="-5" dirty="0"/>
              <a:t> </a:t>
            </a:r>
            <a:r>
              <a:rPr sz="2024" spc="-66" dirty="0"/>
              <a:t>Fields</a:t>
            </a:r>
            <a:endParaRPr sz="2024"/>
          </a:p>
        </p:txBody>
      </p:sp>
      <p:sp>
        <p:nvSpPr>
          <p:cNvPr id="4" name="object 4"/>
          <p:cNvSpPr txBox="1"/>
          <p:nvPr/>
        </p:nvSpPr>
        <p:spPr>
          <a:xfrm>
            <a:off x="1981731" y="2130489"/>
            <a:ext cx="4774173" cy="3046246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252121" marR="189163" indent="-246633">
              <a:spcBef>
                <a:spcPts val="43"/>
              </a:spcBef>
              <a:buFont typeface="Lucida Sans Unicode"/>
              <a:buChar char="▪"/>
              <a:tabLst>
                <a:tab pos="252121" algn="l"/>
                <a:tab pos="252409" algn="l"/>
              </a:tabLst>
            </a:pPr>
            <a:r>
              <a:rPr sz="1501" spc="32" dirty="0">
                <a:latin typeface="Microsoft Sans Serif"/>
                <a:cs typeface="Microsoft Sans Serif"/>
              </a:rPr>
              <a:t>You </a:t>
            </a:r>
            <a:r>
              <a:rPr sz="1501" spc="150" dirty="0">
                <a:latin typeface="Microsoft Sans Serif"/>
                <a:cs typeface="Microsoft Sans Serif"/>
              </a:rPr>
              <a:t>can’t </a:t>
            </a:r>
            <a:r>
              <a:rPr sz="1501" spc="11" dirty="0">
                <a:latin typeface="Microsoft Sans Serif"/>
                <a:cs typeface="Microsoft Sans Serif"/>
              </a:rPr>
              <a:t>use </a:t>
            </a:r>
            <a:r>
              <a:rPr sz="1501" spc="86" dirty="0">
                <a:latin typeface="Microsoft Sans Serif"/>
                <a:cs typeface="Microsoft Sans Serif"/>
              </a:rPr>
              <a:t>long </a:t>
            </a:r>
            <a:r>
              <a:rPr sz="1501" spc="68" dirty="0">
                <a:latin typeface="Microsoft Sans Serif"/>
                <a:cs typeface="Microsoft Sans Serif"/>
              </a:rPr>
              <a:t>text </a:t>
            </a:r>
            <a:r>
              <a:rPr sz="1501" spc="91" dirty="0">
                <a:latin typeface="Microsoft Sans Serif"/>
                <a:cs typeface="Microsoft Sans Serif"/>
              </a:rPr>
              <a:t>area, </a:t>
            </a:r>
            <a:r>
              <a:rPr sz="1501" spc="45" dirty="0">
                <a:latin typeface="Microsoft Sans Serif"/>
                <a:cs typeface="Microsoft Sans Serif"/>
              </a:rPr>
              <a:t>multi-select </a:t>
            </a:r>
            <a:r>
              <a:rPr sz="1501" spc="48" dirty="0">
                <a:latin typeface="Microsoft Sans Serif"/>
                <a:cs typeface="Microsoft Sans Serif"/>
              </a:rPr>
              <a:t> </a:t>
            </a:r>
            <a:r>
              <a:rPr sz="1501" spc="20" dirty="0">
                <a:latin typeface="Microsoft Sans Serif"/>
                <a:cs typeface="Microsoft Sans Serif"/>
              </a:rPr>
              <a:t>picklist, </a:t>
            </a:r>
            <a:r>
              <a:rPr sz="1501" spc="52" dirty="0">
                <a:latin typeface="Microsoft Sans Serif"/>
                <a:cs typeface="Microsoft Sans Serif"/>
              </a:rPr>
              <a:t>Description </a:t>
            </a:r>
            <a:r>
              <a:rPr sz="1501" spc="14" dirty="0">
                <a:latin typeface="Microsoft Sans Serif"/>
                <a:cs typeface="Microsoft Sans Serif"/>
              </a:rPr>
              <a:t>fields, system </a:t>
            </a:r>
            <a:r>
              <a:rPr sz="1501" spc="18" dirty="0">
                <a:latin typeface="Microsoft Sans Serif"/>
                <a:cs typeface="Microsoft Sans Serif"/>
              </a:rPr>
              <a:t>fields </a:t>
            </a:r>
            <a:r>
              <a:rPr sz="1501" spc="11" dirty="0">
                <a:latin typeface="Microsoft Sans Serif"/>
                <a:cs typeface="Microsoft Sans Serif"/>
              </a:rPr>
              <a:t>like </a:t>
            </a:r>
            <a:r>
              <a:rPr sz="1501" spc="-14" dirty="0">
                <a:latin typeface="Microsoft Sans Serif"/>
                <a:cs typeface="Microsoft Sans Serif"/>
              </a:rPr>
              <a:t>Last </a:t>
            </a:r>
            <a:r>
              <a:rPr sz="1501" spc="-11" dirty="0">
                <a:latin typeface="Microsoft Sans Serif"/>
                <a:cs typeface="Microsoft Sans Serif"/>
              </a:rPr>
              <a:t> </a:t>
            </a:r>
            <a:r>
              <a:rPr sz="1501" spc="59" dirty="0">
                <a:latin typeface="Microsoft Sans Serif"/>
                <a:cs typeface="Microsoft Sans Serif"/>
              </a:rPr>
              <a:t>Activity,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5" dirty="0">
                <a:latin typeface="Microsoft Sans Serif"/>
                <a:cs typeface="Microsoft Sans Serif"/>
              </a:rPr>
              <a:t>cross-object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70" dirty="0">
                <a:latin typeface="Microsoft Sans Serif"/>
                <a:cs typeface="Microsoft Sans Serif"/>
              </a:rPr>
              <a:t>formula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4" dirty="0">
                <a:latin typeface="Microsoft Sans Serif"/>
                <a:cs typeface="Microsoft Sans Serif"/>
              </a:rPr>
              <a:t>fields, </a:t>
            </a:r>
            <a:r>
              <a:rPr sz="1501" spc="152" dirty="0">
                <a:latin typeface="Microsoft Sans Serif"/>
                <a:cs typeface="Microsoft Sans Serif"/>
              </a:rPr>
              <a:t>and</a:t>
            </a:r>
            <a:r>
              <a:rPr sz="1501" spc="18" dirty="0">
                <a:latin typeface="Microsoft Sans Serif"/>
                <a:cs typeface="Microsoft Sans Serif"/>
              </a:rPr>
              <a:t> </a:t>
            </a:r>
            <a:r>
              <a:rPr sz="1501" spc="84" dirty="0">
                <a:latin typeface="Microsoft Sans Serif"/>
                <a:cs typeface="Microsoft Sans Serif"/>
              </a:rPr>
              <a:t>lookup</a:t>
            </a:r>
            <a:endParaRPr sz="1501" dirty="0">
              <a:latin typeface="Microsoft Sans Serif"/>
              <a:cs typeface="Microsoft Sans Serif"/>
            </a:endParaRPr>
          </a:p>
          <a:p>
            <a:pPr marL="252121">
              <a:lnSpc>
                <a:spcPts val="1798"/>
              </a:lnSpc>
            </a:pPr>
            <a:r>
              <a:rPr sz="1501" spc="18" dirty="0">
                <a:latin typeface="Microsoft Sans Serif"/>
                <a:cs typeface="Microsoft Sans Serif"/>
              </a:rPr>
              <a:t>fields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16" dirty="0">
                <a:latin typeface="Microsoft Sans Serif"/>
                <a:cs typeface="Microsoft Sans Serif"/>
              </a:rPr>
              <a:t>in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57" dirty="0">
                <a:latin typeface="Microsoft Sans Serif"/>
                <a:cs typeface="Microsoft Sans Serif"/>
              </a:rPr>
              <a:t>field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2" dirty="0">
                <a:latin typeface="Microsoft Sans Serif"/>
                <a:cs typeface="Microsoft Sans Serif"/>
              </a:rPr>
              <a:t>column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34" dirty="0">
                <a:latin typeface="Microsoft Sans Serif"/>
                <a:cs typeface="Microsoft Sans Serif"/>
              </a:rPr>
              <a:t>roll-up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7" dirty="0">
                <a:latin typeface="Microsoft Sans Serif"/>
                <a:cs typeface="Microsoft Sans Serif"/>
              </a:rPr>
              <a:t>summary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-5" dirty="0">
                <a:latin typeface="Microsoft Sans Serif"/>
                <a:cs typeface="Microsoft Sans Serif"/>
              </a:rPr>
              <a:t>filters.</a:t>
            </a:r>
            <a:endParaRPr sz="1501" dirty="0">
              <a:latin typeface="Microsoft Sans Serif"/>
              <a:cs typeface="Microsoft Sans Serif"/>
            </a:endParaRPr>
          </a:p>
          <a:p>
            <a:pPr marL="252121" marR="95303" indent="-246633">
              <a:spcBef>
                <a:spcPts val="675"/>
              </a:spcBef>
              <a:buFont typeface="Lucida Sans Unicode"/>
              <a:buChar char="▪"/>
              <a:tabLst>
                <a:tab pos="252121" algn="l"/>
                <a:tab pos="252409" algn="l"/>
              </a:tabLst>
            </a:pPr>
            <a:r>
              <a:rPr sz="1501" spc="102" dirty="0">
                <a:latin typeface="Microsoft Sans Serif"/>
                <a:cs typeface="Microsoft Sans Serif"/>
              </a:rPr>
              <a:t>Auto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3" dirty="0">
                <a:latin typeface="Microsoft Sans Serif"/>
                <a:cs typeface="Microsoft Sans Serif"/>
              </a:rPr>
              <a:t>number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8" dirty="0">
                <a:latin typeface="Microsoft Sans Serif"/>
                <a:cs typeface="Microsoft Sans Serif"/>
              </a:rPr>
              <a:t>fields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are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02" dirty="0">
                <a:latin typeface="Microsoft Sans Serif"/>
                <a:cs typeface="Microsoft Sans Serif"/>
              </a:rPr>
              <a:t>not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available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" dirty="0">
                <a:latin typeface="Microsoft Sans Serif"/>
                <a:cs typeface="Microsoft Sans Serif"/>
              </a:rPr>
              <a:t>as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5" dirty="0">
                <a:latin typeface="Microsoft Sans Serif"/>
                <a:cs typeface="Microsoft Sans Serif"/>
              </a:rPr>
              <a:t>field </a:t>
            </a:r>
            <a:r>
              <a:rPr sz="1501" spc="-391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to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134" dirty="0">
                <a:latin typeface="Microsoft Sans Serif"/>
                <a:cs typeface="Microsoft Sans Serif"/>
              </a:rPr>
              <a:t>aggregate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6" dirty="0">
                <a:latin typeface="Microsoft Sans Serif"/>
                <a:cs typeface="Microsoft Sans Serif"/>
              </a:rPr>
              <a:t>in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89" dirty="0">
                <a:latin typeface="Microsoft Sans Serif"/>
                <a:cs typeface="Microsoft Sans Serif"/>
              </a:rPr>
              <a:t>a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4" dirty="0">
                <a:latin typeface="Microsoft Sans Serif"/>
                <a:cs typeface="Microsoft Sans Serif"/>
              </a:rPr>
              <a:t>roll-up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7" dirty="0">
                <a:latin typeface="Microsoft Sans Serif"/>
                <a:cs typeface="Microsoft Sans Serif"/>
              </a:rPr>
              <a:t>summary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48" dirty="0">
                <a:latin typeface="Microsoft Sans Serif"/>
                <a:cs typeface="Microsoft Sans Serif"/>
              </a:rPr>
              <a:t>field.</a:t>
            </a:r>
            <a:endParaRPr sz="1501" dirty="0">
              <a:latin typeface="Microsoft Sans Serif"/>
              <a:cs typeface="Microsoft Sans Serif"/>
            </a:endParaRPr>
          </a:p>
          <a:p>
            <a:pPr marL="252121" marR="217465" indent="-246633">
              <a:spcBef>
                <a:spcPts val="671"/>
              </a:spcBef>
              <a:buFont typeface="Lucida Sans Unicode"/>
              <a:buChar char="▪"/>
              <a:tabLst>
                <a:tab pos="252121" algn="l"/>
                <a:tab pos="252409" algn="l"/>
              </a:tabLst>
            </a:pPr>
            <a:r>
              <a:rPr sz="1501" spc="66" dirty="0">
                <a:latin typeface="Microsoft Sans Serif"/>
                <a:cs typeface="Microsoft Sans Serif"/>
              </a:rPr>
              <a:t>After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you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have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27" dirty="0">
                <a:latin typeface="Microsoft Sans Serif"/>
                <a:cs typeface="Microsoft Sans Serif"/>
              </a:rPr>
              <a:t>created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89" dirty="0">
                <a:latin typeface="Microsoft Sans Serif"/>
                <a:cs typeface="Microsoft Sans Serif"/>
              </a:rPr>
              <a:t>a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4" dirty="0">
                <a:latin typeface="Microsoft Sans Serif"/>
                <a:cs typeface="Microsoft Sans Serif"/>
              </a:rPr>
              <a:t>roll-up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7" dirty="0">
                <a:latin typeface="Microsoft Sans Serif"/>
                <a:cs typeface="Microsoft Sans Serif"/>
              </a:rPr>
              <a:t>summary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5" dirty="0">
                <a:latin typeface="Microsoft Sans Serif"/>
                <a:cs typeface="Microsoft Sans Serif"/>
              </a:rPr>
              <a:t>field </a:t>
            </a:r>
            <a:r>
              <a:rPr sz="1501" spc="-391" dirty="0">
                <a:latin typeface="Microsoft Sans Serif"/>
                <a:cs typeface="Microsoft Sans Serif"/>
              </a:rPr>
              <a:t> </a:t>
            </a:r>
            <a:r>
              <a:rPr sz="1501" spc="111" dirty="0">
                <a:latin typeface="Microsoft Sans Serif"/>
                <a:cs typeface="Microsoft Sans Serif"/>
              </a:rPr>
              <a:t>on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132" dirty="0">
                <a:latin typeface="Microsoft Sans Serif"/>
                <a:cs typeface="Microsoft Sans Serif"/>
              </a:rPr>
              <a:t>an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2" dirty="0">
                <a:latin typeface="Microsoft Sans Serif"/>
                <a:cs typeface="Microsoft Sans Serif"/>
              </a:rPr>
              <a:t>object,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you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30" dirty="0">
                <a:latin typeface="Microsoft Sans Serif"/>
                <a:cs typeface="Microsoft Sans Serif"/>
              </a:rPr>
              <a:t>cannot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6" dirty="0">
                <a:latin typeface="Microsoft Sans Serif"/>
                <a:cs typeface="Microsoft Sans Serif"/>
              </a:rPr>
              <a:t>convert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68" dirty="0">
                <a:latin typeface="Microsoft Sans Serif"/>
                <a:cs typeface="Microsoft Sans Serif"/>
              </a:rPr>
              <a:t>object's </a:t>
            </a:r>
            <a:r>
              <a:rPr sz="1501" spc="-391" dirty="0">
                <a:latin typeface="Microsoft Sans Serif"/>
                <a:cs typeface="Microsoft Sans Serif"/>
              </a:rPr>
              <a:t> </a:t>
            </a:r>
            <a:r>
              <a:rPr sz="1501" spc="64" dirty="0">
                <a:latin typeface="Microsoft Sans Serif"/>
                <a:cs typeface="Microsoft Sans Serif"/>
              </a:rPr>
              <a:t>master-detail </a:t>
            </a:r>
            <a:r>
              <a:rPr sz="1501" spc="43" dirty="0">
                <a:latin typeface="Microsoft Sans Serif"/>
                <a:cs typeface="Microsoft Sans Serif"/>
              </a:rPr>
              <a:t>relationship </a:t>
            </a:r>
            <a:r>
              <a:rPr sz="1501" spc="66" dirty="0">
                <a:latin typeface="Microsoft Sans Serif"/>
                <a:cs typeface="Microsoft Sans Serif"/>
              </a:rPr>
              <a:t>into </a:t>
            </a:r>
            <a:r>
              <a:rPr sz="1501" spc="189" dirty="0">
                <a:latin typeface="Microsoft Sans Serif"/>
                <a:cs typeface="Microsoft Sans Serif"/>
              </a:rPr>
              <a:t>a </a:t>
            </a:r>
            <a:r>
              <a:rPr sz="1501" spc="84" dirty="0">
                <a:latin typeface="Microsoft Sans Serif"/>
                <a:cs typeface="Microsoft Sans Serif"/>
              </a:rPr>
              <a:t>lookup </a:t>
            </a:r>
            <a:r>
              <a:rPr sz="1501" spc="86" dirty="0">
                <a:latin typeface="Microsoft Sans Serif"/>
                <a:cs typeface="Microsoft Sans Serif"/>
              </a:rPr>
              <a:t> </a:t>
            </a:r>
            <a:r>
              <a:rPr sz="1501" spc="41" dirty="0">
                <a:latin typeface="Microsoft Sans Serif"/>
                <a:cs typeface="Microsoft Sans Serif"/>
              </a:rPr>
              <a:t>relationship.</a:t>
            </a:r>
            <a:endParaRPr sz="1501" dirty="0">
              <a:latin typeface="Microsoft Sans Serif"/>
              <a:cs typeface="Microsoft Sans Serif"/>
            </a:endParaRPr>
          </a:p>
          <a:p>
            <a:pPr marL="252121" marR="561135" indent="-246633">
              <a:spcBef>
                <a:spcPts val="671"/>
              </a:spcBef>
              <a:buFont typeface="Lucida Sans Unicode"/>
              <a:buChar char="▪"/>
              <a:tabLst>
                <a:tab pos="252121" algn="l"/>
                <a:tab pos="252409" algn="l"/>
              </a:tabLst>
            </a:pPr>
            <a:r>
              <a:rPr sz="1501" spc="16" dirty="0">
                <a:latin typeface="Microsoft Sans Serif"/>
                <a:cs typeface="Microsoft Sans Serif"/>
              </a:rPr>
              <a:t>Roll-up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7" dirty="0">
                <a:latin typeface="Microsoft Sans Serif"/>
                <a:cs typeface="Microsoft Sans Serif"/>
              </a:rPr>
              <a:t>summary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8" dirty="0">
                <a:latin typeface="Microsoft Sans Serif"/>
                <a:cs typeface="Microsoft Sans Serif"/>
              </a:rPr>
              <a:t>fields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are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2" dirty="0">
                <a:latin typeface="Microsoft Sans Serif"/>
                <a:cs typeface="Microsoft Sans Serif"/>
              </a:rPr>
              <a:t>not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available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45" dirty="0">
                <a:latin typeface="Microsoft Sans Serif"/>
                <a:cs typeface="Microsoft Sans Serif"/>
              </a:rPr>
              <a:t>for </a:t>
            </a:r>
            <a:r>
              <a:rPr sz="1501" spc="-391" dirty="0">
                <a:latin typeface="Microsoft Sans Serif"/>
                <a:cs typeface="Microsoft Sans Serif"/>
              </a:rPr>
              <a:t> </a:t>
            </a:r>
            <a:r>
              <a:rPr sz="1501" spc="130" dirty="0">
                <a:latin typeface="Microsoft Sans Serif"/>
                <a:cs typeface="Microsoft Sans Serif"/>
              </a:rPr>
              <a:t>mapping</a:t>
            </a:r>
            <a:r>
              <a:rPr sz="1501" spc="7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lead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8" dirty="0">
                <a:latin typeface="Microsoft Sans Serif"/>
                <a:cs typeface="Microsoft Sans Serif"/>
              </a:rPr>
              <a:t>fields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111" dirty="0">
                <a:latin typeface="Microsoft Sans Serif"/>
                <a:cs typeface="Microsoft Sans Serif"/>
              </a:rPr>
              <a:t>converted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48" dirty="0">
                <a:latin typeface="Microsoft Sans Serif"/>
                <a:cs typeface="Microsoft Sans Serif"/>
              </a:rPr>
              <a:t>leads.</a:t>
            </a:r>
            <a:endParaRPr sz="1501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19922" y="1808732"/>
            <a:ext cx="8646077" cy="3383222"/>
            <a:chOff x="430755" y="2092336"/>
            <a:chExt cx="19009360" cy="74383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8936" y="3020429"/>
              <a:ext cx="7421136" cy="65099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755" y="2092336"/>
              <a:ext cx="780761" cy="780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1934384"/>
            <a:ext cx="5061727" cy="12000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9696" y="965687"/>
            <a:ext cx="8341104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9" dirty="0"/>
              <a:t>Introduction</a:t>
            </a:r>
            <a:r>
              <a:rPr spc="-2" dirty="0"/>
              <a:t> </a:t>
            </a:r>
            <a:r>
              <a:rPr spc="-9" dirty="0"/>
              <a:t>to</a:t>
            </a:r>
            <a:r>
              <a:rPr spc="-2" dirty="0"/>
              <a:t> </a:t>
            </a:r>
            <a:r>
              <a:rPr spc="82" dirty="0"/>
              <a:t>Data</a:t>
            </a:r>
            <a:r>
              <a:rPr dirty="0"/>
              <a:t> </a:t>
            </a:r>
            <a:r>
              <a:rPr spc="7" dirty="0"/>
              <a:t>Migration…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0623" y="1945277"/>
            <a:ext cx="4107580" cy="1817256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220064" marR="2310" indent="-189451" algn="just">
              <a:lnSpc>
                <a:spcPct val="100600"/>
              </a:lnSpc>
              <a:spcBef>
                <a:spcPts val="43"/>
              </a:spcBef>
              <a:buFont typeface="Yu Gothic UI"/>
              <a:buChar char="▪"/>
              <a:tabLst>
                <a:tab pos="220353" algn="l"/>
              </a:tabLst>
            </a:pPr>
            <a:r>
              <a:rPr sz="1342" spc="116" dirty="0">
                <a:latin typeface="Microsoft Sans Serif"/>
                <a:cs typeface="Microsoft Sans Serif"/>
              </a:rPr>
              <a:t>Data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Migration</a:t>
            </a:r>
            <a:r>
              <a:rPr sz="1342" spc="18" dirty="0">
                <a:latin typeface="Microsoft Sans Serif"/>
                <a:cs typeface="Microsoft Sans Serif"/>
              </a:rPr>
              <a:t> in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refers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importing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external </a:t>
            </a:r>
            <a:r>
              <a:rPr sz="1342" spc="150" dirty="0">
                <a:latin typeface="Microsoft Sans Serif"/>
                <a:cs typeface="Microsoft Sans Serif"/>
              </a:rPr>
              <a:t>data </a:t>
            </a:r>
            <a:r>
              <a:rPr sz="1342" spc="64" dirty="0">
                <a:latin typeface="Microsoft Sans Serif"/>
                <a:cs typeface="Microsoft Sans Serif"/>
              </a:rPr>
              <a:t>into </a:t>
            </a:r>
            <a:r>
              <a:rPr sz="1342" spc="34" dirty="0">
                <a:latin typeface="Microsoft Sans Serif"/>
                <a:cs typeface="Microsoft Sans Serif"/>
              </a:rPr>
              <a:t>Salesforce </a:t>
            </a:r>
            <a:r>
              <a:rPr sz="1342" spc="121" dirty="0">
                <a:latin typeface="Microsoft Sans Serif"/>
                <a:cs typeface="Microsoft Sans Serif"/>
              </a:rPr>
              <a:t>and/or </a:t>
            </a:r>
            <a:r>
              <a:rPr sz="1342" spc="68" dirty="0">
                <a:latin typeface="Microsoft Sans Serif"/>
                <a:cs typeface="Microsoft Sans Serif"/>
              </a:rPr>
              <a:t>exporting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Data.</a:t>
            </a:r>
            <a:endParaRPr sz="1342">
              <a:latin typeface="Microsoft Sans Serif"/>
              <a:cs typeface="Microsoft Sans Serif"/>
            </a:endParaRPr>
          </a:p>
          <a:p>
            <a:pPr marL="220064" marR="55449" indent="-189451" algn="just">
              <a:lnSpc>
                <a:spcPct val="100600"/>
              </a:lnSpc>
              <a:spcBef>
                <a:spcPts val="450"/>
              </a:spcBef>
              <a:buFont typeface="Yu Gothic UI"/>
              <a:buChar char="▪"/>
              <a:tabLst>
                <a:tab pos="220353" algn="l"/>
              </a:tabLst>
            </a:pPr>
            <a:r>
              <a:rPr sz="1342" spc="73" dirty="0">
                <a:latin typeface="Microsoft Sans Serif"/>
                <a:cs typeface="Microsoft Sans Serif"/>
              </a:rPr>
              <a:t>Supported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Data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6" dirty="0">
                <a:latin typeface="Microsoft Sans Serif"/>
                <a:cs typeface="Microsoft Sans Serif"/>
              </a:rPr>
              <a:t>Sources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include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any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program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that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save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1" dirty="0">
                <a:latin typeface="Microsoft Sans Serif"/>
                <a:cs typeface="Microsoft Sans Serif"/>
              </a:rPr>
              <a:t>csv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format</a:t>
            </a:r>
            <a:endParaRPr sz="1342">
              <a:latin typeface="Microsoft Sans Serif"/>
              <a:cs typeface="Microsoft Sans Serif"/>
            </a:endParaRPr>
          </a:p>
          <a:p>
            <a:pPr>
              <a:spcBef>
                <a:spcPts val="18"/>
              </a:spcBef>
            </a:pPr>
            <a:endParaRPr sz="1819">
              <a:latin typeface="Microsoft Sans Serif"/>
              <a:cs typeface="Microsoft Sans Serif"/>
            </a:endParaRPr>
          </a:p>
          <a:p>
            <a:pPr marL="5776" marR="784953">
              <a:lnSpc>
                <a:spcPct val="101099"/>
              </a:lnSpc>
              <a:spcBef>
                <a:spcPts val="2"/>
              </a:spcBef>
            </a:pPr>
            <a:r>
              <a:rPr sz="1410" b="1" dirty="0">
                <a:latin typeface="Arial"/>
                <a:cs typeface="Arial"/>
              </a:rPr>
              <a:t>Salesforce </a:t>
            </a:r>
            <a:r>
              <a:rPr sz="1410" b="1" spc="-39" dirty="0">
                <a:latin typeface="Arial"/>
                <a:cs typeface="Arial"/>
              </a:rPr>
              <a:t>offers </a:t>
            </a:r>
            <a:r>
              <a:rPr sz="1410" b="1" spc="14" dirty="0">
                <a:latin typeface="Arial"/>
                <a:cs typeface="Arial"/>
              </a:rPr>
              <a:t>two </a:t>
            </a:r>
            <a:r>
              <a:rPr sz="1410" b="1" spc="41" dirty="0">
                <a:latin typeface="Arial"/>
                <a:cs typeface="Arial"/>
              </a:rPr>
              <a:t>main </a:t>
            </a:r>
            <a:r>
              <a:rPr sz="1410" b="1" spc="14" dirty="0">
                <a:latin typeface="Arial"/>
                <a:cs typeface="Arial"/>
              </a:rPr>
              <a:t>methods </a:t>
            </a:r>
            <a:r>
              <a:rPr sz="1410" b="1" spc="-14" dirty="0">
                <a:latin typeface="Arial"/>
                <a:cs typeface="Arial"/>
              </a:rPr>
              <a:t>of </a:t>
            </a:r>
            <a:r>
              <a:rPr sz="1410" b="1" spc="-387" dirty="0">
                <a:latin typeface="Arial"/>
                <a:cs typeface="Arial"/>
              </a:rPr>
              <a:t> </a:t>
            </a:r>
            <a:r>
              <a:rPr sz="1410" b="1" spc="9" dirty="0">
                <a:latin typeface="Arial"/>
                <a:cs typeface="Arial"/>
              </a:rPr>
              <a:t>Importing</a:t>
            </a:r>
            <a:r>
              <a:rPr sz="1410" b="1" dirty="0">
                <a:latin typeface="Arial"/>
                <a:cs typeface="Arial"/>
              </a:rPr>
              <a:t> </a:t>
            </a:r>
            <a:r>
              <a:rPr sz="1410" b="1" spc="-50" dirty="0">
                <a:latin typeface="Arial"/>
                <a:cs typeface="Arial"/>
              </a:rPr>
              <a:t>&amp;</a:t>
            </a:r>
            <a:r>
              <a:rPr sz="1410" b="1" spc="5" dirty="0">
                <a:latin typeface="Arial"/>
                <a:cs typeface="Arial"/>
              </a:rPr>
              <a:t> </a:t>
            </a:r>
            <a:r>
              <a:rPr sz="1410" b="1" spc="-23" dirty="0">
                <a:latin typeface="Arial"/>
                <a:cs typeface="Arial"/>
              </a:rPr>
              <a:t>Exporting</a:t>
            </a:r>
            <a:r>
              <a:rPr sz="1410" b="1" spc="5" dirty="0">
                <a:latin typeface="Arial"/>
                <a:cs typeface="Arial"/>
              </a:rPr>
              <a:t> </a:t>
            </a:r>
            <a:r>
              <a:rPr sz="1410" b="1" spc="84" dirty="0">
                <a:latin typeface="Arial"/>
                <a:cs typeface="Arial"/>
              </a:rPr>
              <a:t>data</a:t>
            </a:r>
            <a:endParaRPr sz="141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2331" y="4002823"/>
            <a:ext cx="1488860" cy="371421"/>
          </a:xfrm>
          <a:custGeom>
            <a:avLst/>
            <a:gdLst/>
            <a:ahLst/>
            <a:cxnLst/>
            <a:rect l="l" t="t" r="r" b="b"/>
            <a:pathLst>
              <a:path w="3273425" h="816609">
                <a:moveTo>
                  <a:pt x="3191556" y="816325"/>
                </a:moveTo>
                <a:lnTo>
                  <a:pt x="81632" y="816325"/>
                </a:lnTo>
                <a:lnTo>
                  <a:pt x="49857" y="809910"/>
                </a:lnTo>
                <a:lnTo>
                  <a:pt x="23909" y="792415"/>
                </a:lnTo>
                <a:lnTo>
                  <a:pt x="6415" y="766467"/>
                </a:lnTo>
                <a:lnTo>
                  <a:pt x="0" y="734692"/>
                </a:lnTo>
                <a:lnTo>
                  <a:pt x="0" y="81632"/>
                </a:lnTo>
                <a:lnTo>
                  <a:pt x="6415" y="49857"/>
                </a:lnTo>
                <a:lnTo>
                  <a:pt x="23909" y="23909"/>
                </a:lnTo>
                <a:lnTo>
                  <a:pt x="49857" y="6415"/>
                </a:lnTo>
                <a:lnTo>
                  <a:pt x="81632" y="0"/>
                </a:lnTo>
                <a:lnTo>
                  <a:pt x="3191556" y="0"/>
                </a:lnTo>
                <a:lnTo>
                  <a:pt x="3236846" y="13715"/>
                </a:lnTo>
                <a:lnTo>
                  <a:pt x="3266975" y="50393"/>
                </a:lnTo>
                <a:lnTo>
                  <a:pt x="3273189" y="81632"/>
                </a:lnTo>
                <a:lnTo>
                  <a:pt x="3273189" y="734692"/>
                </a:lnTo>
                <a:lnTo>
                  <a:pt x="3266774" y="766467"/>
                </a:lnTo>
                <a:lnTo>
                  <a:pt x="3249279" y="792415"/>
                </a:lnTo>
                <a:lnTo>
                  <a:pt x="3223331" y="809910"/>
                </a:lnTo>
                <a:lnTo>
                  <a:pt x="3191556" y="816325"/>
                </a:lnTo>
                <a:close/>
              </a:path>
            </a:pathLst>
          </a:custGeom>
          <a:solidFill>
            <a:srgbClr val="5382A1">
              <a:alpha val="89802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6" name="object 6"/>
          <p:cNvSpPr txBox="1"/>
          <p:nvPr/>
        </p:nvSpPr>
        <p:spPr>
          <a:xfrm>
            <a:off x="2784874" y="3997373"/>
            <a:ext cx="884652" cy="359964"/>
          </a:xfrm>
          <a:prstGeom prst="rect">
            <a:avLst/>
          </a:prstGeom>
        </p:spPr>
        <p:txBody>
          <a:bodyPr vert="horz" wrap="square" lIns="0" tIns="26283" rIns="0" bIns="0" rtlCol="0">
            <a:spAutoFit/>
          </a:bodyPr>
          <a:lstStyle/>
          <a:p>
            <a:pPr marL="175012" marR="2310" indent="-169236">
              <a:lnSpc>
                <a:spcPts val="1296"/>
              </a:lnSpc>
              <a:spcBef>
                <a:spcPts val="207"/>
              </a:spcBef>
            </a:pPr>
            <a:r>
              <a:rPr sz="1182" b="1" spc="52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182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11" dirty="0">
                <a:solidFill>
                  <a:srgbClr val="FFFFFF"/>
                </a:solidFill>
                <a:latin typeface="Arial"/>
                <a:cs typeface="Arial"/>
              </a:rPr>
              <a:t>Import </a:t>
            </a:r>
            <a:r>
              <a:rPr sz="1182" b="1" spc="-3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-2" dirty="0">
                <a:solidFill>
                  <a:srgbClr val="FFFFFF"/>
                </a:solidFill>
                <a:latin typeface="Arial"/>
                <a:cs typeface="Arial"/>
              </a:rPr>
              <a:t>Wizard</a:t>
            </a:r>
            <a:endParaRPr sz="1182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00571" y="4003864"/>
            <a:ext cx="317123" cy="369399"/>
          </a:xfrm>
          <a:custGeom>
            <a:avLst/>
            <a:gdLst/>
            <a:ahLst/>
            <a:cxnLst/>
            <a:rect l="l" t="t" r="r" b="b"/>
            <a:pathLst>
              <a:path w="697229" h="812165">
                <a:moveTo>
                  <a:pt x="348382" y="811750"/>
                </a:moveTo>
                <a:lnTo>
                  <a:pt x="348382" y="649399"/>
                </a:lnTo>
                <a:lnTo>
                  <a:pt x="0" y="649399"/>
                </a:lnTo>
                <a:lnTo>
                  <a:pt x="0" y="162349"/>
                </a:lnTo>
                <a:lnTo>
                  <a:pt x="348382" y="162349"/>
                </a:lnTo>
                <a:lnTo>
                  <a:pt x="348382" y="0"/>
                </a:lnTo>
                <a:lnTo>
                  <a:pt x="696764" y="405875"/>
                </a:lnTo>
                <a:lnTo>
                  <a:pt x="348382" y="811750"/>
                </a:lnTo>
                <a:close/>
              </a:path>
            </a:pathLst>
          </a:custGeom>
          <a:solidFill>
            <a:srgbClr val="4F7A99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8" name="object 8"/>
          <p:cNvSpPr/>
          <p:nvPr/>
        </p:nvSpPr>
        <p:spPr>
          <a:xfrm>
            <a:off x="4549031" y="4002823"/>
            <a:ext cx="1488860" cy="371421"/>
          </a:xfrm>
          <a:custGeom>
            <a:avLst/>
            <a:gdLst/>
            <a:ahLst/>
            <a:cxnLst/>
            <a:rect l="l" t="t" r="r" b="b"/>
            <a:pathLst>
              <a:path w="3273425" h="816609">
                <a:moveTo>
                  <a:pt x="3191556" y="816325"/>
                </a:moveTo>
                <a:lnTo>
                  <a:pt x="81632" y="816325"/>
                </a:lnTo>
                <a:lnTo>
                  <a:pt x="49857" y="809910"/>
                </a:lnTo>
                <a:lnTo>
                  <a:pt x="23909" y="792415"/>
                </a:lnTo>
                <a:lnTo>
                  <a:pt x="6415" y="766467"/>
                </a:lnTo>
                <a:lnTo>
                  <a:pt x="0" y="734692"/>
                </a:lnTo>
                <a:lnTo>
                  <a:pt x="0" y="81632"/>
                </a:lnTo>
                <a:lnTo>
                  <a:pt x="6415" y="49857"/>
                </a:lnTo>
                <a:lnTo>
                  <a:pt x="23909" y="23909"/>
                </a:lnTo>
                <a:lnTo>
                  <a:pt x="49857" y="6415"/>
                </a:lnTo>
                <a:lnTo>
                  <a:pt x="81632" y="0"/>
                </a:lnTo>
                <a:lnTo>
                  <a:pt x="3191556" y="0"/>
                </a:lnTo>
                <a:lnTo>
                  <a:pt x="3236846" y="13715"/>
                </a:lnTo>
                <a:lnTo>
                  <a:pt x="3266975" y="50393"/>
                </a:lnTo>
                <a:lnTo>
                  <a:pt x="3273189" y="81632"/>
                </a:lnTo>
                <a:lnTo>
                  <a:pt x="3273189" y="734692"/>
                </a:lnTo>
                <a:lnTo>
                  <a:pt x="3266773" y="766467"/>
                </a:lnTo>
                <a:lnTo>
                  <a:pt x="3249279" y="792415"/>
                </a:lnTo>
                <a:lnTo>
                  <a:pt x="3223331" y="809910"/>
                </a:lnTo>
                <a:lnTo>
                  <a:pt x="3191556" y="816325"/>
                </a:lnTo>
                <a:close/>
              </a:path>
            </a:pathLst>
          </a:custGeom>
          <a:solidFill>
            <a:srgbClr val="5382A1">
              <a:alpha val="49803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 txBox="1"/>
          <p:nvPr/>
        </p:nvSpPr>
        <p:spPr>
          <a:xfrm>
            <a:off x="4833555" y="4079670"/>
            <a:ext cx="918732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82" b="1" spc="52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182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11" dirty="0">
                <a:solidFill>
                  <a:srgbClr val="FFFFFF"/>
                </a:solidFill>
                <a:latin typeface="Arial"/>
                <a:cs typeface="Arial"/>
              </a:rPr>
              <a:t>Loader</a:t>
            </a:r>
            <a:endParaRPr sz="1182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8021" y="4415484"/>
            <a:ext cx="3597815" cy="924182"/>
          </a:xfrm>
          <a:prstGeom prst="rect">
            <a:avLst/>
          </a:prstGeom>
        </p:spPr>
        <p:txBody>
          <a:bodyPr vert="horz" wrap="square" lIns="0" tIns="112350" rIns="0" bIns="0" rtlCol="0">
            <a:spAutoFit/>
          </a:bodyPr>
          <a:lstStyle/>
          <a:p>
            <a:pPr marL="5776">
              <a:spcBef>
                <a:spcPts val="885"/>
              </a:spcBef>
            </a:pPr>
            <a:r>
              <a:rPr sz="1501" b="1" spc="-52" dirty="0">
                <a:solidFill>
                  <a:srgbClr val="107295"/>
                </a:solidFill>
                <a:latin typeface="Arial"/>
                <a:cs typeface="Arial"/>
              </a:rPr>
              <a:t>Steps</a:t>
            </a:r>
            <a:endParaRPr sz="1501">
              <a:latin typeface="Arial"/>
              <a:cs typeface="Arial"/>
            </a:endParaRPr>
          </a:p>
          <a:p>
            <a:pPr marL="386122" indent="-189451">
              <a:spcBef>
                <a:spcPts val="764"/>
              </a:spcBef>
              <a:buFont typeface="Yu Gothic UI"/>
              <a:buChar char="▪"/>
              <a:tabLst>
                <a:tab pos="386122" algn="l"/>
                <a:tab pos="386412" algn="l"/>
              </a:tabLst>
            </a:pPr>
            <a:r>
              <a:rPr sz="1342" spc="39" dirty="0">
                <a:latin typeface="Microsoft Sans Serif"/>
                <a:cs typeface="Microsoft Sans Serif"/>
              </a:rPr>
              <a:t>Login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developer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org</a:t>
            </a:r>
            <a:endParaRPr sz="1342">
              <a:latin typeface="Microsoft Sans Serif"/>
              <a:cs typeface="Microsoft Sans Serif"/>
            </a:endParaRPr>
          </a:p>
          <a:p>
            <a:pPr marL="386122" indent="-189451">
              <a:spcBef>
                <a:spcPts val="459"/>
              </a:spcBef>
              <a:buFont typeface="Yu Gothic UI"/>
              <a:buChar char="▪"/>
              <a:tabLst>
                <a:tab pos="386122" algn="l"/>
                <a:tab pos="386412" algn="l"/>
              </a:tabLst>
            </a:pPr>
            <a:r>
              <a:rPr sz="1342" spc="48" dirty="0">
                <a:latin typeface="Microsoft Sans Serif"/>
                <a:cs typeface="Microsoft Sans Serif"/>
              </a:rPr>
              <a:t>Click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“Setup=&gt;Build=&gt;Develop=&gt;Tools</a:t>
            </a:r>
            <a:endParaRPr sz="1342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4000" y="1846162"/>
            <a:ext cx="382974" cy="472796"/>
          </a:xfrm>
          <a:custGeom>
            <a:avLst/>
            <a:gdLst/>
            <a:ahLst/>
            <a:cxnLst/>
            <a:rect l="l" t="t" r="r" b="b"/>
            <a:pathLst>
              <a:path w="842010" h="1039494">
                <a:moveTo>
                  <a:pt x="0" y="1038959"/>
                </a:moveTo>
                <a:lnTo>
                  <a:pt x="0" y="617817"/>
                </a:lnTo>
                <a:lnTo>
                  <a:pt x="500382" y="0"/>
                </a:lnTo>
                <a:lnTo>
                  <a:pt x="841473" y="0"/>
                </a:lnTo>
                <a:lnTo>
                  <a:pt x="0" y="1038959"/>
                </a:lnTo>
                <a:close/>
              </a:path>
            </a:pathLst>
          </a:custGeom>
          <a:solidFill>
            <a:srgbClr val="F67676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12" name="object 12"/>
          <p:cNvGrpSpPr/>
          <p:nvPr/>
        </p:nvGrpSpPr>
        <p:grpSpPr>
          <a:xfrm>
            <a:off x="6709045" y="2704258"/>
            <a:ext cx="3959127" cy="2423478"/>
            <a:chOff x="11399896" y="4061248"/>
            <a:chExt cx="8704580" cy="532828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896" y="8052651"/>
              <a:ext cx="8704203" cy="13366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2722" y="4061248"/>
              <a:ext cx="7116836" cy="5265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5" y="965687"/>
            <a:ext cx="7854536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9" dirty="0"/>
              <a:t>Introduction</a:t>
            </a:r>
            <a:r>
              <a:rPr spc="-5" dirty="0"/>
              <a:t> </a:t>
            </a:r>
            <a:r>
              <a:rPr spc="-9" dirty="0"/>
              <a:t>to</a:t>
            </a:r>
            <a:r>
              <a:rPr spc="-5" dirty="0"/>
              <a:t> </a:t>
            </a:r>
            <a:r>
              <a:rPr spc="82" dirty="0"/>
              <a:t>Data</a:t>
            </a:r>
            <a:r>
              <a:rPr spc="-2" dirty="0"/>
              <a:t> </a:t>
            </a:r>
            <a:r>
              <a:rPr spc="11" dirty="0"/>
              <a:t>Migration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0" y="1854702"/>
            <a:ext cx="9144866" cy="3623808"/>
            <a:chOff x="0" y="2193405"/>
            <a:chExt cx="20106005" cy="7967345"/>
          </a:xfrm>
        </p:grpSpPr>
        <p:sp>
          <p:nvSpPr>
            <p:cNvPr id="4" name="object 4"/>
            <p:cNvSpPr/>
            <p:nvPr/>
          </p:nvSpPr>
          <p:spPr>
            <a:xfrm>
              <a:off x="0" y="2193405"/>
              <a:ext cx="20106005" cy="7967345"/>
            </a:xfrm>
            <a:custGeom>
              <a:avLst/>
              <a:gdLst/>
              <a:ahLst/>
              <a:cxnLst/>
              <a:rect l="l" t="t" r="r" b="b"/>
              <a:pathLst>
                <a:path w="20106005" h="7967345">
                  <a:moveTo>
                    <a:pt x="20105411" y="7967087"/>
                  </a:moveTo>
                  <a:lnTo>
                    <a:pt x="0" y="7967087"/>
                  </a:lnTo>
                  <a:lnTo>
                    <a:pt x="0" y="0"/>
                  </a:lnTo>
                  <a:lnTo>
                    <a:pt x="20105411" y="0"/>
                  </a:lnTo>
                  <a:lnTo>
                    <a:pt x="20105411" y="7967087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4982" y="2204104"/>
              <a:ext cx="16252289" cy="7956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660988"/>
            <a:ext cx="8473839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36" dirty="0"/>
              <a:t>Overview</a:t>
            </a:r>
            <a:r>
              <a:rPr spc="-7" dirty="0"/>
              <a:t> </a:t>
            </a:r>
            <a:r>
              <a:rPr spc="-30" dirty="0"/>
              <a:t>of</a:t>
            </a:r>
            <a:r>
              <a:rPr spc="-2" dirty="0"/>
              <a:t> </a:t>
            </a:r>
            <a:r>
              <a:rPr spc="82" dirty="0"/>
              <a:t>Data</a:t>
            </a:r>
            <a:r>
              <a:rPr spc="-2" dirty="0"/>
              <a:t> </a:t>
            </a:r>
            <a:r>
              <a:rPr spc="5" dirty="0"/>
              <a:t>Loader</a:t>
            </a:r>
            <a:r>
              <a:rPr spc="-5" dirty="0"/>
              <a:t> </a:t>
            </a:r>
            <a:r>
              <a:rPr spc="-96" dirty="0"/>
              <a:t>&amp;</a:t>
            </a:r>
            <a:r>
              <a:rPr spc="-2" dirty="0"/>
              <a:t> </a:t>
            </a:r>
            <a:r>
              <a:rPr spc="-20" dirty="0"/>
              <a:t>Installation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5973" y="1755060"/>
            <a:ext cx="8065551" cy="408441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815565" marR="2310">
              <a:lnSpc>
                <a:spcPct val="100600"/>
              </a:lnSpc>
              <a:spcBef>
                <a:spcPts val="43"/>
              </a:spcBef>
            </a:pPr>
            <a:r>
              <a:rPr sz="1342" b="1" spc="52" dirty="0">
                <a:latin typeface="Arial"/>
                <a:cs typeface="Arial"/>
              </a:rPr>
              <a:t>Data </a:t>
            </a:r>
            <a:r>
              <a:rPr sz="1342" b="1" spc="7" dirty="0">
                <a:latin typeface="Arial"/>
                <a:cs typeface="Arial"/>
              </a:rPr>
              <a:t>Loader </a:t>
            </a:r>
            <a:r>
              <a:rPr sz="1342" spc="-93" dirty="0">
                <a:latin typeface="Microsoft Sans Serif"/>
                <a:cs typeface="Microsoft Sans Serif"/>
              </a:rPr>
              <a:t>is </a:t>
            </a:r>
            <a:r>
              <a:rPr sz="1342" spc="175" dirty="0">
                <a:latin typeface="Microsoft Sans Serif"/>
                <a:cs typeface="Microsoft Sans Serif"/>
              </a:rPr>
              <a:t>a </a:t>
            </a:r>
            <a:r>
              <a:rPr sz="1342" spc="66" dirty="0">
                <a:latin typeface="Microsoft Sans Serif"/>
                <a:cs typeface="Microsoft Sans Serif"/>
              </a:rPr>
              <a:t>client </a:t>
            </a:r>
            <a:r>
              <a:rPr sz="1342" spc="96" dirty="0">
                <a:latin typeface="Microsoft Sans Serif"/>
                <a:cs typeface="Microsoft Sans Serif"/>
              </a:rPr>
              <a:t>application </a:t>
            </a:r>
            <a:r>
              <a:rPr sz="1342" spc="45" dirty="0">
                <a:latin typeface="Microsoft Sans Serif"/>
                <a:cs typeface="Microsoft Sans Serif"/>
              </a:rPr>
              <a:t>for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52" dirty="0">
                <a:latin typeface="Microsoft Sans Serif"/>
                <a:cs typeface="Microsoft Sans Serif"/>
              </a:rPr>
              <a:t>bulk </a:t>
            </a:r>
            <a:r>
              <a:rPr sz="1342" spc="75" dirty="0">
                <a:latin typeface="Microsoft Sans Serif"/>
                <a:cs typeface="Microsoft Sans Serif"/>
              </a:rPr>
              <a:t>import </a:t>
            </a:r>
            <a:r>
              <a:rPr sz="1342" spc="45" dirty="0">
                <a:latin typeface="Microsoft Sans Serif"/>
                <a:cs typeface="Microsoft Sans Serif"/>
              </a:rPr>
              <a:t>or </a:t>
            </a:r>
            <a:r>
              <a:rPr sz="1342" spc="73" dirty="0">
                <a:latin typeface="Microsoft Sans Serif"/>
                <a:cs typeface="Microsoft Sans Serif"/>
              </a:rPr>
              <a:t>export </a:t>
            </a:r>
            <a:r>
              <a:rPr sz="1342" spc="93" dirty="0">
                <a:latin typeface="Microsoft Sans Serif"/>
                <a:cs typeface="Microsoft Sans Serif"/>
              </a:rPr>
              <a:t>of </a:t>
            </a:r>
            <a:r>
              <a:rPr sz="1342" spc="121" dirty="0">
                <a:latin typeface="Microsoft Sans Serif"/>
                <a:cs typeface="Microsoft Sans Serif"/>
              </a:rPr>
              <a:t>data. </a:t>
            </a:r>
            <a:r>
              <a:rPr sz="1342" spc="-36" dirty="0">
                <a:latin typeface="Microsoft Sans Serif"/>
                <a:cs typeface="Microsoft Sans Serif"/>
              </a:rPr>
              <a:t>Use </a:t>
            </a:r>
            <a:r>
              <a:rPr sz="1342" spc="23" dirty="0">
                <a:latin typeface="Microsoft Sans Serif"/>
                <a:cs typeface="Microsoft Sans Serif"/>
              </a:rPr>
              <a:t>it </a:t>
            </a:r>
            <a:r>
              <a:rPr sz="1342" spc="107" dirty="0">
                <a:latin typeface="Microsoft Sans Serif"/>
                <a:cs typeface="Microsoft Sans Serif"/>
              </a:rPr>
              <a:t>to </a:t>
            </a:r>
            <a:r>
              <a:rPr sz="1342" spc="7" dirty="0">
                <a:latin typeface="Microsoft Sans Serif"/>
                <a:cs typeface="Microsoft Sans Serif"/>
              </a:rPr>
              <a:t>insert, 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update,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delete,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export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records.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When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importing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data,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Data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Loader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reads,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48" dirty="0">
                <a:latin typeface="Microsoft Sans Serif"/>
                <a:cs typeface="Microsoft Sans Serif"/>
              </a:rPr>
              <a:t>extracts,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loads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from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comma-separated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values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(CSV)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files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from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database </a:t>
            </a:r>
            <a:r>
              <a:rPr sz="1342" spc="118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connection.</a:t>
            </a:r>
            <a:endParaRPr sz="1342">
              <a:latin typeface="Microsoft Sans Serif"/>
              <a:cs typeface="Microsoft Sans Serif"/>
            </a:endParaRPr>
          </a:p>
          <a:p>
            <a:pPr marL="162882" marR="135446" indent="-149309">
              <a:lnSpc>
                <a:spcPct val="101499"/>
              </a:lnSpc>
              <a:spcBef>
                <a:spcPts val="271"/>
              </a:spcBef>
              <a:buFont typeface="Yu Gothic UI"/>
              <a:buChar char="▪"/>
              <a:tabLst>
                <a:tab pos="162593" algn="l"/>
                <a:tab pos="163171" algn="l"/>
              </a:tabLst>
            </a:pPr>
            <a:r>
              <a:rPr sz="1182" spc="107" dirty="0">
                <a:latin typeface="Microsoft Sans Serif"/>
                <a:cs typeface="Microsoft Sans Serif"/>
              </a:rPr>
              <a:t>Data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Loader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6" dirty="0">
                <a:latin typeface="Microsoft Sans Serif"/>
                <a:cs typeface="Microsoft Sans Serif"/>
              </a:rPr>
              <a:t>can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import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up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0" dirty="0">
                <a:latin typeface="Microsoft Sans Serif"/>
                <a:cs typeface="Microsoft Sans Serif"/>
              </a:rPr>
              <a:t>five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7" dirty="0">
                <a:latin typeface="Microsoft Sans Serif"/>
                <a:cs typeface="Microsoft Sans Serif"/>
              </a:rPr>
              <a:t>million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5" dirty="0">
                <a:latin typeface="Microsoft Sans Serif"/>
                <a:cs typeface="Microsoft Sans Serif"/>
              </a:rPr>
              <a:t>records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8" dirty="0">
                <a:latin typeface="Microsoft Sans Serif"/>
                <a:cs typeface="Microsoft Sans Serif"/>
              </a:rPr>
              <a:t>at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61" dirty="0">
                <a:latin typeface="Microsoft Sans Serif"/>
                <a:cs typeface="Microsoft Sans Serif"/>
              </a:rPr>
              <a:t>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5" dirty="0">
                <a:latin typeface="Microsoft Sans Serif"/>
                <a:cs typeface="Microsoft Sans Serif"/>
              </a:rPr>
              <a:t>time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of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3" dirty="0">
                <a:latin typeface="Microsoft Sans Serif"/>
                <a:cs typeface="Microsoft Sans Serif"/>
              </a:rPr>
              <a:t>any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data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0" dirty="0">
                <a:latin typeface="Microsoft Sans Serif"/>
                <a:cs typeface="Microsoft Sans Serif"/>
              </a:rPr>
              <a:t>type,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either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66" dirty="0">
                <a:latin typeface="Microsoft Sans Serif"/>
                <a:cs typeface="Microsoft Sans Serif"/>
              </a:rPr>
              <a:t>from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7" dirty="0">
                <a:latin typeface="Microsoft Sans Serif"/>
                <a:cs typeface="Microsoft Sans Serif"/>
              </a:rPr>
              <a:t>files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5" dirty="0">
                <a:latin typeface="Microsoft Sans Serif"/>
                <a:cs typeface="Microsoft Sans Serif"/>
              </a:rPr>
              <a:t>or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7" dirty="0">
                <a:latin typeface="Microsoft Sans Serif"/>
                <a:cs typeface="Microsoft Sans Serif"/>
              </a:rPr>
              <a:t>database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96" dirty="0">
                <a:latin typeface="Microsoft Sans Serif"/>
                <a:cs typeface="Microsoft Sans Serif"/>
              </a:rPr>
              <a:t>connection</a:t>
            </a:r>
            <a:endParaRPr sz="1182">
              <a:latin typeface="Microsoft Sans Serif"/>
              <a:cs typeface="Microsoft Sans Serif"/>
            </a:endParaRPr>
          </a:p>
          <a:p>
            <a:pPr marL="162882" indent="-149597">
              <a:spcBef>
                <a:spcPts val="20"/>
              </a:spcBef>
              <a:buFont typeface="Yu Gothic UI"/>
              <a:buChar char="▪"/>
              <a:tabLst>
                <a:tab pos="162593" algn="l"/>
                <a:tab pos="163171" algn="l"/>
              </a:tabLst>
            </a:pPr>
            <a:r>
              <a:rPr sz="1182" spc="9" dirty="0">
                <a:latin typeface="Microsoft Sans Serif"/>
                <a:cs typeface="Microsoft Sans Serif"/>
              </a:rPr>
              <a:t>It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6" dirty="0">
                <a:latin typeface="Microsoft Sans Serif"/>
                <a:cs typeface="Microsoft Sans Serif"/>
              </a:rPr>
              <a:t>can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be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9" dirty="0">
                <a:latin typeface="Microsoft Sans Serif"/>
                <a:cs typeface="Microsoft Sans Serif"/>
              </a:rPr>
              <a:t>operated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either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5" dirty="0">
                <a:latin typeface="Microsoft Sans Serif"/>
                <a:cs typeface="Microsoft Sans Serif"/>
              </a:rPr>
              <a:t>through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" dirty="0">
                <a:latin typeface="Microsoft Sans Serif"/>
                <a:cs typeface="Microsoft Sans Serif"/>
              </a:rPr>
              <a:t>user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interface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5" dirty="0">
                <a:latin typeface="Microsoft Sans Serif"/>
                <a:cs typeface="Microsoft Sans Serif"/>
              </a:rPr>
              <a:t>or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6" dirty="0">
                <a:latin typeface="Microsoft Sans Serif"/>
                <a:cs typeface="Microsoft Sans Serif"/>
              </a:rPr>
              <a:t>command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2" dirty="0">
                <a:latin typeface="Microsoft Sans Serif"/>
                <a:cs typeface="Microsoft Sans Serif"/>
              </a:rPr>
              <a:t>line</a:t>
            </a:r>
            <a:endParaRPr sz="1182">
              <a:latin typeface="Microsoft Sans Serif"/>
              <a:cs typeface="Microsoft Sans Serif"/>
            </a:endParaRPr>
          </a:p>
          <a:p>
            <a:pPr marL="162882" marR="260785" indent="-149309">
              <a:lnSpc>
                <a:spcPct val="101499"/>
              </a:lnSpc>
              <a:buFont typeface="Yu Gothic UI"/>
              <a:buChar char="▪"/>
              <a:tabLst>
                <a:tab pos="162593" algn="l"/>
                <a:tab pos="163171" algn="l"/>
              </a:tabLst>
            </a:pPr>
            <a:r>
              <a:rPr sz="1182" spc="107" dirty="0">
                <a:latin typeface="Microsoft Sans Serif"/>
                <a:cs typeface="Microsoft Sans Serif"/>
              </a:rPr>
              <a:t>Data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loader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16" dirty="0">
                <a:latin typeface="Microsoft Sans Serif"/>
                <a:cs typeface="Microsoft Sans Serif"/>
              </a:rPr>
              <a:t>uses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14" dirty="0">
                <a:latin typeface="Microsoft Sans Serif"/>
                <a:cs typeface="Microsoft Sans Serif"/>
              </a:rPr>
              <a:t>SOAP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16" dirty="0">
                <a:latin typeface="Microsoft Sans Serif"/>
                <a:cs typeface="Microsoft Sans Serif"/>
              </a:rPr>
              <a:t>API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41" dirty="0">
                <a:latin typeface="Microsoft Sans Serif"/>
                <a:cs typeface="Microsoft Sans Serif"/>
              </a:rPr>
              <a:t>process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records.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18" dirty="0">
                <a:latin typeface="Microsoft Sans Serif"/>
                <a:cs typeface="Microsoft Sans Serif"/>
              </a:rPr>
              <a:t>For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faster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processing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you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36" dirty="0">
                <a:latin typeface="Microsoft Sans Serif"/>
                <a:cs typeface="Microsoft Sans Serif"/>
              </a:rPr>
              <a:t>can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5" dirty="0">
                <a:latin typeface="Microsoft Sans Serif"/>
                <a:cs typeface="Microsoft Sans Serif"/>
              </a:rPr>
              <a:t>configure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it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use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91" dirty="0">
                <a:latin typeface="Microsoft Sans Serif"/>
                <a:cs typeface="Microsoft Sans Serif"/>
              </a:rPr>
              <a:t>BULK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-16" dirty="0">
                <a:latin typeface="Microsoft Sans Serif"/>
                <a:cs typeface="Microsoft Sans Serif"/>
              </a:rPr>
              <a:t>API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61" dirty="0">
                <a:latin typeface="Microsoft Sans Serif"/>
                <a:cs typeface="Microsoft Sans Serif"/>
              </a:rPr>
              <a:t>instead</a:t>
            </a:r>
            <a:endParaRPr sz="1182">
              <a:latin typeface="Microsoft Sans Serif"/>
              <a:cs typeface="Microsoft Sans Serif"/>
            </a:endParaRPr>
          </a:p>
          <a:p>
            <a:pPr marL="162882" indent="-149597">
              <a:spcBef>
                <a:spcPts val="20"/>
              </a:spcBef>
              <a:buFont typeface="Yu Gothic UI"/>
              <a:buChar char="▪"/>
              <a:tabLst>
                <a:tab pos="162593" algn="l"/>
                <a:tab pos="163171" algn="l"/>
              </a:tabLst>
            </a:pPr>
            <a:r>
              <a:rPr sz="1182" spc="-43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" dirty="0">
                <a:latin typeface="Microsoft Sans Serif"/>
                <a:cs typeface="Microsoft Sans Serif"/>
              </a:rPr>
              <a:t>install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7" dirty="0">
                <a:latin typeface="Microsoft Sans Serif"/>
                <a:cs typeface="Microsoft Sans Serif"/>
              </a:rPr>
              <a:t>Data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loader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25" dirty="0">
                <a:latin typeface="Microsoft Sans Serif"/>
                <a:cs typeface="Microsoft Sans Serif"/>
              </a:rPr>
              <a:t>Go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9" dirty="0">
                <a:latin typeface="Microsoft Sans Serif"/>
                <a:cs typeface="Microsoft Sans Serif"/>
              </a:rPr>
              <a:t>setup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menu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2" dirty="0">
                <a:latin typeface="Microsoft Sans Serif"/>
                <a:cs typeface="Microsoft Sans Serif"/>
              </a:rPr>
              <a:t>and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download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7" dirty="0">
                <a:latin typeface="Microsoft Sans Serif"/>
                <a:cs typeface="Microsoft Sans Serif"/>
              </a:rPr>
              <a:t>Data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loader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on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your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2" dirty="0">
                <a:latin typeface="Microsoft Sans Serif"/>
                <a:cs typeface="Microsoft Sans Serif"/>
              </a:rPr>
              <a:t>computer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2" dirty="0">
                <a:latin typeface="Microsoft Sans Serif"/>
                <a:cs typeface="Microsoft Sans Serif"/>
              </a:rPr>
              <a:t>and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" dirty="0">
                <a:latin typeface="Microsoft Sans Serif"/>
                <a:cs typeface="Microsoft Sans Serif"/>
              </a:rPr>
              <a:t>install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4" dirty="0">
                <a:latin typeface="Microsoft Sans Serif"/>
                <a:cs typeface="Microsoft Sans Serif"/>
              </a:rPr>
              <a:t>it.</a:t>
            </a:r>
            <a:endParaRPr sz="1182">
              <a:latin typeface="Microsoft Sans Serif"/>
              <a:cs typeface="Microsoft Sans Serif"/>
            </a:endParaRPr>
          </a:p>
          <a:p>
            <a:pPr marL="162882" indent="-149597">
              <a:spcBef>
                <a:spcPts val="20"/>
              </a:spcBef>
              <a:buFont typeface="Yu Gothic UI"/>
              <a:buChar char="▪"/>
              <a:tabLst>
                <a:tab pos="162593" algn="l"/>
                <a:tab pos="163171" algn="l"/>
                <a:tab pos="903648" algn="l"/>
              </a:tabLst>
            </a:pPr>
            <a:r>
              <a:rPr sz="1182" spc="107" dirty="0">
                <a:latin typeface="Microsoft Sans Serif"/>
                <a:cs typeface="Microsoft Sans Serif"/>
              </a:rPr>
              <a:t>Connect	Data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Loader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Salesforce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5" dirty="0">
                <a:latin typeface="Microsoft Sans Serif"/>
                <a:cs typeface="Microsoft Sans Serif"/>
              </a:rPr>
              <a:t>using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your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salesforce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credential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3" dirty="0">
                <a:latin typeface="Microsoft Sans Serif"/>
                <a:cs typeface="Microsoft Sans Serif"/>
              </a:rPr>
              <a:t>along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64" dirty="0">
                <a:latin typeface="Microsoft Sans Serif"/>
                <a:cs typeface="Microsoft Sans Serif"/>
              </a:rPr>
              <a:t>with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security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66" dirty="0">
                <a:latin typeface="Microsoft Sans Serif"/>
                <a:cs typeface="Microsoft Sans Serif"/>
              </a:rPr>
              <a:t>token.</a:t>
            </a:r>
            <a:endParaRPr sz="1182">
              <a:latin typeface="Microsoft Sans Serif"/>
              <a:cs typeface="Microsoft Sans Serif"/>
            </a:endParaRPr>
          </a:p>
          <a:p>
            <a:pPr marL="162882" indent="-149597">
              <a:spcBef>
                <a:spcPts val="20"/>
              </a:spcBef>
              <a:buFont typeface="Yu Gothic UI"/>
              <a:buChar char="▪"/>
              <a:tabLst>
                <a:tab pos="162593" algn="l"/>
                <a:tab pos="163171" algn="l"/>
              </a:tabLst>
            </a:pPr>
            <a:r>
              <a:rPr sz="1182" spc="73" dirty="0">
                <a:latin typeface="Microsoft Sans Serif"/>
                <a:cs typeface="Microsoft Sans Serif"/>
              </a:rPr>
              <a:t>Available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4" dirty="0">
                <a:latin typeface="Microsoft Sans Serif"/>
                <a:cs typeface="Microsoft Sans Serif"/>
              </a:rPr>
              <a:t>in:</a:t>
            </a:r>
            <a:r>
              <a:rPr sz="1182" spc="25" dirty="0">
                <a:latin typeface="Microsoft Sans Serif"/>
                <a:cs typeface="Microsoft Sans Serif"/>
              </a:rPr>
              <a:t> </a:t>
            </a:r>
            <a:r>
              <a:rPr sz="1182" spc="14" dirty="0">
                <a:latin typeface="Microsoft Sans Serif"/>
                <a:cs typeface="Microsoft Sans Serif"/>
              </a:rPr>
              <a:t>Enterprise,</a:t>
            </a:r>
            <a:r>
              <a:rPr sz="1182" spc="23" dirty="0">
                <a:latin typeface="Microsoft Sans Serif"/>
                <a:cs typeface="Microsoft Sans Serif"/>
              </a:rPr>
              <a:t> </a:t>
            </a:r>
            <a:r>
              <a:rPr sz="1182" spc="66" dirty="0">
                <a:latin typeface="Microsoft Sans Serif"/>
                <a:cs typeface="Microsoft Sans Serif"/>
              </a:rPr>
              <a:t>Performance,</a:t>
            </a:r>
            <a:r>
              <a:rPr sz="1182" spc="23" dirty="0">
                <a:latin typeface="Microsoft Sans Serif"/>
                <a:cs typeface="Microsoft Sans Serif"/>
              </a:rPr>
              <a:t> </a:t>
            </a:r>
            <a:r>
              <a:rPr sz="1182" spc="39" dirty="0">
                <a:latin typeface="Microsoft Sans Serif"/>
                <a:cs typeface="Microsoft Sans Serif"/>
              </a:rPr>
              <a:t>Unlimited,</a:t>
            </a:r>
            <a:r>
              <a:rPr sz="1182" spc="23" dirty="0">
                <a:latin typeface="Microsoft Sans Serif"/>
                <a:cs typeface="Microsoft Sans Serif"/>
              </a:rPr>
              <a:t> </a:t>
            </a:r>
            <a:r>
              <a:rPr sz="1182" spc="68" dirty="0">
                <a:latin typeface="Microsoft Sans Serif"/>
                <a:cs typeface="Microsoft Sans Serif"/>
              </a:rPr>
              <a:t>Developer,</a:t>
            </a:r>
            <a:r>
              <a:rPr sz="1182" spc="23" dirty="0">
                <a:latin typeface="Microsoft Sans Serif"/>
                <a:cs typeface="Microsoft Sans Serif"/>
              </a:rPr>
              <a:t> </a:t>
            </a:r>
            <a:r>
              <a:rPr sz="1182" spc="132" dirty="0">
                <a:latin typeface="Microsoft Sans Serif"/>
                <a:cs typeface="Microsoft Sans Serif"/>
              </a:rPr>
              <a:t>and</a:t>
            </a:r>
            <a:r>
              <a:rPr sz="1182" spc="25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Database.com</a:t>
            </a:r>
            <a:r>
              <a:rPr sz="1182" spc="23" dirty="0">
                <a:latin typeface="Microsoft Sans Serif"/>
                <a:cs typeface="Microsoft Sans Serif"/>
              </a:rPr>
              <a:t> </a:t>
            </a:r>
            <a:r>
              <a:rPr sz="1182" spc="11" dirty="0">
                <a:latin typeface="Microsoft Sans Serif"/>
                <a:cs typeface="Microsoft Sans Serif"/>
              </a:rPr>
              <a:t>Editions</a:t>
            </a:r>
            <a:endParaRPr sz="1182">
              <a:latin typeface="Microsoft Sans Serif"/>
              <a:cs typeface="Microsoft Sans Serif"/>
            </a:endParaRPr>
          </a:p>
          <a:p>
            <a:pPr marL="162882" indent="-149597">
              <a:spcBef>
                <a:spcPts val="20"/>
              </a:spcBef>
              <a:buFont typeface="Yu Gothic UI"/>
              <a:buChar char="▪"/>
              <a:tabLst>
                <a:tab pos="162593" algn="l"/>
                <a:tab pos="163171" algn="l"/>
              </a:tabLst>
            </a:pPr>
            <a:r>
              <a:rPr sz="1182" spc="39" dirty="0">
                <a:latin typeface="Microsoft Sans Serif"/>
                <a:cs typeface="Microsoft Sans Serif"/>
              </a:rPr>
              <a:t>You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136" dirty="0">
                <a:latin typeface="Microsoft Sans Serif"/>
                <a:cs typeface="Microsoft Sans Serif"/>
              </a:rPr>
              <a:t>can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use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07" dirty="0">
                <a:latin typeface="Microsoft Sans Serif"/>
                <a:cs typeface="Microsoft Sans Serif"/>
              </a:rPr>
              <a:t>Data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Loader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in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two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64" dirty="0">
                <a:latin typeface="Microsoft Sans Serif"/>
                <a:cs typeface="Microsoft Sans Serif"/>
              </a:rPr>
              <a:t>different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5" dirty="0">
                <a:latin typeface="Microsoft Sans Serif"/>
                <a:cs typeface="Microsoft Sans Serif"/>
              </a:rPr>
              <a:t>ways</a:t>
            </a:r>
            <a:endParaRPr sz="1182">
              <a:latin typeface="Microsoft Sans Serif"/>
              <a:cs typeface="Microsoft Sans Serif"/>
            </a:endParaRPr>
          </a:p>
          <a:p>
            <a:pPr marL="773401" marR="101079">
              <a:lnSpc>
                <a:spcPct val="100600"/>
              </a:lnSpc>
              <a:spcBef>
                <a:spcPts val="395"/>
              </a:spcBef>
            </a:pPr>
            <a:r>
              <a:rPr sz="1342" b="1" spc="-59" dirty="0">
                <a:latin typeface="Arial"/>
                <a:cs typeface="Arial"/>
              </a:rPr>
              <a:t>User </a:t>
            </a:r>
            <a:r>
              <a:rPr sz="1342" b="1" spc="23" dirty="0">
                <a:latin typeface="Arial"/>
                <a:cs typeface="Arial"/>
              </a:rPr>
              <a:t>interface</a:t>
            </a:r>
            <a:r>
              <a:rPr sz="1342" spc="23" dirty="0">
                <a:latin typeface="Microsoft Sans Serif"/>
                <a:cs typeface="Microsoft Sans Serif"/>
              </a:rPr>
              <a:t>: </a:t>
            </a:r>
            <a:r>
              <a:rPr sz="1342" spc="75" dirty="0">
                <a:latin typeface="Microsoft Sans Serif"/>
                <a:cs typeface="Microsoft Sans Serif"/>
              </a:rPr>
              <a:t>When </a:t>
            </a:r>
            <a:r>
              <a:rPr sz="1342" spc="86" dirty="0">
                <a:latin typeface="Microsoft Sans Serif"/>
                <a:cs typeface="Microsoft Sans Serif"/>
              </a:rPr>
              <a:t>you </a:t>
            </a:r>
            <a:r>
              <a:rPr sz="1342" spc="16" dirty="0">
                <a:latin typeface="Microsoft Sans Serif"/>
                <a:cs typeface="Microsoft Sans Serif"/>
              </a:rPr>
              <a:t>use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dirty="0">
                <a:latin typeface="Microsoft Sans Serif"/>
                <a:cs typeface="Microsoft Sans Serif"/>
              </a:rPr>
              <a:t>user </a:t>
            </a:r>
            <a:r>
              <a:rPr sz="1342" spc="75" dirty="0">
                <a:latin typeface="Microsoft Sans Serif"/>
                <a:cs typeface="Microsoft Sans Serif"/>
              </a:rPr>
              <a:t>interface, </a:t>
            </a:r>
            <a:r>
              <a:rPr sz="1342" spc="86" dirty="0">
                <a:latin typeface="Microsoft Sans Serif"/>
                <a:cs typeface="Microsoft Sans Serif"/>
              </a:rPr>
              <a:t>you </a:t>
            </a:r>
            <a:r>
              <a:rPr sz="1342" spc="61" dirty="0">
                <a:latin typeface="Microsoft Sans Serif"/>
                <a:cs typeface="Microsoft Sans Serif"/>
              </a:rPr>
              <a:t>work </a:t>
            </a:r>
            <a:r>
              <a:rPr sz="1342" spc="64" dirty="0">
                <a:latin typeface="Microsoft Sans Serif"/>
                <a:cs typeface="Microsoft Sans Serif"/>
              </a:rPr>
              <a:t>interactively </a:t>
            </a:r>
            <a:r>
              <a:rPr sz="1342" spc="107" dirty="0">
                <a:latin typeface="Microsoft Sans Serif"/>
                <a:cs typeface="Microsoft Sans Serif"/>
              </a:rPr>
              <a:t>to </a:t>
            </a:r>
            <a:r>
              <a:rPr sz="1342" spc="59" dirty="0">
                <a:latin typeface="Microsoft Sans Serif"/>
                <a:cs typeface="Microsoft Sans Serif"/>
              </a:rPr>
              <a:t>specify </a:t>
            </a:r>
            <a:r>
              <a:rPr sz="1342" spc="91" dirty="0">
                <a:latin typeface="Microsoft Sans Serif"/>
                <a:cs typeface="Microsoft Sans Serif"/>
              </a:rPr>
              <a:t>the </a:t>
            </a:r>
            <a:r>
              <a:rPr sz="1342" spc="93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configuration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parameters,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18" dirty="0">
                <a:latin typeface="Microsoft Sans Serif"/>
                <a:cs typeface="Microsoft Sans Serif"/>
              </a:rPr>
              <a:t>CSV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files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used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61" dirty="0">
                <a:latin typeface="Microsoft Sans Serif"/>
                <a:cs typeface="Microsoft Sans Serif"/>
              </a:rPr>
              <a:t>export,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mappings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61" dirty="0">
                <a:latin typeface="Microsoft Sans Serif"/>
                <a:cs typeface="Microsoft Sans Serif"/>
              </a:rPr>
              <a:t>map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names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file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with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names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Salesforce.</a:t>
            </a:r>
            <a:endParaRPr sz="1342">
              <a:latin typeface="Microsoft Sans Serif"/>
              <a:cs typeface="Microsoft Sans Serif"/>
            </a:endParaRPr>
          </a:p>
          <a:p>
            <a:pPr marL="5776" marR="1028121">
              <a:lnSpc>
                <a:spcPct val="100600"/>
              </a:lnSpc>
              <a:spcBef>
                <a:spcPts val="459"/>
              </a:spcBef>
            </a:pPr>
            <a:r>
              <a:rPr sz="1342" b="1" spc="66" dirty="0">
                <a:latin typeface="Arial"/>
                <a:cs typeface="Arial"/>
              </a:rPr>
              <a:t>Command </a:t>
            </a:r>
            <a:r>
              <a:rPr sz="1342" b="1" dirty="0">
                <a:latin typeface="Arial"/>
                <a:cs typeface="Arial"/>
              </a:rPr>
              <a:t>line </a:t>
            </a:r>
            <a:r>
              <a:rPr sz="1342" b="1" spc="-11" dirty="0">
                <a:latin typeface="Arial"/>
                <a:cs typeface="Arial"/>
              </a:rPr>
              <a:t>(Windows </a:t>
            </a:r>
            <a:r>
              <a:rPr sz="1342" b="1" spc="34" dirty="0">
                <a:latin typeface="Arial"/>
                <a:cs typeface="Arial"/>
              </a:rPr>
              <a:t>only):</a:t>
            </a:r>
            <a:r>
              <a:rPr sz="1342" spc="34" dirty="0">
                <a:latin typeface="Microsoft Sans Serif"/>
                <a:cs typeface="Microsoft Sans Serif"/>
              </a:rPr>
              <a:t>When </a:t>
            </a:r>
            <a:r>
              <a:rPr sz="1342" spc="86" dirty="0">
                <a:latin typeface="Microsoft Sans Serif"/>
                <a:cs typeface="Microsoft Sans Serif"/>
              </a:rPr>
              <a:t>you </a:t>
            </a:r>
            <a:r>
              <a:rPr sz="1342" spc="16" dirty="0">
                <a:latin typeface="Microsoft Sans Serif"/>
                <a:cs typeface="Microsoft Sans Serif"/>
              </a:rPr>
              <a:t>use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148" dirty="0">
                <a:latin typeface="Microsoft Sans Serif"/>
                <a:cs typeface="Microsoft Sans Serif"/>
              </a:rPr>
              <a:t>command </a:t>
            </a:r>
            <a:r>
              <a:rPr sz="1342" spc="25" dirty="0">
                <a:latin typeface="Microsoft Sans Serif"/>
                <a:cs typeface="Microsoft Sans Serif"/>
              </a:rPr>
              <a:t>line, </a:t>
            </a:r>
            <a:r>
              <a:rPr sz="1342" spc="86" dirty="0">
                <a:latin typeface="Microsoft Sans Serif"/>
                <a:cs typeface="Microsoft Sans Serif"/>
              </a:rPr>
              <a:t>you </a:t>
            </a:r>
            <a:r>
              <a:rPr sz="1342" spc="59" dirty="0">
                <a:latin typeface="Microsoft Sans Serif"/>
                <a:cs typeface="Microsoft Sans Serif"/>
              </a:rPr>
              <a:t>specify </a:t>
            </a:r>
            <a:r>
              <a:rPr sz="1342" spc="91" dirty="0">
                <a:latin typeface="Microsoft Sans Serif"/>
                <a:cs typeface="Microsoft Sans Serif"/>
              </a:rPr>
              <a:t>the </a:t>
            </a:r>
            <a:r>
              <a:rPr sz="1342" spc="93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configuration,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sources,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mappings,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actions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-11" dirty="0">
                <a:latin typeface="Microsoft Sans Serif"/>
                <a:cs typeface="Microsoft Sans Serif"/>
              </a:rPr>
              <a:t>files.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1" dirty="0">
                <a:latin typeface="Microsoft Sans Serif"/>
                <a:cs typeface="Microsoft Sans Serif"/>
              </a:rPr>
              <a:t>This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enables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20" dirty="0">
                <a:latin typeface="Microsoft Sans Serif"/>
                <a:cs typeface="Microsoft Sans Serif"/>
              </a:rPr>
              <a:t>set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8" dirty="0">
                <a:latin typeface="Microsoft Sans Serif"/>
                <a:cs typeface="Microsoft Sans Serif"/>
              </a:rPr>
              <a:t>up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Data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Loader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30" dirty="0">
                <a:latin typeface="Microsoft Sans Serif"/>
                <a:cs typeface="Microsoft Sans Serif"/>
              </a:rPr>
              <a:t>automated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3" dirty="0">
                <a:latin typeface="Microsoft Sans Serif"/>
                <a:cs typeface="Microsoft Sans Serif"/>
              </a:rPr>
              <a:t>processing.</a:t>
            </a:r>
            <a:endParaRPr sz="1342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1463" y="2652782"/>
            <a:ext cx="0" cy="1603521"/>
          </a:xfrm>
          <a:custGeom>
            <a:avLst/>
            <a:gdLst/>
            <a:ahLst/>
            <a:cxnLst/>
            <a:rect l="l" t="t" r="r" b="b"/>
            <a:pathLst>
              <a:path h="3525520">
                <a:moveTo>
                  <a:pt x="0" y="0"/>
                </a:moveTo>
                <a:lnTo>
                  <a:pt x="0" y="3525040"/>
                </a:lnTo>
              </a:path>
            </a:pathLst>
          </a:custGeom>
          <a:ln w="41883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2304" y="4964587"/>
            <a:ext cx="652000" cy="6583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0233" y="4321825"/>
            <a:ext cx="652163" cy="64010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062725" y="1819913"/>
            <a:ext cx="652153" cy="637712"/>
            <a:chOff x="1184446" y="2116918"/>
            <a:chExt cx="1433830" cy="1402080"/>
          </a:xfrm>
        </p:grpSpPr>
        <p:sp>
          <p:nvSpPr>
            <p:cNvPr id="8" name="object 8"/>
            <p:cNvSpPr/>
            <p:nvPr/>
          </p:nvSpPr>
          <p:spPr>
            <a:xfrm>
              <a:off x="1184446" y="2116918"/>
              <a:ext cx="1433830" cy="1402080"/>
            </a:xfrm>
            <a:custGeom>
              <a:avLst/>
              <a:gdLst/>
              <a:ahLst/>
              <a:cxnLst/>
              <a:rect l="l" t="t" r="r" b="b"/>
              <a:pathLst>
                <a:path w="1433830" h="1402079">
                  <a:moveTo>
                    <a:pt x="716747" y="1402032"/>
                  </a:moveTo>
                  <a:lnTo>
                    <a:pt x="667674" y="1400415"/>
                  </a:lnTo>
                  <a:lnTo>
                    <a:pt x="619489" y="1395633"/>
                  </a:lnTo>
                  <a:lnTo>
                    <a:pt x="572297" y="1387790"/>
                  </a:lnTo>
                  <a:lnTo>
                    <a:pt x="526207" y="1376991"/>
                  </a:lnTo>
                  <a:lnTo>
                    <a:pt x="481325" y="1363341"/>
                  </a:lnTo>
                  <a:lnTo>
                    <a:pt x="437757" y="1346943"/>
                  </a:lnTo>
                  <a:lnTo>
                    <a:pt x="395610" y="1327902"/>
                  </a:lnTo>
                  <a:lnTo>
                    <a:pt x="354991" y="1306323"/>
                  </a:lnTo>
                  <a:lnTo>
                    <a:pt x="316007" y="1282310"/>
                  </a:lnTo>
                  <a:lnTo>
                    <a:pt x="278764" y="1255967"/>
                  </a:lnTo>
                  <a:lnTo>
                    <a:pt x="243369" y="1227398"/>
                  </a:lnTo>
                  <a:lnTo>
                    <a:pt x="209930" y="1196709"/>
                  </a:lnTo>
                  <a:lnTo>
                    <a:pt x="178552" y="1164004"/>
                  </a:lnTo>
                  <a:lnTo>
                    <a:pt x="149343" y="1129386"/>
                  </a:lnTo>
                  <a:lnTo>
                    <a:pt x="122409" y="1092961"/>
                  </a:lnTo>
                  <a:lnTo>
                    <a:pt x="97857" y="1054832"/>
                  </a:lnTo>
                  <a:lnTo>
                    <a:pt x="75793" y="1015105"/>
                  </a:lnTo>
                  <a:lnTo>
                    <a:pt x="56325" y="973883"/>
                  </a:lnTo>
                  <a:lnTo>
                    <a:pt x="39559" y="931271"/>
                  </a:lnTo>
                  <a:lnTo>
                    <a:pt x="25602" y="887374"/>
                  </a:lnTo>
                  <a:lnTo>
                    <a:pt x="14561" y="842295"/>
                  </a:lnTo>
                  <a:lnTo>
                    <a:pt x="6543" y="796139"/>
                  </a:lnTo>
                  <a:lnTo>
                    <a:pt x="1653" y="749012"/>
                  </a:lnTo>
                  <a:lnTo>
                    <a:pt x="0" y="701016"/>
                  </a:lnTo>
                  <a:lnTo>
                    <a:pt x="1653" y="653020"/>
                  </a:lnTo>
                  <a:lnTo>
                    <a:pt x="6543" y="605892"/>
                  </a:lnTo>
                  <a:lnTo>
                    <a:pt x="14561" y="559736"/>
                  </a:lnTo>
                  <a:lnTo>
                    <a:pt x="25602" y="514658"/>
                  </a:lnTo>
                  <a:lnTo>
                    <a:pt x="39559" y="470760"/>
                  </a:lnTo>
                  <a:lnTo>
                    <a:pt x="56325" y="428149"/>
                  </a:lnTo>
                  <a:lnTo>
                    <a:pt x="75793" y="386927"/>
                  </a:lnTo>
                  <a:lnTo>
                    <a:pt x="97857" y="347199"/>
                  </a:lnTo>
                  <a:lnTo>
                    <a:pt x="122409" y="309071"/>
                  </a:lnTo>
                  <a:lnTo>
                    <a:pt x="149343" y="272646"/>
                  </a:lnTo>
                  <a:lnTo>
                    <a:pt x="178552" y="238028"/>
                  </a:lnTo>
                  <a:lnTo>
                    <a:pt x="209930" y="205322"/>
                  </a:lnTo>
                  <a:lnTo>
                    <a:pt x="243369" y="174633"/>
                  </a:lnTo>
                  <a:lnTo>
                    <a:pt x="278764" y="146065"/>
                  </a:lnTo>
                  <a:lnTo>
                    <a:pt x="316007" y="119722"/>
                  </a:lnTo>
                  <a:lnTo>
                    <a:pt x="354991" y="95709"/>
                  </a:lnTo>
                  <a:lnTo>
                    <a:pt x="395610" y="74130"/>
                  </a:lnTo>
                  <a:lnTo>
                    <a:pt x="437757" y="55089"/>
                  </a:lnTo>
                  <a:lnTo>
                    <a:pt x="481325" y="38691"/>
                  </a:lnTo>
                  <a:lnTo>
                    <a:pt x="526207" y="25040"/>
                  </a:lnTo>
                  <a:lnTo>
                    <a:pt x="572297" y="14242"/>
                  </a:lnTo>
                  <a:lnTo>
                    <a:pt x="619489" y="6399"/>
                  </a:lnTo>
                  <a:lnTo>
                    <a:pt x="667674" y="1617"/>
                  </a:lnTo>
                  <a:lnTo>
                    <a:pt x="716747" y="0"/>
                  </a:lnTo>
                  <a:lnTo>
                    <a:pt x="768367" y="1818"/>
                  </a:lnTo>
                  <a:lnTo>
                    <a:pt x="819421" y="7226"/>
                  </a:lnTo>
                  <a:lnTo>
                    <a:pt x="869727" y="16150"/>
                  </a:lnTo>
                  <a:lnTo>
                    <a:pt x="919104" y="28517"/>
                  </a:lnTo>
                  <a:lnTo>
                    <a:pt x="967373" y="44253"/>
                  </a:lnTo>
                  <a:lnTo>
                    <a:pt x="1014351" y="63285"/>
                  </a:lnTo>
                  <a:lnTo>
                    <a:pt x="1059858" y="85539"/>
                  </a:lnTo>
                  <a:lnTo>
                    <a:pt x="1103714" y="110944"/>
                  </a:lnTo>
                  <a:lnTo>
                    <a:pt x="1145738" y="139425"/>
                  </a:lnTo>
                  <a:lnTo>
                    <a:pt x="1185748" y="170909"/>
                  </a:lnTo>
                  <a:lnTo>
                    <a:pt x="1223564" y="205322"/>
                  </a:lnTo>
                  <a:lnTo>
                    <a:pt x="1258750" y="242309"/>
                  </a:lnTo>
                  <a:lnTo>
                    <a:pt x="1290940" y="281441"/>
                  </a:lnTo>
                  <a:lnTo>
                    <a:pt x="1320060" y="322542"/>
                  </a:lnTo>
                  <a:lnTo>
                    <a:pt x="1346035" y="365435"/>
                  </a:lnTo>
                  <a:lnTo>
                    <a:pt x="1368789" y="409944"/>
                  </a:lnTo>
                  <a:lnTo>
                    <a:pt x="1388248" y="455891"/>
                  </a:lnTo>
                  <a:lnTo>
                    <a:pt x="1404337" y="503100"/>
                  </a:lnTo>
                  <a:lnTo>
                    <a:pt x="1416981" y="551393"/>
                  </a:lnTo>
                  <a:lnTo>
                    <a:pt x="1426105" y="600595"/>
                  </a:lnTo>
                  <a:lnTo>
                    <a:pt x="1431635" y="650528"/>
                  </a:lnTo>
                  <a:lnTo>
                    <a:pt x="1433494" y="701016"/>
                  </a:lnTo>
                  <a:lnTo>
                    <a:pt x="1431841" y="749012"/>
                  </a:lnTo>
                  <a:lnTo>
                    <a:pt x="1426951" y="796139"/>
                  </a:lnTo>
                  <a:lnTo>
                    <a:pt x="1418933" y="842295"/>
                  </a:lnTo>
                  <a:lnTo>
                    <a:pt x="1407891" y="887374"/>
                  </a:lnTo>
                  <a:lnTo>
                    <a:pt x="1393935" y="931271"/>
                  </a:lnTo>
                  <a:lnTo>
                    <a:pt x="1377169" y="973883"/>
                  </a:lnTo>
                  <a:lnTo>
                    <a:pt x="1357701" y="1015105"/>
                  </a:lnTo>
                  <a:lnTo>
                    <a:pt x="1335637" y="1054832"/>
                  </a:lnTo>
                  <a:lnTo>
                    <a:pt x="1311085" y="1092961"/>
                  </a:lnTo>
                  <a:lnTo>
                    <a:pt x="1284151" y="1129386"/>
                  </a:lnTo>
                  <a:lnTo>
                    <a:pt x="1254942" y="1164004"/>
                  </a:lnTo>
                  <a:lnTo>
                    <a:pt x="1223564" y="1196709"/>
                  </a:lnTo>
                  <a:lnTo>
                    <a:pt x="1190124" y="1227398"/>
                  </a:lnTo>
                  <a:lnTo>
                    <a:pt x="1154730" y="1255967"/>
                  </a:lnTo>
                  <a:lnTo>
                    <a:pt x="1117487" y="1282310"/>
                  </a:lnTo>
                  <a:lnTo>
                    <a:pt x="1078503" y="1306323"/>
                  </a:lnTo>
                  <a:lnTo>
                    <a:pt x="1037884" y="1327902"/>
                  </a:lnTo>
                  <a:lnTo>
                    <a:pt x="995737" y="1346943"/>
                  </a:lnTo>
                  <a:lnTo>
                    <a:pt x="952169" y="1363341"/>
                  </a:lnTo>
                  <a:lnTo>
                    <a:pt x="907287" y="1376991"/>
                  </a:lnTo>
                  <a:lnTo>
                    <a:pt x="861197" y="1387790"/>
                  </a:lnTo>
                  <a:lnTo>
                    <a:pt x="814005" y="1395633"/>
                  </a:lnTo>
                  <a:lnTo>
                    <a:pt x="765820" y="1400415"/>
                  </a:lnTo>
                  <a:lnTo>
                    <a:pt x="716747" y="1402032"/>
                  </a:lnTo>
                  <a:close/>
                </a:path>
              </a:pathLst>
            </a:custGeom>
            <a:solidFill>
              <a:srgbClr val="64A0A2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4185" y="2407819"/>
              <a:ext cx="861429" cy="861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1130219"/>
            <a:ext cx="3650957" cy="285875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  <a:tabLst>
                <a:tab pos="1864191" algn="l"/>
              </a:tabLst>
            </a:pPr>
            <a:r>
              <a:rPr spc="82" dirty="0"/>
              <a:t>Data</a:t>
            </a:r>
            <a:r>
              <a:rPr spc="2" dirty="0"/>
              <a:t> </a:t>
            </a:r>
            <a:r>
              <a:rPr spc="5" dirty="0"/>
              <a:t>Loader	</a:t>
            </a:r>
            <a:r>
              <a:rPr spc="96" dirty="0"/>
              <a:t>key</a:t>
            </a:r>
            <a:r>
              <a:rPr spc="-25" dirty="0"/>
              <a:t> </a:t>
            </a:r>
            <a:r>
              <a:rPr spc="-20" dirty="0"/>
              <a:t>features: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03842" y="3530380"/>
            <a:ext cx="4941977" cy="2091047"/>
            <a:chOff x="5012484" y="5877567"/>
            <a:chExt cx="10865485" cy="4597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2484" y="9306011"/>
              <a:ext cx="10865435" cy="11684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5310" y="5877567"/>
              <a:ext cx="9089501" cy="453411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46619" y="1793713"/>
            <a:ext cx="4132418" cy="1975120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51908" marR="167792" indent="-146421">
              <a:lnSpc>
                <a:spcPct val="100600"/>
              </a:lnSpc>
              <a:spcBef>
                <a:spcPts val="43"/>
              </a:spcBef>
              <a:buFont typeface="Yu Gothic UI"/>
              <a:buChar char="▪"/>
              <a:tabLst>
                <a:tab pos="151908" algn="l"/>
                <a:tab pos="152197" algn="l"/>
              </a:tabLst>
            </a:pPr>
            <a:r>
              <a:rPr sz="1342" spc="89" dirty="0">
                <a:latin typeface="Microsoft Sans Serif"/>
                <a:cs typeface="Microsoft Sans Serif"/>
              </a:rPr>
              <a:t>An</a:t>
            </a:r>
            <a:r>
              <a:rPr sz="1342" spc="7" dirty="0">
                <a:latin typeface="Microsoft Sans Serif"/>
                <a:cs typeface="Microsoft Sans Serif"/>
              </a:rPr>
              <a:t> </a:t>
            </a:r>
            <a:r>
              <a:rPr sz="1342" spc="41" dirty="0">
                <a:latin typeface="Microsoft Sans Serif"/>
                <a:cs typeface="Microsoft Sans Serif"/>
              </a:rPr>
              <a:t>easy-to-use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wizard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interface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7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interactive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6" dirty="0">
                <a:latin typeface="Microsoft Sans Serif"/>
                <a:cs typeface="Microsoft Sans Serif"/>
              </a:rPr>
              <a:t>use</a:t>
            </a:r>
            <a:endParaRPr sz="1342">
              <a:latin typeface="Microsoft Sans Serif"/>
              <a:cs typeface="Microsoft Sans Serif"/>
            </a:endParaRPr>
          </a:p>
          <a:p>
            <a:pPr marL="151908" marR="230172" indent="-146421">
              <a:lnSpc>
                <a:spcPct val="100600"/>
              </a:lnSpc>
              <a:spcBef>
                <a:spcPts val="150"/>
              </a:spcBef>
              <a:buFont typeface="Yu Gothic UI"/>
              <a:buChar char="▪"/>
              <a:tabLst>
                <a:tab pos="151908" algn="l"/>
                <a:tab pos="152197" algn="l"/>
              </a:tabLst>
            </a:pPr>
            <a:r>
              <a:rPr sz="1342" spc="89" dirty="0">
                <a:latin typeface="Microsoft Sans Serif"/>
                <a:cs typeface="Microsoft Sans Serif"/>
              </a:rPr>
              <a:t>An </a:t>
            </a:r>
            <a:r>
              <a:rPr sz="1342" spc="84" dirty="0">
                <a:latin typeface="Microsoft Sans Serif"/>
                <a:cs typeface="Microsoft Sans Serif"/>
              </a:rPr>
              <a:t>alternate </a:t>
            </a:r>
            <a:r>
              <a:rPr sz="1342" spc="96" dirty="0">
                <a:latin typeface="Microsoft Sans Serif"/>
                <a:cs typeface="Microsoft Sans Serif"/>
              </a:rPr>
              <a:t>command-line </a:t>
            </a:r>
            <a:r>
              <a:rPr sz="1342" spc="84" dirty="0">
                <a:latin typeface="Microsoft Sans Serif"/>
                <a:cs typeface="Microsoft Sans Serif"/>
              </a:rPr>
              <a:t>interface </a:t>
            </a:r>
            <a:r>
              <a:rPr sz="1342" spc="43" dirty="0">
                <a:latin typeface="Microsoft Sans Serif"/>
                <a:cs typeface="Microsoft Sans Serif"/>
              </a:rPr>
              <a:t>for </a:t>
            </a:r>
            <a:r>
              <a:rPr sz="1342" spc="45" dirty="0">
                <a:latin typeface="Microsoft Sans Serif"/>
                <a:cs typeface="Microsoft Sans Serif"/>
              </a:rPr>
              <a:t> </a:t>
            </a:r>
            <a:r>
              <a:rPr sz="1342" spc="130" dirty="0">
                <a:latin typeface="Microsoft Sans Serif"/>
                <a:cs typeface="Microsoft Sans Serif"/>
              </a:rPr>
              <a:t>automated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batch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operations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(Windows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only)</a:t>
            </a:r>
            <a:endParaRPr sz="1342">
              <a:latin typeface="Microsoft Sans Serif"/>
              <a:cs typeface="Microsoft Sans Serif"/>
            </a:endParaRPr>
          </a:p>
          <a:p>
            <a:pPr marL="151908" indent="-146421">
              <a:spcBef>
                <a:spcPts val="159"/>
              </a:spcBef>
              <a:buFont typeface="Yu Gothic UI"/>
              <a:buChar char="▪"/>
              <a:tabLst>
                <a:tab pos="151908" algn="l"/>
                <a:tab pos="152197" algn="l"/>
              </a:tabLst>
            </a:pPr>
            <a:r>
              <a:rPr sz="1342" spc="52" dirty="0">
                <a:latin typeface="Microsoft Sans Serif"/>
                <a:cs typeface="Microsoft Sans Serif"/>
              </a:rPr>
              <a:t>Support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large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files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with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up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5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27" dirty="0">
                <a:latin typeface="Microsoft Sans Serif"/>
                <a:cs typeface="Microsoft Sans Serif"/>
              </a:rPr>
              <a:t>million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records</a:t>
            </a:r>
            <a:endParaRPr sz="1342">
              <a:latin typeface="Microsoft Sans Serif"/>
              <a:cs typeface="Microsoft Sans Serif"/>
            </a:endParaRPr>
          </a:p>
          <a:p>
            <a:pPr marL="151908" indent="-146421">
              <a:spcBef>
                <a:spcPts val="161"/>
              </a:spcBef>
              <a:buFont typeface="Yu Gothic UI"/>
              <a:buChar char="▪"/>
              <a:tabLst>
                <a:tab pos="151908" algn="l"/>
                <a:tab pos="152197" algn="l"/>
              </a:tabLst>
            </a:pPr>
            <a:r>
              <a:rPr sz="1342" spc="91" dirty="0">
                <a:latin typeface="Microsoft Sans Serif"/>
                <a:cs typeface="Microsoft Sans Serif"/>
              </a:rPr>
              <a:t>Drag-and-drop</a:t>
            </a:r>
            <a:r>
              <a:rPr sz="1342" spc="5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</a:t>
            </a:r>
            <a:r>
              <a:rPr sz="1342" spc="2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mapping</a:t>
            </a:r>
            <a:endParaRPr sz="1342">
              <a:latin typeface="Microsoft Sans Serif"/>
              <a:cs typeface="Microsoft Sans Serif"/>
            </a:endParaRPr>
          </a:p>
          <a:p>
            <a:pPr marL="151908" indent="-146421">
              <a:spcBef>
                <a:spcPts val="159"/>
              </a:spcBef>
              <a:buFont typeface="Yu Gothic UI"/>
              <a:buChar char="▪"/>
              <a:tabLst>
                <a:tab pos="151908" algn="l"/>
                <a:tab pos="152197" algn="l"/>
              </a:tabLst>
            </a:pPr>
            <a:r>
              <a:rPr sz="1342" spc="52" dirty="0">
                <a:latin typeface="Microsoft Sans Serif"/>
                <a:cs typeface="Microsoft Sans Serif"/>
              </a:rPr>
              <a:t>Support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all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objects,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including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custom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endParaRPr sz="1342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89021" y="1802874"/>
            <a:ext cx="3264807" cy="1329878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94939" marR="2310" indent="-189451">
              <a:lnSpc>
                <a:spcPct val="100600"/>
              </a:lnSpc>
              <a:spcBef>
                <a:spcPts val="43"/>
              </a:spcBef>
              <a:buFont typeface="Yu Gothic UI"/>
              <a:buChar char="▪"/>
              <a:tabLst>
                <a:tab pos="194939" algn="l"/>
                <a:tab pos="195227" algn="l"/>
              </a:tabLst>
            </a:pPr>
            <a:r>
              <a:rPr sz="1342" spc="123" dirty="0">
                <a:latin typeface="Microsoft Sans Serif"/>
                <a:cs typeface="Microsoft Sans Serif"/>
              </a:rPr>
              <a:t>Can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used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41" dirty="0">
                <a:latin typeface="Microsoft Sans Serif"/>
                <a:cs typeface="Microsoft Sans Serif"/>
              </a:rPr>
              <a:t>process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both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Database.com</a:t>
            </a:r>
            <a:endParaRPr sz="1342">
              <a:latin typeface="Microsoft Sans Serif"/>
              <a:cs typeface="Microsoft Sans Serif"/>
            </a:endParaRPr>
          </a:p>
          <a:p>
            <a:pPr marL="194939" marR="18772" indent="-189451">
              <a:lnSpc>
                <a:spcPct val="100600"/>
              </a:lnSpc>
              <a:spcBef>
                <a:spcPts val="150"/>
              </a:spcBef>
              <a:buFont typeface="Yu Gothic UI"/>
              <a:buChar char="▪"/>
              <a:tabLst>
                <a:tab pos="194939" algn="l"/>
                <a:tab pos="195227" algn="l"/>
              </a:tabLst>
            </a:pPr>
            <a:r>
              <a:rPr sz="1342" spc="80" dirty="0">
                <a:latin typeface="Microsoft Sans Serif"/>
                <a:cs typeface="Microsoft Sans Serif"/>
              </a:rPr>
              <a:t>Detailed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20" dirty="0">
                <a:latin typeface="Microsoft Sans Serif"/>
                <a:cs typeface="Microsoft Sans Serif"/>
              </a:rPr>
              <a:t>success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25" dirty="0">
                <a:latin typeface="Microsoft Sans Serif"/>
                <a:cs typeface="Microsoft Sans Serif"/>
              </a:rPr>
              <a:t>error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log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files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-18" dirty="0">
                <a:latin typeface="Microsoft Sans Serif"/>
                <a:cs typeface="Microsoft Sans Serif"/>
              </a:rPr>
              <a:t>CSV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format.</a:t>
            </a:r>
            <a:endParaRPr sz="1342">
              <a:latin typeface="Microsoft Sans Serif"/>
              <a:cs typeface="Microsoft Sans Serif"/>
            </a:endParaRPr>
          </a:p>
          <a:p>
            <a:pPr marL="194939" indent="-189451">
              <a:spcBef>
                <a:spcPts val="159"/>
              </a:spcBef>
              <a:buFont typeface="Yu Gothic UI"/>
              <a:buChar char="▪"/>
              <a:tabLst>
                <a:tab pos="194939" algn="l"/>
                <a:tab pos="195227" algn="l"/>
              </a:tabLst>
            </a:pPr>
            <a:r>
              <a:rPr sz="1342" spc="102" dirty="0">
                <a:latin typeface="Microsoft Sans Serif"/>
                <a:cs typeface="Microsoft Sans Serif"/>
              </a:rPr>
              <a:t>A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built-in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-18" dirty="0">
                <a:latin typeface="Microsoft Sans Serif"/>
                <a:cs typeface="Microsoft Sans Serif"/>
              </a:rPr>
              <a:t>CSV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file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viewer.</a:t>
            </a:r>
            <a:endParaRPr sz="1342">
              <a:latin typeface="Microsoft Sans Serif"/>
              <a:cs typeface="Microsoft Sans Serif"/>
            </a:endParaRPr>
          </a:p>
          <a:p>
            <a:pPr marL="194939" indent="-189451">
              <a:spcBef>
                <a:spcPts val="161"/>
              </a:spcBef>
              <a:buFont typeface="Yu Gothic UI"/>
              <a:buChar char="▪"/>
              <a:tabLst>
                <a:tab pos="194939" algn="l"/>
                <a:tab pos="195227" algn="l"/>
              </a:tabLst>
            </a:pPr>
            <a:r>
              <a:rPr sz="1342" spc="52" dirty="0">
                <a:latin typeface="Microsoft Sans Serif"/>
                <a:cs typeface="Microsoft Sans Serif"/>
              </a:rPr>
              <a:t>Support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5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Windows</a:t>
            </a:r>
            <a:r>
              <a:rPr sz="1342" spc="5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Mac.</a:t>
            </a:r>
            <a:endParaRPr sz="1342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80740" y="1792061"/>
            <a:ext cx="4721897" cy="1565975"/>
          </a:xfrm>
          <a:custGeom>
            <a:avLst/>
            <a:gdLst/>
            <a:ahLst/>
            <a:cxnLst/>
            <a:rect l="l" t="t" r="r" b="b"/>
            <a:pathLst>
              <a:path w="10381615" h="3442970">
                <a:moveTo>
                  <a:pt x="0" y="20141"/>
                </a:moveTo>
                <a:lnTo>
                  <a:pt x="0" y="3442614"/>
                </a:lnTo>
              </a:path>
              <a:path w="10381615" h="3442970">
                <a:moveTo>
                  <a:pt x="10381546" y="0"/>
                </a:moveTo>
                <a:lnTo>
                  <a:pt x="10381546" y="3422473"/>
                </a:lnTo>
              </a:path>
            </a:pathLst>
          </a:custGeom>
          <a:ln w="41883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7" y="965687"/>
            <a:ext cx="8665569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25" dirty="0"/>
              <a:t>Things</a:t>
            </a:r>
            <a:r>
              <a:rPr spc="-7" dirty="0"/>
              <a:t> </a:t>
            </a:r>
            <a:r>
              <a:rPr spc="-9" dirty="0"/>
              <a:t>to</a:t>
            </a:r>
            <a:r>
              <a:rPr spc="-5" dirty="0"/>
              <a:t> </a:t>
            </a:r>
            <a:r>
              <a:rPr spc="32" dirty="0"/>
              <a:t>know</a:t>
            </a:r>
            <a:r>
              <a:rPr spc="-5" dirty="0"/>
              <a:t> </a:t>
            </a:r>
            <a:r>
              <a:rPr spc="59" dirty="0"/>
              <a:t>about</a:t>
            </a:r>
            <a:r>
              <a:rPr spc="-2" dirty="0"/>
              <a:t> </a:t>
            </a:r>
            <a:r>
              <a:rPr spc="82" dirty="0"/>
              <a:t>Data</a:t>
            </a:r>
            <a:r>
              <a:rPr spc="-2" dirty="0"/>
              <a:t> </a:t>
            </a:r>
            <a:r>
              <a:rPr spc="7" dirty="0"/>
              <a:t>Loader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834" y="1687165"/>
            <a:ext cx="8313646" cy="1048749"/>
          </a:xfrm>
          <a:prstGeom prst="rect">
            <a:avLst/>
          </a:prstGeom>
        </p:spPr>
        <p:txBody>
          <a:bodyPr vert="horz" wrap="square" lIns="0" tIns="62674" rIns="0" bIns="0" rtlCol="0">
            <a:spAutoFit/>
          </a:bodyPr>
          <a:lstStyle/>
          <a:p>
            <a:pPr marL="5776">
              <a:spcBef>
                <a:spcPts val="493"/>
              </a:spcBef>
            </a:pPr>
            <a:r>
              <a:rPr sz="1342" b="1" spc="7" dirty="0">
                <a:latin typeface="Arial"/>
                <a:cs typeface="Arial"/>
              </a:rPr>
              <a:t>When</a:t>
            </a:r>
            <a:r>
              <a:rPr sz="1342" b="1" spc="-5" dirty="0">
                <a:latin typeface="Arial"/>
                <a:cs typeface="Arial"/>
              </a:rPr>
              <a:t> </a:t>
            </a:r>
            <a:r>
              <a:rPr sz="1342" b="1" dirty="0">
                <a:latin typeface="Arial"/>
                <a:cs typeface="Arial"/>
              </a:rPr>
              <a:t>to</a:t>
            </a:r>
            <a:r>
              <a:rPr sz="1342" b="1" spc="-2" dirty="0">
                <a:latin typeface="Arial"/>
                <a:cs typeface="Arial"/>
              </a:rPr>
              <a:t> </a:t>
            </a:r>
            <a:r>
              <a:rPr sz="1342" b="1" spc="-50" dirty="0">
                <a:latin typeface="Arial"/>
                <a:cs typeface="Arial"/>
              </a:rPr>
              <a:t>Use</a:t>
            </a:r>
            <a:r>
              <a:rPr sz="1342" b="1" dirty="0">
                <a:latin typeface="Arial"/>
                <a:cs typeface="Arial"/>
              </a:rPr>
              <a:t> </a:t>
            </a:r>
            <a:r>
              <a:rPr sz="1342" b="1" spc="52" dirty="0">
                <a:latin typeface="Arial"/>
                <a:cs typeface="Arial"/>
              </a:rPr>
              <a:t>Data</a:t>
            </a:r>
            <a:r>
              <a:rPr sz="1342" b="1" spc="-2" dirty="0">
                <a:latin typeface="Arial"/>
                <a:cs typeface="Arial"/>
              </a:rPr>
              <a:t> </a:t>
            </a:r>
            <a:r>
              <a:rPr sz="1342" b="1" spc="7" dirty="0">
                <a:latin typeface="Arial"/>
                <a:cs typeface="Arial"/>
              </a:rPr>
              <a:t>Loader</a:t>
            </a:r>
            <a:endParaRPr sz="1342" dirty="0">
              <a:latin typeface="Arial"/>
              <a:cs typeface="Arial"/>
            </a:endParaRPr>
          </a:p>
          <a:p>
            <a:pPr marL="497599" indent="-149309">
              <a:spcBef>
                <a:spcPts val="409"/>
              </a:spcBef>
              <a:buFont typeface="Yu Gothic UI"/>
              <a:buChar char="▪"/>
              <a:tabLst>
                <a:tab pos="497599" algn="l"/>
                <a:tab pos="497888" algn="l"/>
              </a:tabLst>
            </a:pPr>
            <a:r>
              <a:rPr sz="1182" spc="39" dirty="0">
                <a:latin typeface="Microsoft Sans Serif"/>
                <a:cs typeface="Microsoft Sans Serif"/>
              </a:rPr>
              <a:t>You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8" dirty="0">
                <a:latin typeface="Microsoft Sans Serif"/>
                <a:cs typeface="Microsoft Sans Serif"/>
              </a:rPr>
              <a:t>need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2" dirty="0">
                <a:latin typeface="Microsoft Sans Serif"/>
                <a:cs typeface="Microsoft Sans Serif"/>
              </a:rPr>
              <a:t>load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5" dirty="0">
                <a:latin typeface="Microsoft Sans Serif"/>
                <a:cs typeface="Microsoft Sans Serif"/>
              </a:rPr>
              <a:t>50,000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" dirty="0">
                <a:latin typeface="Microsoft Sans Serif"/>
                <a:cs typeface="Microsoft Sans Serif"/>
              </a:rPr>
              <a:t>5,000,000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records.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7" dirty="0">
                <a:latin typeface="Microsoft Sans Serif"/>
                <a:cs typeface="Microsoft Sans Serif"/>
              </a:rPr>
              <a:t>Data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Loader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80" dirty="0">
                <a:latin typeface="Microsoft Sans Serif"/>
                <a:cs typeface="Microsoft Sans Serif"/>
              </a:rPr>
              <a:t>is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supported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for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7" dirty="0">
                <a:latin typeface="Microsoft Sans Serif"/>
                <a:cs typeface="Microsoft Sans Serif"/>
              </a:rPr>
              <a:t>loads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of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up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" dirty="0">
                <a:latin typeface="Microsoft Sans Serif"/>
                <a:cs typeface="Microsoft Sans Serif"/>
              </a:rPr>
              <a:t>5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27" dirty="0">
                <a:latin typeface="Microsoft Sans Serif"/>
                <a:cs typeface="Microsoft Sans Serif"/>
              </a:rPr>
              <a:t>million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records.</a:t>
            </a:r>
            <a:endParaRPr sz="1182" dirty="0">
              <a:latin typeface="Microsoft Sans Serif"/>
              <a:cs typeface="Microsoft Sans Serif"/>
            </a:endParaRPr>
          </a:p>
          <a:p>
            <a:pPr marL="497599" indent="-149309">
              <a:spcBef>
                <a:spcPts val="23"/>
              </a:spcBef>
              <a:buFont typeface="Yu Gothic UI"/>
              <a:buChar char="▪"/>
              <a:tabLst>
                <a:tab pos="497599" algn="l"/>
                <a:tab pos="497888" algn="l"/>
              </a:tabLst>
            </a:pPr>
            <a:r>
              <a:rPr sz="1182" spc="39" dirty="0">
                <a:latin typeface="Microsoft Sans Serif"/>
                <a:cs typeface="Microsoft Sans Serif"/>
              </a:rPr>
              <a:t>You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18" dirty="0">
                <a:latin typeface="Microsoft Sans Serif"/>
                <a:cs typeface="Microsoft Sans Serif"/>
              </a:rPr>
              <a:t>need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2" dirty="0">
                <a:latin typeface="Microsoft Sans Serif"/>
                <a:cs typeface="Microsoft Sans Serif"/>
              </a:rPr>
              <a:t>load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9" dirty="0">
                <a:latin typeface="Microsoft Sans Serif"/>
                <a:cs typeface="Microsoft Sans Serif"/>
              </a:rPr>
              <a:t>into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6" dirty="0">
                <a:latin typeface="Microsoft Sans Serif"/>
                <a:cs typeface="Microsoft Sans Serif"/>
              </a:rPr>
              <a:t>an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4" dirty="0">
                <a:latin typeface="Microsoft Sans Serif"/>
                <a:cs typeface="Microsoft Sans Serif"/>
              </a:rPr>
              <a:t>object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6" dirty="0">
                <a:latin typeface="Microsoft Sans Serif"/>
                <a:cs typeface="Microsoft Sans Serif"/>
              </a:rPr>
              <a:t>that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80" dirty="0">
                <a:latin typeface="Microsoft Sans Serif"/>
                <a:cs typeface="Microsoft Sans Serif"/>
              </a:rPr>
              <a:t>is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not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yet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supported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4" dirty="0">
                <a:latin typeface="Microsoft Sans Serif"/>
                <a:cs typeface="Microsoft Sans Serif"/>
              </a:rPr>
              <a:t>by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import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wizards.</a:t>
            </a:r>
            <a:endParaRPr sz="1182" dirty="0">
              <a:latin typeface="Microsoft Sans Serif"/>
              <a:cs typeface="Microsoft Sans Serif"/>
            </a:endParaRPr>
          </a:p>
          <a:p>
            <a:pPr marL="497599" indent="-149309">
              <a:spcBef>
                <a:spcPts val="20"/>
              </a:spcBef>
              <a:buFont typeface="Yu Gothic UI"/>
              <a:buChar char="▪"/>
              <a:tabLst>
                <a:tab pos="497599" algn="l"/>
                <a:tab pos="497888" algn="l"/>
              </a:tabLst>
            </a:pPr>
            <a:r>
              <a:rPr sz="1182" spc="39" dirty="0">
                <a:latin typeface="Microsoft Sans Serif"/>
                <a:cs typeface="Microsoft Sans Serif"/>
              </a:rPr>
              <a:t>You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11" dirty="0">
                <a:latin typeface="Microsoft Sans Serif"/>
                <a:cs typeface="Microsoft Sans Serif"/>
              </a:rPr>
              <a:t>want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schedule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5" dirty="0">
                <a:latin typeface="Microsoft Sans Serif"/>
                <a:cs typeface="Microsoft Sans Serif"/>
              </a:rPr>
              <a:t>regular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data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loads,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such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6" dirty="0">
                <a:latin typeface="Microsoft Sans Serif"/>
                <a:cs typeface="Microsoft Sans Serif"/>
              </a:rPr>
              <a:t>as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0" dirty="0">
                <a:latin typeface="Microsoft Sans Serif"/>
                <a:cs typeface="Microsoft Sans Serif"/>
              </a:rPr>
              <a:t>nightly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imports.</a:t>
            </a:r>
            <a:endParaRPr sz="1182" dirty="0">
              <a:latin typeface="Microsoft Sans Serif"/>
              <a:cs typeface="Microsoft Sans Serif"/>
            </a:endParaRPr>
          </a:p>
          <a:p>
            <a:pPr marL="497599" indent="-149309">
              <a:spcBef>
                <a:spcPts val="20"/>
              </a:spcBef>
              <a:buFont typeface="Yu Gothic UI"/>
              <a:buChar char="▪"/>
              <a:tabLst>
                <a:tab pos="497599" algn="l"/>
                <a:tab pos="497888" algn="l"/>
              </a:tabLst>
            </a:pPr>
            <a:r>
              <a:rPr sz="1182" spc="39" dirty="0">
                <a:latin typeface="Microsoft Sans Serif"/>
                <a:cs typeface="Microsoft Sans Serif"/>
              </a:rPr>
              <a:t>You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11" dirty="0">
                <a:latin typeface="Microsoft Sans Serif"/>
                <a:cs typeface="Microsoft Sans Serif"/>
              </a:rPr>
              <a:t>want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export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your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9" dirty="0">
                <a:latin typeface="Microsoft Sans Serif"/>
                <a:cs typeface="Microsoft Sans Serif"/>
              </a:rPr>
              <a:t>data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for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23" dirty="0">
                <a:latin typeface="Microsoft Sans Serif"/>
                <a:cs typeface="Microsoft Sans Serif"/>
              </a:rPr>
              <a:t>backup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purposes.</a:t>
            </a:r>
            <a:endParaRPr sz="1182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792061"/>
            <a:ext cx="9144866" cy="3819627"/>
            <a:chOff x="0" y="2055680"/>
            <a:chExt cx="20106005" cy="8397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55680"/>
              <a:ext cx="20105411" cy="83973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097" y="3020429"/>
              <a:ext cx="6808470" cy="524137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3449" y="972162"/>
            <a:ext cx="5925982" cy="595737"/>
          </a:xfrm>
          <a:prstGeom prst="rect">
            <a:avLst/>
          </a:prstGeom>
        </p:spPr>
        <p:txBody>
          <a:bodyPr vert="horz" wrap="square" lIns="0" tIns="5776" rIns="0" bIns="0" rtlCol="0" anchor="ctr">
            <a:spAutoFit/>
          </a:bodyPr>
          <a:lstStyle/>
          <a:p>
            <a:pPr marL="5776">
              <a:lnSpc>
                <a:spcPts val="2308"/>
              </a:lnSpc>
              <a:spcBef>
                <a:spcPts val="45"/>
              </a:spcBef>
            </a:pPr>
            <a:r>
              <a:rPr sz="2024" spc="75" dirty="0"/>
              <a:t>Data</a:t>
            </a:r>
            <a:r>
              <a:rPr sz="2024" spc="-5" dirty="0"/>
              <a:t> </a:t>
            </a:r>
            <a:r>
              <a:rPr sz="2024" spc="50" dirty="0"/>
              <a:t>loader</a:t>
            </a:r>
            <a:r>
              <a:rPr sz="2024" spc="-7" dirty="0"/>
              <a:t> </a:t>
            </a:r>
            <a:r>
              <a:rPr sz="2024" spc="11" dirty="0"/>
              <a:t>Action</a:t>
            </a:r>
            <a:r>
              <a:rPr sz="2024" spc="-7" dirty="0"/>
              <a:t> </a:t>
            </a:r>
            <a:r>
              <a:rPr sz="2024" spc="48" dirty="0"/>
              <a:t>insert/update/upsert/Delete</a:t>
            </a:r>
            <a:endParaRPr sz="2024" dirty="0"/>
          </a:p>
          <a:p>
            <a:pPr marL="5776">
              <a:lnSpc>
                <a:spcPts val="2308"/>
              </a:lnSpc>
            </a:pPr>
            <a:r>
              <a:rPr sz="2024" spc="86" dirty="0"/>
              <a:t>/Hard</a:t>
            </a:r>
            <a:r>
              <a:rPr sz="2024" spc="-18" dirty="0"/>
              <a:t> </a:t>
            </a:r>
            <a:r>
              <a:rPr sz="2024" spc="43" dirty="0"/>
              <a:t>Delete…</a:t>
            </a:r>
            <a:endParaRPr sz="2024" dirty="0"/>
          </a:p>
        </p:txBody>
      </p:sp>
      <p:sp>
        <p:nvSpPr>
          <p:cNvPr id="6" name="object 6"/>
          <p:cNvSpPr txBox="1"/>
          <p:nvPr/>
        </p:nvSpPr>
        <p:spPr>
          <a:xfrm>
            <a:off x="1925716" y="1748221"/>
            <a:ext cx="7965909" cy="3259848"/>
          </a:xfrm>
          <a:prstGeom prst="rect">
            <a:avLst/>
          </a:prstGeom>
        </p:spPr>
        <p:txBody>
          <a:bodyPr vert="horz" wrap="square" lIns="0" tIns="87801" rIns="0" bIns="0" rtlCol="0">
            <a:spAutoFit/>
          </a:bodyPr>
          <a:lstStyle/>
          <a:p>
            <a:pPr marL="154796" indent="-149309">
              <a:spcBef>
                <a:spcPts val="691"/>
              </a:spcBef>
              <a:buFont typeface="Yu Gothic UI"/>
              <a:buChar char="▪"/>
              <a:tabLst>
                <a:tab pos="154796" algn="l"/>
                <a:tab pos="155085" algn="l"/>
              </a:tabLst>
            </a:pPr>
            <a:r>
              <a:rPr sz="1182" spc="48" dirty="0">
                <a:latin typeface="Microsoft Sans Serif"/>
                <a:cs typeface="Microsoft Sans Serif"/>
              </a:rPr>
              <a:t>Click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" dirty="0">
                <a:latin typeface="Microsoft Sans Serif"/>
                <a:cs typeface="Microsoft Sans Serif"/>
              </a:rPr>
              <a:t>Insert,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Update,</a:t>
            </a:r>
            <a:r>
              <a:rPr sz="1182" spc="16" dirty="0">
                <a:latin typeface="Microsoft Sans Serif"/>
                <a:cs typeface="Microsoft Sans Serif"/>
              </a:rPr>
              <a:t> Upsert, </a:t>
            </a:r>
            <a:r>
              <a:rPr sz="1182" spc="61" dirty="0">
                <a:latin typeface="Microsoft Sans Serif"/>
                <a:cs typeface="Microsoft Sans Serif"/>
              </a:rPr>
              <a:t>Delete,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45" dirty="0">
                <a:latin typeface="Microsoft Sans Serif"/>
                <a:cs typeface="Microsoft Sans Serif"/>
              </a:rPr>
              <a:t>or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61" dirty="0">
                <a:latin typeface="Microsoft Sans Serif"/>
                <a:cs typeface="Microsoft Sans Serif"/>
              </a:rPr>
              <a:t>Hard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61" dirty="0">
                <a:latin typeface="Microsoft Sans Serif"/>
                <a:cs typeface="Microsoft Sans Serif"/>
              </a:rPr>
              <a:t>Delete.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7" dirty="0">
                <a:latin typeface="Microsoft Sans Serif"/>
                <a:cs typeface="Microsoft Sans Serif"/>
              </a:rPr>
              <a:t>These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4" dirty="0">
                <a:latin typeface="Microsoft Sans Serif"/>
                <a:cs typeface="Microsoft Sans Serif"/>
              </a:rPr>
              <a:t>commands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are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32" dirty="0">
                <a:latin typeface="Microsoft Sans Serif"/>
                <a:cs typeface="Microsoft Sans Serif"/>
              </a:rPr>
              <a:t>also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27" dirty="0">
                <a:latin typeface="Microsoft Sans Serif"/>
                <a:cs typeface="Microsoft Sans Serif"/>
              </a:rPr>
              <a:t>listed</a:t>
            </a:r>
            <a:r>
              <a:rPr sz="1182" spc="20" dirty="0">
                <a:latin typeface="Microsoft Sans Serif"/>
                <a:cs typeface="Microsoft Sans Serif"/>
              </a:rPr>
              <a:t> in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23" dirty="0">
                <a:latin typeface="Microsoft Sans Serif"/>
                <a:cs typeface="Microsoft Sans Serif"/>
              </a:rPr>
              <a:t>File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menu</a:t>
            </a:r>
            <a:endParaRPr sz="1182" dirty="0">
              <a:latin typeface="Microsoft Sans Serif"/>
              <a:cs typeface="Microsoft Sans Serif"/>
            </a:endParaRPr>
          </a:p>
          <a:p>
            <a:pPr marL="154796" indent="-149309">
              <a:spcBef>
                <a:spcPts val="653"/>
              </a:spcBef>
              <a:buFont typeface="Yu Gothic UI"/>
              <a:buChar char="▪"/>
              <a:tabLst>
                <a:tab pos="154796" algn="l"/>
                <a:tab pos="155085" algn="l"/>
              </a:tabLst>
            </a:pPr>
            <a:r>
              <a:rPr sz="1182" spc="16" dirty="0">
                <a:latin typeface="Microsoft Sans Serif"/>
                <a:cs typeface="Microsoft Sans Serif"/>
              </a:rPr>
              <a:t>Enter </a:t>
            </a:r>
            <a:r>
              <a:rPr sz="1182" spc="52" dirty="0">
                <a:latin typeface="Microsoft Sans Serif"/>
                <a:cs typeface="Microsoft Sans Serif"/>
              </a:rPr>
              <a:t>your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Salesforce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64" dirty="0">
                <a:latin typeface="Microsoft Sans Serif"/>
                <a:cs typeface="Microsoft Sans Serif"/>
              </a:rPr>
              <a:t>username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32" dirty="0">
                <a:latin typeface="Microsoft Sans Serif"/>
                <a:cs typeface="Microsoft Sans Serif"/>
              </a:rPr>
              <a:t>and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0" dirty="0">
                <a:latin typeface="Microsoft Sans Serif"/>
                <a:cs typeface="Microsoft Sans Serif"/>
              </a:rPr>
              <a:t>password.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43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0" dirty="0">
                <a:latin typeface="Microsoft Sans Serif"/>
                <a:cs typeface="Microsoft Sans Serif"/>
              </a:rPr>
              <a:t>log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4" dirty="0">
                <a:latin typeface="Microsoft Sans Serif"/>
                <a:cs typeface="Microsoft Sans Serif"/>
              </a:rPr>
              <a:t>in,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9" dirty="0">
                <a:latin typeface="Microsoft Sans Serif"/>
                <a:cs typeface="Microsoft Sans Serif"/>
              </a:rPr>
              <a:t>click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55" dirty="0">
                <a:latin typeface="Microsoft Sans Serif"/>
                <a:cs typeface="Microsoft Sans Serif"/>
              </a:rPr>
              <a:t>Log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4" dirty="0">
                <a:latin typeface="Microsoft Sans Serif"/>
                <a:cs typeface="Microsoft Sans Serif"/>
              </a:rPr>
              <a:t>in.</a:t>
            </a:r>
            <a:endParaRPr sz="1182" dirty="0">
              <a:latin typeface="Microsoft Sans Serif"/>
              <a:cs typeface="Microsoft Sans Serif"/>
            </a:endParaRPr>
          </a:p>
          <a:p>
            <a:pPr marL="154796" indent="-149309">
              <a:spcBef>
                <a:spcPts val="650"/>
              </a:spcBef>
              <a:buFont typeface="Yu Gothic UI"/>
              <a:buChar char="▪"/>
              <a:tabLst>
                <a:tab pos="154796" algn="l"/>
                <a:tab pos="155085" algn="l"/>
              </a:tabLst>
            </a:pPr>
            <a:r>
              <a:rPr sz="1182" spc="70" dirty="0">
                <a:latin typeface="Microsoft Sans Serif"/>
                <a:cs typeface="Microsoft Sans Serif"/>
              </a:rPr>
              <a:t>Choose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6" dirty="0">
                <a:latin typeface="Microsoft Sans Serif"/>
                <a:cs typeface="Microsoft Sans Serif"/>
              </a:rPr>
              <a:t>an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object.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18" dirty="0">
                <a:latin typeface="Microsoft Sans Serif"/>
                <a:cs typeface="Microsoft Sans Serif"/>
              </a:rPr>
              <a:t>For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0" dirty="0">
                <a:latin typeface="Microsoft Sans Serif"/>
                <a:cs typeface="Microsoft Sans Serif"/>
              </a:rPr>
              <a:t>example,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" dirty="0">
                <a:latin typeface="Microsoft Sans Serif"/>
                <a:cs typeface="Microsoft Sans Serif"/>
              </a:rPr>
              <a:t>if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you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are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27" dirty="0">
                <a:latin typeface="Microsoft Sans Serif"/>
                <a:cs typeface="Microsoft Sans Serif"/>
              </a:rPr>
              <a:t>inserting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Account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records,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7" dirty="0">
                <a:latin typeface="Microsoft Sans Serif"/>
                <a:cs typeface="Microsoft Sans Serif"/>
              </a:rPr>
              <a:t>select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Account</a:t>
            </a:r>
            <a:endParaRPr sz="1182" dirty="0">
              <a:latin typeface="Microsoft Sans Serif"/>
              <a:cs typeface="Microsoft Sans Serif"/>
            </a:endParaRPr>
          </a:p>
          <a:p>
            <a:pPr marL="154796" marR="2310" indent="-149309">
              <a:lnSpc>
                <a:spcPct val="114199"/>
              </a:lnSpc>
              <a:spcBef>
                <a:spcPts val="448"/>
              </a:spcBef>
              <a:buFont typeface="Yu Gothic UI"/>
              <a:buChar char="▪"/>
              <a:tabLst>
                <a:tab pos="154796" algn="l"/>
                <a:tab pos="155085" algn="l"/>
              </a:tabLst>
            </a:pPr>
            <a:r>
              <a:rPr sz="1182" spc="-43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7" dirty="0">
                <a:latin typeface="Microsoft Sans Serif"/>
                <a:cs typeface="Microsoft Sans Serif"/>
              </a:rPr>
              <a:t>select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your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9" dirty="0">
                <a:latin typeface="Microsoft Sans Serif"/>
                <a:cs typeface="Microsoft Sans Serif"/>
              </a:rPr>
              <a:t>CSV</a:t>
            </a:r>
            <a:r>
              <a:rPr sz="1182" spc="18" dirty="0">
                <a:latin typeface="Microsoft Sans Serif"/>
                <a:cs typeface="Microsoft Sans Serif"/>
              </a:rPr>
              <a:t> file,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9" dirty="0">
                <a:latin typeface="Microsoft Sans Serif"/>
                <a:cs typeface="Microsoft Sans Serif"/>
              </a:rPr>
              <a:t>click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6" dirty="0">
                <a:latin typeface="Microsoft Sans Serif"/>
                <a:cs typeface="Microsoft Sans Serif"/>
              </a:rPr>
              <a:t>Browse.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18" dirty="0">
                <a:latin typeface="Microsoft Sans Serif"/>
                <a:cs typeface="Microsoft Sans Serif"/>
              </a:rPr>
              <a:t>For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0" dirty="0">
                <a:latin typeface="Microsoft Sans Serif"/>
                <a:cs typeface="Microsoft Sans Serif"/>
              </a:rPr>
              <a:t>example,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" dirty="0">
                <a:latin typeface="Microsoft Sans Serif"/>
                <a:cs typeface="Microsoft Sans Serif"/>
              </a:rPr>
              <a:t>if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you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are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27" dirty="0">
                <a:latin typeface="Microsoft Sans Serif"/>
                <a:cs typeface="Microsoft Sans Serif"/>
              </a:rPr>
              <a:t>inserting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Account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8" dirty="0">
                <a:latin typeface="Microsoft Sans Serif"/>
                <a:cs typeface="Microsoft Sans Serif"/>
              </a:rPr>
              <a:t>records,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you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could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7" dirty="0">
                <a:latin typeface="Microsoft Sans Serif"/>
                <a:cs typeface="Microsoft Sans Serif"/>
              </a:rPr>
              <a:t>specify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61" dirty="0">
                <a:latin typeface="Microsoft Sans Serif"/>
                <a:cs typeface="Microsoft Sans Serif"/>
              </a:rPr>
              <a:t>a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-9" dirty="0">
                <a:latin typeface="Microsoft Sans Serif"/>
                <a:cs typeface="Microsoft Sans Serif"/>
              </a:rPr>
              <a:t>CSV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file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called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insertaccounts.csv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containing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61" dirty="0">
                <a:latin typeface="Microsoft Sans Serif"/>
                <a:cs typeface="Microsoft Sans Serif"/>
              </a:rPr>
              <a:t>a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1" dirty="0">
                <a:latin typeface="Microsoft Sans Serif"/>
                <a:cs typeface="Microsoft Sans Serif"/>
              </a:rPr>
              <a:t>Name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column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for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73" dirty="0">
                <a:latin typeface="Microsoft Sans Serif"/>
                <a:cs typeface="Microsoft Sans Serif"/>
              </a:rPr>
              <a:t>names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of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11" dirty="0">
                <a:latin typeface="Microsoft Sans Serif"/>
                <a:cs typeface="Microsoft Sans Serif"/>
              </a:rPr>
              <a:t>new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accounts</a:t>
            </a:r>
            <a:endParaRPr sz="1182" dirty="0">
              <a:latin typeface="Microsoft Sans Serif"/>
              <a:cs typeface="Microsoft Sans Serif"/>
            </a:endParaRPr>
          </a:p>
          <a:p>
            <a:pPr marL="154796" marR="322876" indent="-149309">
              <a:lnSpc>
                <a:spcPct val="114199"/>
              </a:lnSpc>
              <a:spcBef>
                <a:spcPts val="450"/>
              </a:spcBef>
              <a:buFont typeface="Yu Gothic UI"/>
              <a:buChar char="▪"/>
              <a:tabLst>
                <a:tab pos="154796" algn="l"/>
                <a:tab pos="155085" algn="l"/>
              </a:tabLst>
            </a:pPr>
            <a:r>
              <a:rPr sz="1182" spc="-7" dirty="0">
                <a:latin typeface="Microsoft Sans Serif"/>
                <a:cs typeface="Microsoft Sans Serif"/>
              </a:rPr>
              <a:t>If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you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are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performing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16" dirty="0">
                <a:latin typeface="Microsoft Sans Serif"/>
                <a:cs typeface="Microsoft Sans Serif"/>
              </a:rPr>
              <a:t>an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upsert,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your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9" dirty="0">
                <a:latin typeface="Microsoft Sans Serif"/>
                <a:cs typeface="Microsoft Sans Serif"/>
              </a:rPr>
              <a:t>CSV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file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must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contain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61" dirty="0">
                <a:latin typeface="Microsoft Sans Serif"/>
                <a:cs typeface="Microsoft Sans Serif"/>
              </a:rPr>
              <a:t>a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column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of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11" dirty="0">
                <a:latin typeface="Microsoft Sans Serif"/>
                <a:cs typeface="Microsoft Sans Serif"/>
              </a:rPr>
              <a:t>ID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values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for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matching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64" dirty="0">
                <a:latin typeface="Microsoft Sans Serif"/>
                <a:cs typeface="Microsoft Sans Serif"/>
              </a:rPr>
              <a:t>against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25" dirty="0">
                <a:latin typeface="Microsoft Sans Serif"/>
                <a:cs typeface="Microsoft Sans Serif"/>
              </a:rPr>
              <a:t>existing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55" dirty="0">
                <a:latin typeface="Microsoft Sans Serif"/>
                <a:cs typeface="Microsoft Sans Serif"/>
              </a:rPr>
              <a:t>records</a:t>
            </a:r>
            <a:endParaRPr sz="1182" dirty="0">
              <a:latin typeface="Microsoft Sans Serif"/>
              <a:cs typeface="Microsoft Sans Serif"/>
            </a:endParaRPr>
          </a:p>
          <a:p>
            <a:pPr marL="154796" indent="-149309">
              <a:spcBef>
                <a:spcPts val="650"/>
              </a:spcBef>
              <a:buFont typeface="Yu Gothic UI"/>
              <a:buChar char="▪"/>
              <a:tabLst>
                <a:tab pos="154796" algn="l"/>
                <a:tab pos="155085" algn="l"/>
              </a:tabLst>
            </a:pPr>
            <a:r>
              <a:rPr sz="1182" spc="59" dirty="0">
                <a:latin typeface="Microsoft Sans Serif"/>
                <a:cs typeface="Microsoft Sans Serif"/>
              </a:rPr>
              <a:t>Define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1" dirty="0">
                <a:latin typeface="Microsoft Sans Serif"/>
                <a:cs typeface="Microsoft Sans Serif"/>
              </a:rPr>
              <a:t>how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59" dirty="0">
                <a:latin typeface="Microsoft Sans Serif"/>
                <a:cs typeface="Microsoft Sans Serif"/>
              </a:rPr>
              <a:t>columns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in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52" dirty="0">
                <a:latin typeface="Microsoft Sans Serif"/>
                <a:cs typeface="Microsoft Sans Serif"/>
              </a:rPr>
              <a:t>your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9" dirty="0">
                <a:latin typeface="Microsoft Sans Serif"/>
                <a:cs typeface="Microsoft Sans Serif"/>
              </a:rPr>
              <a:t>CSV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file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50" dirty="0">
                <a:latin typeface="Microsoft Sans Serif"/>
                <a:cs typeface="Microsoft Sans Serif"/>
              </a:rPr>
              <a:t>map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Salesforce</a:t>
            </a:r>
            <a:r>
              <a:rPr sz="1182" spc="18" dirty="0">
                <a:latin typeface="Microsoft Sans Serif"/>
                <a:cs typeface="Microsoft Sans Serif"/>
              </a:rPr>
              <a:t> fields.</a:t>
            </a:r>
            <a:endParaRPr sz="1182" dirty="0">
              <a:latin typeface="Microsoft Sans Serif"/>
              <a:cs typeface="Microsoft Sans Serif"/>
            </a:endParaRPr>
          </a:p>
          <a:p>
            <a:pPr marL="154796" marR="252698" indent="-149309">
              <a:lnSpc>
                <a:spcPct val="114199"/>
              </a:lnSpc>
              <a:spcBef>
                <a:spcPts val="450"/>
              </a:spcBef>
              <a:buFont typeface="Yu Gothic UI"/>
              <a:buChar char="▪"/>
              <a:tabLst>
                <a:tab pos="154796" algn="l"/>
                <a:tab pos="155085" algn="l"/>
              </a:tabLst>
            </a:pPr>
            <a:r>
              <a:rPr sz="1182" spc="-18" dirty="0">
                <a:latin typeface="Microsoft Sans Serif"/>
                <a:cs typeface="Microsoft Sans Serif"/>
              </a:rPr>
              <a:t>For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34" dirty="0">
                <a:latin typeface="Microsoft Sans Serif"/>
                <a:cs typeface="Microsoft Sans Serif"/>
              </a:rPr>
              <a:t>each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7" dirty="0">
                <a:latin typeface="Microsoft Sans Serif"/>
                <a:cs typeface="Microsoft Sans Serif"/>
              </a:rPr>
              <a:t>operation,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7" dirty="0">
                <a:latin typeface="Microsoft Sans Serif"/>
                <a:cs typeface="Microsoft Sans Serif"/>
              </a:rPr>
              <a:t>Data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Loader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generates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14" dirty="0">
                <a:latin typeface="Microsoft Sans Serif"/>
                <a:cs typeface="Microsoft Sans Serif"/>
              </a:rPr>
              <a:t>two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5" dirty="0">
                <a:latin typeface="Microsoft Sans Serif"/>
                <a:cs typeface="Microsoft Sans Serif"/>
              </a:rPr>
              <a:t>unique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-9" dirty="0">
                <a:latin typeface="Microsoft Sans Serif"/>
                <a:cs typeface="Microsoft Sans Serif"/>
              </a:rPr>
              <a:t>CSV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0" dirty="0">
                <a:latin typeface="Microsoft Sans Serif"/>
                <a:cs typeface="Microsoft Sans Serif"/>
              </a:rPr>
              <a:t>log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-7" dirty="0">
                <a:latin typeface="Microsoft Sans Serif"/>
                <a:cs typeface="Microsoft Sans Serif"/>
              </a:rPr>
              <a:t>files.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98" dirty="0">
                <a:latin typeface="Microsoft Sans Serif"/>
                <a:cs typeface="Microsoft Sans Serif"/>
              </a:rPr>
              <a:t>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55" dirty="0">
                <a:latin typeface="Microsoft Sans Serif"/>
                <a:cs typeface="Microsoft Sans Serif"/>
              </a:rPr>
              <a:t>“Success”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file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for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5" dirty="0">
                <a:latin typeface="Microsoft Sans Serif"/>
                <a:cs typeface="Microsoft Sans Serif"/>
              </a:rPr>
              <a:t>successful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record</a:t>
            </a:r>
            <a:r>
              <a:rPr sz="1182" spc="11" dirty="0">
                <a:latin typeface="Microsoft Sans Serif"/>
                <a:cs typeface="Microsoft Sans Serif"/>
              </a:rPr>
              <a:t> </a:t>
            </a:r>
            <a:r>
              <a:rPr sz="1182" spc="50" dirty="0">
                <a:latin typeface="Microsoft Sans Serif"/>
                <a:cs typeface="Microsoft Sans Serif"/>
              </a:rPr>
              <a:t>transactions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132" dirty="0">
                <a:latin typeface="Microsoft Sans Serif"/>
                <a:cs typeface="Microsoft Sans Serif"/>
              </a:rPr>
              <a:t>and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75" dirty="0">
                <a:latin typeface="Microsoft Sans Serif"/>
                <a:cs typeface="Microsoft Sans Serif"/>
              </a:rPr>
              <a:t>“error”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file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43" dirty="0">
                <a:latin typeface="Microsoft Sans Serif"/>
                <a:cs typeface="Microsoft Sans Serif"/>
              </a:rPr>
              <a:t>for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59" dirty="0">
                <a:latin typeface="Microsoft Sans Serif"/>
                <a:cs typeface="Microsoft Sans Serif"/>
              </a:rPr>
              <a:t>errored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91" dirty="0">
                <a:latin typeface="Microsoft Sans Serif"/>
                <a:cs typeface="Microsoft Sans Serif"/>
              </a:rPr>
              <a:t>out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50" dirty="0">
                <a:latin typeface="Microsoft Sans Serif"/>
                <a:cs typeface="Microsoft Sans Serif"/>
              </a:rPr>
              <a:t>transactions</a:t>
            </a:r>
            <a:endParaRPr sz="1182" dirty="0">
              <a:latin typeface="Microsoft Sans Serif"/>
              <a:cs typeface="Microsoft Sans Serif"/>
            </a:endParaRPr>
          </a:p>
          <a:p>
            <a:pPr marL="154796" marR="328941" indent="-149309">
              <a:lnSpc>
                <a:spcPct val="114199"/>
              </a:lnSpc>
              <a:spcBef>
                <a:spcPts val="450"/>
              </a:spcBef>
              <a:buFont typeface="Yu Gothic UI"/>
              <a:buChar char="▪"/>
              <a:tabLst>
                <a:tab pos="154796" algn="l"/>
                <a:tab pos="155085" algn="l"/>
              </a:tabLst>
            </a:pPr>
            <a:r>
              <a:rPr sz="1182" spc="73" dirty="0">
                <a:latin typeface="Microsoft Sans Serif"/>
                <a:cs typeface="Microsoft Sans Serif"/>
              </a:rPr>
              <a:t>Delete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61" dirty="0">
                <a:latin typeface="Microsoft Sans Serif"/>
                <a:cs typeface="Microsoft Sans Serif"/>
              </a:rPr>
              <a:t>deletes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record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but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55" dirty="0">
                <a:latin typeface="Microsoft Sans Serif"/>
                <a:cs typeface="Microsoft Sans Serif"/>
              </a:rPr>
              <a:t>keeps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3" dirty="0">
                <a:latin typeface="Microsoft Sans Serif"/>
                <a:cs typeface="Microsoft Sans Serif"/>
              </a:rPr>
              <a:t>it</a:t>
            </a:r>
            <a:r>
              <a:rPr sz="1182" spc="20" dirty="0">
                <a:latin typeface="Microsoft Sans Serif"/>
                <a:cs typeface="Microsoft Sans Serif"/>
              </a:rPr>
              <a:t> in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4" dirty="0">
                <a:latin typeface="Microsoft Sans Serif"/>
                <a:cs typeface="Microsoft Sans Serif"/>
              </a:rPr>
              <a:t>recycle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66" dirty="0">
                <a:latin typeface="Microsoft Sans Serif"/>
                <a:cs typeface="Microsoft Sans Serif"/>
              </a:rPr>
              <a:t>bin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which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you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could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30" dirty="0">
                <a:latin typeface="Microsoft Sans Serif"/>
                <a:cs typeface="Microsoft Sans Serif"/>
              </a:rPr>
              <a:t>restore.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61" dirty="0">
                <a:latin typeface="Microsoft Sans Serif"/>
                <a:cs typeface="Microsoft Sans Serif"/>
              </a:rPr>
              <a:t>Hard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73" dirty="0">
                <a:latin typeface="Microsoft Sans Serif"/>
                <a:cs typeface="Microsoft Sans Serif"/>
              </a:rPr>
              <a:t>Delete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completely </a:t>
            </a:r>
            <a:r>
              <a:rPr sz="1182" spc="-307" dirty="0">
                <a:latin typeface="Microsoft Sans Serif"/>
                <a:cs typeface="Microsoft Sans Serif"/>
              </a:rPr>
              <a:t> </a:t>
            </a:r>
            <a:r>
              <a:rPr sz="1182" spc="61" dirty="0">
                <a:latin typeface="Microsoft Sans Serif"/>
                <a:cs typeface="Microsoft Sans Serif"/>
              </a:rPr>
              <a:t>deletes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9" dirty="0">
                <a:latin typeface="Microsoft Sans Serif"/>
                <a:cs typeface="Microsoft Sans Serif"/>
              </a:rPr>
              <a:t>the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86" dirty="0">
                <a:latin typeface="Microsoft Sans Serif"/>
                <a:cs typeface="Microsoft Sans Serif"/>
              </a:rPr>
              <a:t>record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66" dirty="0">
                <a:latin typeface="Microsoft Sans Serif"/>
                <a:cs typeface="Microsoft Sans Serif"/>
              </a:rPr>
              <a:t>from</a:t>
            </a:r>
            <a:r>
              <a:rPr sz="1182" spc="14" dirty="0">
                <a:latin typeface="Microsoft Sans Serif"/>
                <a:cs typeface="Microsoft Sans Serif"/>
              </a:rPr>
              <a:t> </a:t>
            </a:r>
            <a:r>
              <a:rPr sz="1182" spc="39" dirty="0">
                <a:latin typeface="Microsoft Sans Serif"/>
                <a:cs typeface="Microsoft Sans Serif"/>
              </a:rPr>
              <a:t>salesforce.</a:t>
            </a:r>
            <a:endParaRPr sz="1182" dirty="0">
              <a:latin typeface="Microsoft Sans Serif"/>
              <a:cs typeface="Microsoft Sans Serif"/>
            </a:endParaRPr>
          </a:p>
          <a:p>
            <a:pPr marL="154796" indent="-149309">
              <a:spcBef>
                <a:spcPts val="650"/>
              </a:spcBef>
              <a:buFont typeface="Yu Gothic UI"/>
              <a:buChar char="▪"/>
              <a:tabLst>
                <a:tab pos="154796" algn="l"/>
                <a:tab pos="155085" algn="l"/>
              </a:tabLst>
            </a:pPr>
            <a:r>
              <a:rPr sz="1182" spc="64" dirty="0">
                <a:latin typeface="Microsoft Sans Serif"/>
                <a:cs typeface="Microsoft Sans Serif"/>
              </a:rPr>
              <a:t>Additionally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5" dirty="0">
                <a:latin typeface="Microsoft Sans Serif"/>
                <a:cs typeface="Microsoft Sans Serif"/>
              </a:rPr>
              <a:t>using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07" dirty="0">
                <a:latin typeface="Microsoft Sans Serif"/>
                <a:cs typeface="Microsoft Sans Serif"/>
              </a:rPr>
              <a:t>Data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70" dirty="0">
                <a:latin typeface="Microsoft Sans Serif"/>
                <a:cs typeface="Microsoft Sans Serif"/>
              </a:rPr>
              <a:t>Loader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82" dirty="0">
                <a:latin typeface="Microsoft Sans Serif"/>
                <a:cs typeface="Microsoft Sans Serif"/>
              </a:rPr>
              <a:t>you</a:t>
            </a:r>
            <a:r>
              <a:rPr sz="1182" spc="20" dirty="0">
                <a:latin typeface="Microsoft Sans Serif"/>
                <a:cs typeface="Microsoft Sans Serif"/>
              </a:rPr>
              <a:t> </a:t>
            </a:r>
            <a:r>
              <a:rPr sz="1182" spc="136" dirty="0">
                <a:latin typeface="Microsoft Sans Serif"/>
                <a:cs typeface="Microsoft Sans Serif"/>
              </a:rPr>
              <a:t>can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5" dirty="0">
                <a:latin typeface="Microsoft Sans Serif"/>
                <a:cs typeface="Microsoft Sans Serif"/>
              </a:rPr>
              <a:t>Export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1" dirty="0">
                <a:latin typeface="Microsoft Sans Serif"/>
                <a:cs typeface="Microsoft Sans Serif"/>
              </a:rPr>
              <a:t>Records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From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36" dirty="0">
                <a:latin typeface="Microsoft Sans Serif"/>
                <a:cs typeface="Microsoft Sans Serif"/>
              </a:rPr>
              <a:t>Salesforce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100" dirty="0">
                <a:latin typeface="Microsoft Sans Serif"/>
                <a:cs typeface="Microsoft Sans Serif"/>
              </a:rPr>
              <a:t>to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161" dirty="0">
                <a:latin typeface="Microsoft Sans Serif"/>
                <a:cs typeface="Microsoft Sans Serif"/>
              </a:rPr>
              <a:t>a</a:t>
            </a:r>
            <a:r>
              <a:rPr sz="1182" spc="18" dirty="0">
                <a:latin typeface="Microsoft Sans Serif"/>
                <a:cs typeface="Microsoft Sans Serif"/>
              </a:rPr>
              <a:t> </a:t>
            </a:r>
            <a:r>
              <a:rPr sz="1182" spc="41" dirty="0">
                <a:latin typeface="Microsoft Sans Serif"/>
                <a:cs typeface="Microsoft Sans Serif"/>
              </a:rPr>
              <a:t>csv</a:t>
            </a:r>
            <a:r>
              <a:rPr sz="1182" spc="16" dirty="0">
                <a:latin typeface="Microsoft Sans Serif"/>
                <a:cs typeface="Microsoft Sans Serif"/>
              </a:rPr>
              <a:t> </a:t>
            </a:r>
            <a:r>
              <a:rPr sz="1182" spc="20" dirty="0">
                <a:latin typeface="Microsoft Sans Serif"/>
                <a:cs typeface="Microsoft Sans Serif"/>
              </a:rPr>
              <a:t>file.</a:t>
            </a:r>
            <a:endParaRPr sz="1182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9571" y="1842692"/>
            <a:ext cx="0" cy="3679261"/>
          </a:xfrm>
          <a:custGeom>
            <a:avLst/>
            <a:gdLst/>
            <a:ahLst/>
            <a:cxnLst/>
            <a:rect l="l" t="t" r="r" b="b"/>
            <a:pathLst>
              <a:path h="8089265">
                <a:moveTo>
                  <a:pt x="0" y="0"/>
                </a:moveTo>
                <a:lnTo>
                  <a:pt x="0" y="8089039"/>
                </a:lnTo>
              </a:path>
            </a:pathLst>
          </a:custGeom>
          <a:ln w="41883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DA8-5779-DAEF-7991-433AB7127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696" y="1129712"/>
            <a:ext cx="8452608" cy="622941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3. Importance of CRM: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4BF49-C188-C25C-3D8E-E8DE2F414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6293" y="1714809"/>
            <a:ext cx="8576011" cy="2064805"/>
          </a:xfrm>
        </p:spPr>
        <p:txBody>
          <a:bodyPr>
            <a:normAutofit fontScale="3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Enhanced Customer Relationships: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CRM helps build stronger, more personalized customer relationships.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Increased Sales: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It enables better lead management, sales forecasting, and pipeline visibility.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Efficient Marketing: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Targeted campaigns, lead scoring, and automation improve marketing efficiency.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Improved Customer Service: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Streamlined support processes lead to higher customer satisfaction.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Data-Driven Decision-Making: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Data analytics provide insights for strategic decisions.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62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7" y="965699"/>
            <a:ext cx="3739607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11" dirty="0"/>
              <a:t>Continue….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9378" y="2091167"/>
            <a:ext cx="5689256" cy="334675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5688446"/>
            <a:ext cx="9144000" cy="666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524000" y="1617457"/>
            <a:ext cx="8452568" cy="4016313"/>
            <a:chOff x="0" y="1671795"/>
            <a:chExt cx="18583910" cy="88303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0" name="object 10"/>
            <p:cNvSpPr/>
            <p:nvPr/>
          </p:nvSpPr>
          <p:spPr>
            <a:xfrm>
              <a:off x="708745" y="1909690"/>
              <a:ext cx="37465" cy="8571865"/>
            </a:xfrm>
            <a:custGeom>
              <a:avLst/>
              <a:gdLst/>
              <a:ahLst/>
              <a:cxnLst/>
              <a:rect l="l" t="t" r="r" b="b"/>
              <a:pathLst>
                <a:path w="37465" h="8571865">
                  <a:moveTo>
                    <a:pt x="37105" y="0"/>
                  </a:moveTo>
                  <a:lnTo>
                    <a:pt x="0" y="8571413"/>
                  </a:lnTo>
                </a:path>
              </a:pathLst>
            </a:custGeom>
            <a:ln w="41883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69696" y="929574"/>
            <a:ext cx="5925982" cy="595737"/>
          </a:xfrm>
          <a:prstGeom prst="rect">
            <a:avLst/>
          </a:prstGeom>
        </p:spPr>
        <p:txBody>
          <a:bodyPr vert="horz" wrap="square" lIns="0" tIns="5776" rIns="0" bIns="0" rtlCol="0" anchor="ctr">
            <a:spAutoFit/>
          </a:bodyPr>
          <a:lstStyle/>
          <a:p>
            <a:pPr marL="5776">
              <a:lnSpc>
                <a:spcPts val="2308"/>
              </a:lnSpc>
              <a:spcBef>
                <a:spcPts val="45"/>
              </a:spcBef>
            </a:pPr>
            <a:r>
              <a:rPr sz="2024" spc="75" dirty="0"/>
              <a:t>Data</a:t>
            </a:r>
            <a:r>
              <a:rPr sz="2024" spc="-5" dirty="0"/>
              <a:t> </a:t>
            </a:r>
            <a:r>
              <a:rPr sz="2024" spc="50" dirty="0"/>
              <a:t>loader</a:t>
            </a:r>
            <a:r>
              <a:rPr sz="2024" spc="-7" dirty="0"/>
              <a:t> </a:t>
            </a:r>
            <a:r>
              <a:rPr sz="2024" spc="11" dirty="0"/>
              <a:t>Action</a:t>
            </a:r>
            <a:r>
              <a:rPr sz="2024" spc="-7" dirty="0"/>
              <a:t> </a:t>
            </a:r>
            <a:r>
              <a:rPr sz="2024" spc="48" dirty="0"/>
              <a:t>insert/update/upsert/Delete</a:t>
            </a:r>
            <a:endParaRPr sz="2024"/>
          </a:p>
          <a:p>
            <a:pPr marL="5776">
              <a:lnSpc>
                <a:spcPts val="2308"/>
              </a:lnSpc>
            </a:pPr>
            <a:r>
              <a:rPr sz="2024" spc="86" dirty="0"/>
              <a:t>/Hard</a:t>
            </a:r>
            <a:r>
              <a:rPr sz="2024" spc="-16" dirty="0"/>
              <a:t> </a:t>
            </a:r>
            <a:r>
              <a:rPr sz="2024" spc="50" dirty="0"/>
              <a:t>Delete</a:t>
            </a:r>
            <a:endParaRPr sz="2024"/>
          </a:p>
        </p:txBody>
      </p:sp>
      <p:sp>
        <p:nvSpPr>
          <p:cNvPr id="12" name="object 12"/>
          <p:cNvSpPr txBox="1"/>
          <p:nvPr/>
        </p:nvSpPr>
        <p:spPr>
          <a:xfrm>
            <a:off x="1518225" y="1683153"/>
            <a:ext cx="9156419" cy="4241756"/>
          </a:xfrm>
          <a:prstGeom prst="rect">
            <a:avLst/>
          </a:prstGeom>
        </p:spPr>
        <p:txBody>
          <a:bodyPr vert="horz" wrap="square" lIns="0" tIns="37546" rIns="0" bIns="0" rtlCol="0">
            <a:spAutoFit/>
          </a:bodyPr>
          <a:lstStyle/>
          <a:p>
            <a:pPr marL="508862">
              <a:spcBef>
                <a:spcPts val="296"/>
              </a:spcBef>
            </a:pPr>
            <a:r>
              <a:rPr sz="1114" b="1" spc="20" dirty="0">
                <a:solidFill>
                  <a:srgbClr val="107295"/>
                </a:solidFill>
                <a:latin typeface="Arial"/>
                <a:cs typeface="Arial"/>
              </a:rPr>
              <a:t>Update:</a:t>
            </a:r>
            <a:endParaRPr sz="1114">
              <a:latin typeface="Arial"/>
              <a:cs typeface="Arial"/>
            </a:endParaRPr>
          </a:p>
          <a:p>
            <a:pPr marL="714775" indent="-185119">
              <a:spcBef>
                <a:spcPts val="252"/>
              </a:spcBef>
              <a:buFont typeface="Yu Gothic UI"/>
              <a:buChar char="▪"/>
              <a:tabLst>
                <a:tab pos="714775" algn="l"/>
                <a:tab pos="715064" algn="l"/>
              </a:tabLst>
            </a:pPr>
            <a:r>
              <a:rPr sz="1114" spc="-45" dirty="0">
                <a:latin typeface="Microsoft Sans Serif"/>
                <a:cs typeface="Microsoft Sans Serif"/>
              </a:rPr>
              <a:t>To</a:t>
            </a:r>
            <a:r>
              <a:rPr sz="1114" spc="9" dirty="0">
                <a:latin typeface="Microsoft Sans Serif"/>
                <a:cs typeface="Microsoft Sans Serif"/>
              </a:rPr>
              <a:t> </a:t>
            </a:r>
            <a:r>
              <a:rPr sz="1114" spc="114" dirty="0">
                <a:latin typeface="Microsoft Sans Serif"/>
                <a:cs typeface="Microsoft Sans Serif"/>
              </a:rPr>
              <a:t>update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9" dirty="0">
                <a:latin typeface="Microsoft Sans Serif"/>
                <a:cs typeface="Microsoft Sans Serif"/>
              </a:rPr>
              <a:t> </a:t>
            </a:r>
            <a:r>
              <a:rPr sz="1114" spc="50" dirty="0">
                <a:latin typeface="Microsoft Sans Serif"/>
                <a:cs typeface="Microsoft Sans Serif"/>
              </a:rPr>
              <a:t>records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55" dirty="0">
                <a:latin typeface="Microsoft Sans Serif"/>
                <a:cs typeface="Microsoft Sans Serif"/>
              </a:rPr>
              <a:t>click</a:t>
            </a:r>
            <a:r>
              <a:rPr sz="1114" spc="9" dirty="0">
                <a:latin typeface="Microsoft Sans Serif"/>
                <a:cs typeface="Microsoft Sans Serif"/>
              </a:rPr>
              <a:t> </a:t>
            </a:r>
            <a:r>
              <a:rPr sz="1114" spc="89" dirty="0">
                <a:latin typeface="Microsoft Sans Serif"/>
                <a:cs typeface="Microsoft Sans Serif"/>
              </a:rPr>
              <a:t>on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114" dirty="0">
                <a:latin typeface="Microsoft Sans Serif"/>
                <a:cs typeface="Microsoft Sans Serif"/>
              </a:rPr>
              <a:t>update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and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41" dirty="0">
                <a:latin typeface="Microsoft Sans Serif"/>
                <a:cs typeface="Microsoft Sans Serif"/>
              </a:rPr>
              <a:t>login.</a:t>
            </a:r>
            <a:endParaRPr sz="1114">
              <a:latin typeface="Microsoft Sans Serif"/>
              <a:cs typeface="Microsoft Sans Serif"/>
            </a:endParaRPr>
          </a:p>
          <a:p>
            <a:pPr marL="714775" indent="-185119">
              <a:spcBef>
                <a:spcPts val="252"/>
              </a:spcBef>
              <a:buFont typeface="Yu Gothic UI"/>
              <a:buChar char="▪"/>
              <a:tabLst>
                <a:tab pos="714775" algn="l"/>
                <a:tab pos="715064" algn="l"/>
              </a:tabLst>
            </a:pPr>
            <a:r>
              <a:rPr sz="1114" spc="45" dirty="0">
                <a:latin typeface="Microsoft Sans Serif"/>
                <a:cs typeface="Microsoft Sans Serif"/>
              </a:rPr>
              <a:t>Next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50" dirty="0">
                <a:latin typeface="Microsoft Sans Serif"/>
                <a:cs typeface="Microsoft Sans Serif"/>
              </a:rPr>
              <a:t>select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36" dirty="0">
                <a:latin typeface="Microsoft Sans Serif"/>
                <a:cs typeface="Microsoft Sans Serif"/>
              </a:rPr>
              <a:t>csv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20" dirty="0">
                <a:latin typeface="Microsoft Sans Serif"/>
                <a:cs typeface="Microsoft Sans Serif"/>
              </a:rPr>
              <a:t>file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59" dirty="0">
                <a:latin typeface="Microsoft Sans Serif"/>
                <a:cs typeface="Microsoft Sans Serif"/>
              </a:rPr>
              <a:t>contains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updated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50" dirty="0">
                <a:latin typeface="Microsoft Sans Serif"/>
                <a:cs typeface="Microsoft Sans Serif"/>
              </a:rPr>
              <a:t>records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57" dirty="0">
                <a:latin typeface="Microsoft Sans Serif"/>
                <a:cs typeface="Microsoft Sans Serif"/>
              </a:rPr>
              <a:t>with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-50" dirty="0">
                <a:latin typeface="Microsoft Sans Serif"/>
                <a:cs typeface="Microsoft Sans Serif"/>
              </a:rPr>
              <a:t>IDs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and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55" dirty="0">
                <a:latin typeface="Microsoft Sans Serif"/>
                <a:cs typeface="Microsoft Sans Serif"/>
              </a:rPr>
              <a:t>sect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96" dirty="0">
                <a:latin typeface="Microsoft Sans Serif"/>
                <a:cs typeface="Microsoft Sans Serif"/>
              </a:rPr>
              <a:t>object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and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00" dirty="0">
                <a:latin typeface="Microsoft Sans Serif"/>
                <a:cs typeface="Microsoft Sans Serif"/>
              </a:rPr>
              <a:t>complete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68" dirty="0">
                <a:latin typeface="Microsoft Sans Serif"/>
                <a:cs typeface="Microsoft Sans Serif"/>
              </a:rPr>
              <a:t>operation.</a:t>
            </a:r>
            <a:endParaRPr sz="1114">
              <a:latin typeface="Microsoft Sans Serif"/>
              <a:cs typeface="Microsoft Sans Serif"/>
            </a:endParaRPr>
          </a:p>
          <a:p>
            <a:pPr marL="508862">
              <a:spcBef>
                <a:spcPts val="252"/>
              </a:spcBef>
            </a:pPr>
            <a:r>
              <a:rPr sz="1114" b="1" spc="-34" dirty="0">
                <a:solidFill>
                  <a:srgbClr val="107295"/>
                </a:solidFill>
                <a:latin typeface="Arial"/>
                <a:cs typeface="Arial"/>
              </a:rPr>
              <a:t>Upsert:</a:t>
            </a:r>
            <a:endParaRPr sz="1114">
              <a:latin typeface="Arial"/>
              <a:cs typeface="Arial"/>
            </a:endParaRPr>
          </a:p>
          <a:p>
            <a:pPr marL="714775" indent="-185119">
              <a:spcBef>
                <a:spcPts val="255"/>
              </a:spcBef>
              <a:buFont typeface="Yu Gothic UI"/>
              <a:buChar char="▪"/>
              <a:tabLst>
                <a:tab pos="714775" algn="l"/>
                <a:tab pos="715064" algn="l"/>
              </a:tabLst>
            </a:pPr>
            <a:r>
              <a:rPr sz="1114" spc="16" dirty="0">
                <a:latin typeface="Microsoft Sans Serif"/>
                <a:cs typeface="Microsoft Sans Serif"/>
              </a:rPr>
              <a:t>Upsert</a:t>
            </a:r>
            <a:r>
              <a:rPr sz="1114" spc="9" dirty="0">
                <a:latin typeface="Microsoft Sans Serif"/>
                <a:cs typeface="Microsoft Sans Serif"/>
              </a:rPr>
              <a:t> </a:t>
            </a:r>
            <a:r>
              <a:rPr sz="1114" spc="27" dirty="0">
                <a:latin typeface="Microsoft Sans Serif"/>
                <a:cs typeface="Microsoft Sans Serif"/>
              </a:rPr>
              <a:t>also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64" dirty="0">
                <a:latin typeface="Microsoft Sans Serif"/>
                <a:cs typeface="Microsoft Sans Serif"/>
              </a:rPr>
              <a:t>same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1" dirty="0">
                <a:latin typeface="Microsoft Sans Serif"/>
                <a:cs typeface="Microsoft Sans Serif"/>
              </a:rPr>
              <a:t>as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14" dirty="0">
                <a:latin typeface="Microsoft Sans Serif"/>
                <a:cs typeface="Microsoft Sans Serif"/>
              </a:rPr>
              <a:t>update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91" dirty="0">
                <a:latin typeface="Microsoft Sans Serif"/>
                <a:cs typeface="Microsoft Sans Serif"/>
              </a:rPr>
              <a:t>but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61" dirty="0">
                <a:latin typeface="Microsoft Sans Serif"/>
                <a:cs typeface="Microsoft Sans Serif"/>
              </a:rPr>
              <a:t>here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we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25" dirty="0">
                <a:latin typeface="Microsoft Sans Serif"/>
                <a:cs typeface="Microsoft Sans Serif"/>
              </a:rPr>
              <a:t>can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9" dirty="0">
                <a:latin typeface="Microsoft Sans Serif"/>
                <a:cs typeface="Microsoft Sans Serif"/>
              </a:rPr>
              <a:t>insert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00" dirty="0">
                <a:latin typeface="Microsoft Sans Serif"/>
                <a:cs typeface="Microsoft Sans Serif"/>
              </a:rPr>
              <a:t>new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50" dirty="0">
                <a:latin typeface="Microsoft Sans Serif"/>
                <a:cs typeface="Microsoft Sans Serif"/>
              </a:rPr>
              <a:t>records</a:t>
            </a:r>
            <a:r>
              <a:rPr sz="1114" spc="9" dirty="0">
                <a:latin typeface="Microsoft Sans Serif"/>
                <a:cs typeface="Microsoft Sans Serif"/>
              </a:rPr>
              <a:t> </a:t>
            </a:r>
            <a:r>
              <a:rPr sz="1114" spc="20" dirty="0">
                <a:latin typeface="Microsoft Sans Serif"/>
                <a:cs typeface="Microsoft Sans Serif"/>
              </a:rPr>
              <a:t>also.</a:t>
            </a:r>
            <a:endParaRPr sz="1114">
              <a:latin typeface="Microsoft Sans Serif"/>
              <a:cs typeface="Microsoft Sans Serif"/>
            </a:endParaRPr>
          </a:p>
          <a:p>
            <a:pPr marL="714775" indent="-185119">
              <a:spcBef>
                <a:spcPts val="252"/>
              </a:spcBef>
              <a:buFont typeface="Yu Gothic UI"/>
              <a:buChar char="▪"/>
              <a:tabLst>
                <a:tab pos="714775" algn="l"/>
                <a:tab pos="715064" algn="l"/>
              </a:tabLst>
            </a:pPr>
            <a:r>
              <a:rPr sz="1114" spc="-27" dirty="0">
                <a:latin typeface="Microsoft Sans Serif"/>
                <a:cs typeface="Microsoft Sans Serif"/>
              </a:rPr>
              <a:t>By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20" dirty="0">
                <a:latin typeface="Microsoft Sans Serif"/>
                <a:cs typeface="Microsoft Sans Serif"/>
              </a:rPr>
              <a:t>using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-5" dirty="0">
                <a:latin typeface="Microsoft Sans Serif"/>
                <a:cs typeface="Microsoft Sans Serif"/>
              </a:rPr>
              <a:t>this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77" dirty="0">
                <a:latin typeface="Microsoft Sans Serif"/>
                <a:cs typeface="Microsoft Sans Serif"/>
              </a:rPr>
              <a:t>operation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we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25" dirty="0">
                <a:latin typeface="Microsoft Sans Serif"/>
                <a:cs typeface="Microsoft Sans Serif"/>
              </a:rPr>
              <a:t>can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9" dirty="0">
                <a:latin typeface="Microsoft Sans Serif"/>
                <a:cs typeface="Microsoft Sans Serif"/>
              </a:rPr>
              <a:t>insert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00" dirty="0">
                <a:latin typeface="Microsoft Sans Serif"/>
                <a:cs typeface="Microsoft Sans Serif"/>
              </a:rPr>
              <a:t>new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50" dirty="0">
                <a:latin typeface="Microsoft Sans Serif"/>
                <a:cs typeface="Microsoft Sans Serif"/>
              </a:rPr>
              <a:t>records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and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14" dirty="0">
                <a:latin typeface="Microsoft Sans Serif"/>
                <a:cs typeface="Microsoft Sans Serif"/>
              </a:rPr>
              <a:t>update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20" dirty="0">
                <a:latin typeface="Microsoft Sans Serif"/>
                <a:cs typeface="Microsoft Sans Serif"/>
              </a:rPr>
              <a:t>existing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100" dirty="0">
                <a:latin typeface="Microsoft Sans Serif"/>
                <a:cs typeface="Microsoft Sans Serif"/>
              </a:rPr>
              <a:t>new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43" dirty="0">
                <a:latin typeface="Microsoft Sans Serif"/>
                <a:cs typeface="Microsoft Sans Serif"/>
              </a:rPr>
              <a:t>records.</a:t>
            </a:r>
            <a:endParaRPr sz="1114">
              <a:latin typeface="Microsoft Sans Serif"/>
              <a:cs typeface="Microsoft Sans Serif"/>
            </a:endParaRPr>
          </a:p>
          <a:p>
            <a:pPr marL="508862">
              <a:spcBef>
                <a:spcPts val="252"/>
              </a:spcBef>
            </a:pPr>
            <a:r>
              <a:rPr sz="1114" b="1" spc="-32" dirty="0">
                <a:solidFill>
                  <a:srgbClr val="107295"/>
                </a:solidFill>
                <a:latin typeface="Arial"/>
                <a:cs typeface="Arial"/>
              </a:rPr>
              <a:t>Export:</a:t>
            </a:r>
            <a:endParaRPr sz="1114">
              <a:latin typeface="Arial"/>
              <a:cs typeface="Arial"/>
            </a:endParaRPr>
          </a:p>
          <a:p>
            <a:pPr marL="714775" indent="-185119">
              <a:spcBef>
                <a:spcPts val="252"/>
              </a:spcBef>
              <a:buFont typeface="Yu Gothic UI"/>
              <a:buChar char="▪"/>
              <a:tabLst>
                <a:tab pos="714775" algn="l"/>
                <a:tab pos="715064" algn="l"/>
              </a:tabLst>
            </a:pPr>
            <a:r>
              <a:rPr sz="1114" spc="20" dirty="0">
                <a:latin typeface="Microsoft Sans Serif"/>
                <a:cs typeface="Microsoft Sans Serif"/>
              </a:rPr>
              <a:t>Export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64" dirty="0">
                <a:latin typeface="Microsoft Sans Serif"/>
                <a:cs typeface="Microsoft Sans Serif"/>
              </a:rPr>
              <a:t>means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14" dirty="0">
                <a:latin typeface="Microsoft Sans Serif"/>
                <a:cs typeface="Microsoft Sans Serif"/>
              </a:rPr>
              <a:t>down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77" dirty="0">
                <a:latin typeface="Microsoft Sans Serif"/>
                <a:cs typeface="Microsoft Sans Serif"/>
              </a:rPr>
              <a:t>loading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61" dirty="0">
                <a:latin typeface="Microsoft Sans Serif"/>
                <a:cs typeface="Microsoft Sans Serif"/>
              </a:rPr>
              <a:t>from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55" dirty="0">
                <a:latin typeface="Microsoft Sans Serif"/>
                <a:cs typeface="Microsoft Sans Serif"/>
              </a:rPr>
              <a:t>organization</a:t>
            </a:r>
            <a:endParaRPr sz="1114">
              <a:latin typeface="Microsoft Sans Serif"/>
              <a:cs typeface="Microsoft Sans Serif"/>
            </a:endParaRPr>
          </a:p>
          <a:p>
            <a:pPr marL="714775" indent="-185119">
              <a:spcBef>
                <a:spcPts val="252"/>
              </a:spcBef>
              <a:buFont typeface="Yu Gothic UI"/>
              <a:buChar char="▪"/>
              <a:tabLst>
                <a:tab pos="714775" algn="l"/>
                <a:tab pos="715064" algn="l"/>
              </a:tabLst>
            </a:pPr>
            <a:r>
              <a:rPr sz="1114" spc="43" dirty="0">
                <a:latin typeface="Microsoft Sans Serif"/>
                <a:cs typeface="Microsoft Sans Serif"/>
              </a:rPr>
              <a:t>Click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89" dirty="0">
                <a:latin typeface="Microsoft Sans Serif"/>
                <a:cs typeface="Microsoft Sans Serif"/>
              </a:rPr>
              <a:t>on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64" dirty="0">
                <a:latin typeface="Microsoft Sans Serif"/>
                <a:cs typeface="Microsoft Sans Serif"/>
              </a:rPr>
              <a:t>export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86" dirty="0">
                <a:latin typeface="Microsoft Sans Serif"/>
                <a:cs typeface="Microsoft Sans Serif"/>
              </a:rPr>
              <a:t>button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and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75" dirty="0">
                <a:latin typeface="Microsoft Sans Serif"/>
                <a:cs typeface="Microsoft Sans Serif"/>
              </a:rPr>
              <a:t>then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50" dirty="0">
                <a:latin typeface="Microsoft Sans Serif"/>
                <a:cs typeface="Microsoft Sans Serif"/>
              </a:rPr>
              <a:t>login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57" dirty="0">
                <a:latin typeface="Microsoft Sans Serif"/>
                <a:cs typeface="Microsoft Sans Serif"/>
              </a:rPr>
              <a:t>with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45" dirty="0">
                <a:latin typeface="Microsoft Sans Serif"/>
                <a:cs typeface="Microsoft Sans Serif"/>
              </a:rPr>
              <a:t>your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48" dirty="0">
                <a:latin typeface="Microsoft Sans Serif"/>
                <a:cs typeface="Microsoft Sans Serif"/>
              </a:rPr>
              <a:t>credentials.</a:t>
            </a:r>
            <a:endParaRPr sz="1114">
              <a:latin typeface="Microsoft Sans Serif"/>
              <a:cs typeface="Microsoft Sans Serif"/>
            </a:endParaRPr>
          </a:p>
          <a:p>
            <a:pPr marL="714775" marR="1017147" indent="-185119">
              <a:lnSpc>
                <a:spcPts val="1214"/>
              </a:lnSpc>
              <a:spcBef>
                <a:spcPts val="395"/>
              </a:spcBef>
              <a:buFont typeface="Yu Gothic UI"/>
              <a:buChar char="▪"/>
              <a:tabLst>
                <a:tab pos="714775" algn="l"/>
                <a:tab pos="715064" algn="l"/>
                <a:tab pos="6606543" algn="l"/>
              </a:tabLst>
            </a:pPr>
            <a:r>
              <a:rPr sz="1114" spc="39" dirty="0">
                <a:latin typeface="Microsoft Sans Serif"/>
                <a:cs typeface="Microsoft Sans Serif"/>
              </a:rPr>
              <a:t>Select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96" dirty="0">
                <a:latin typeface="Microsoft Sans Serif"/>
                <a:cs typeface="Microsoft Sans Serif"/>
              </a:rPr>
              <a:t>object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73" dirty="0">
                <a:latin typeface="Microsoft Sans Serif"/>
                <a:cs typeface="Microsoft Sans Serif"/>
              </a:rPr>
              <a:t>you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102" dirty="0">
                <a:latin typeface="Microsoft Sans Serif"/>
                <a:cs typeface="Microsoft Sans Serif"/>
              </a:rPr>
              <a:t>want</a:t>
            </a:r>
            <a:r>
              <a:rPr sz="1114" spc="20" dirty="0">
                <a:latin typeface="Microsoft Sans Serif"/>
                <a:cs typeface="Microsoft Sans Serif"/>
              </a:rPr>
              <a:t> </a:t>
            </a:r>
            <a:r>
              <a:rPr sz="1114" spc="91" dirty="0">
                <a:latin typeface="Microsoft Sans Serif"/>
                <a:cs typeface="Microsoft Sans Serif"/>
              </a:rPr>
              <a:t>to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64" dirty="0">
                <a:latin typeface="Microsoft Sans Serif"/>
                <a:cs typeface="Microsoft Sans Serif"/>
              </a:rPr>
              <a:t>export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and</a:t>
            </a:r>
            <a:r>
              <a:rPr sz="1114" spc="20" dirty="0">
                <a:latin typeface="Microsoft Sans Serif"/>
                <a:cs typeface="Microsoft Sans Serif"/>
              </a:rPr>
              <a:t> </a:t>
            </a:r>
            <a:r>
              <a:rPr sz="1114" spc="50" dirty="0">
                <a:latin typeface="Microsoft Sans Serif"/>
                <a:cs typeface="Microsoft Sans Serif"/>
              </a:rPr>
              <a:t>specify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57" dirty="0">
                <a:latin typeface="Microsoft Sans Serif"/>
                <a:cs typeface="Microsoft Sans Serif"/>
              </a:rPr>
              <a:t>folder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75" dirty="0">
                <a:latin typeface="Microsoft Sans Serif"/>
                <a:cs typeface="Microsoft Sans Serif"/>
              </a:rPr>
              <a:t>where</a:t>
            </a:r>
            <a:r>
              <a:rPr sz="1114" spc="20" dirty="0">
                <a:latin typeface="Microsoft Sans Serif"/>
                <a:cs typeface="Microsoft Sans Serif"/>
              </a:rPr>
              <a:t> </a:t>
            </a:r>
            <a:r>
              <a:rPr sz="1114" spc="73" dirty="0">
                <a:latin typeface="Microsoft Sans Serif"/>
                <a:cs typeface="Microsoft Sans Serif"/>
              </a:rPr>
              <a:t>you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102" dirty="0">
                <a:latin typeface="Microsoft Sans Serif"/>
                <a:cs typeface="Microsoft Sans Serif"/>
              </a:rPr>
              <a:t>want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91" dirty="0">
                <a:latin typeface="Microsoft Sans Serif"/>
                <a:cs typeface="Microsoft Sans Serif"/>
              </a:rPr>
              <a:t>to	</a:t>
            </a:r>
            <a:r>
              <a:rPr sz="1114" spc="48" dirty="0">
                <a:latin typeface="Microsoft Sans Serif"/>
                <a:cs typeface="Microsoft Sans Serif"/>
              </a:rPr>
              <a:t>save</a:t>
            </a:r>
            <a:r>
              <a:rPr sz="1114" spc="7" dirty="0">
                <a:latin typeface="Microsoft Sans Serif"/>
                <a:cs typeface="Microsoft Sans Serif"/>
              </a:rPr>
              <a:t> </a:t>
            </a:r>
            <a:r>
              <a:rPr sz="1114" spc="-5" dirty="0">
                <a:latin typeface="Microsoft Sans Serif"/>
                <a:cs typeface="Microsoft Sans Serif"/>
              </a:rPr>
              <a:t>this</a:t>
            </a:r>
            <a:r>
              <a:rPr sz="1114" spc="5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exported</a:t>
            </a:r>
            <a:r>
              <a:rPr sz="1114" spc="5" dirty="0">
                <a:latin typeface="Microsoft Sans Serif"/>
                <a:cs typeface="Microsoft Sans Serif"/>
              </a:rPr>
              <a:t> </a:t>
            </a:r>
            <a:r>
              <a:rPr sz="1114" spc="16" dirty="0">
                <a:latin typeface="Microsoft Sans Serif"/>
                <a:cs typeface="Microsoft Sans Serif"/>
              </a:rPr>
              <a:t>file. </a:t>
            </a:r>
            <a:r>
              <a:rPr sz="1114" spc="-289" dirty="0">
                <a:latin typeface="Microsoft Sans Serif"/>
                <a:cs typeface="Microsoft Sans Serif"/>
              </a:rPr>
              <a:t> </a:t>
            </a:r>
            <a:r>
              <a:rPr sz="1114" spc="100" dirty="0">
                <a:latin typeface="Microsoft Sans Serif"/>
                <a:cs typeface="Microsoft Sans Serif"/>
              </a:rPr>
              <a:t>And</a:t>
            </a:r>
            <a:r>
              <a:rPr sz="1114" spc="9" dirty="0">
                <a:latin typeface="Microsoft Sans Serif"/>
                <a:cs typeface="Microsoft Sans Serif"/>
              </a:rPr>
              <a:t> </a:t>
            </a:r>
            <a:r>
              <a:rPr sz="1114" spc="75" dirty="0">
                <a:latin typeface="Microsoft Sans Serif"/>
                <a:cs typeface="Microsoft Sans Serif"/>
              </a:rPr>
              <a:t>then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-2" dirty="0">
                <a:latin typeface="Microsoft Sans Serif"/>
                <a:cs typeface="Microsoft Sans Serif"/>
              </a:rPr>
              <a:t>finish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77" dirty="0">
                <a:latin typeface="Microsoft Sans Serif"/>
                <a:cs typeface="Microsoft Sans Serif"/>
              </a:rPr>
              <a:t>operation</a:t>
            </a:r>
            <a:endParaRPr sz="1114">
              <a:latin typeface="Microsoft Sans Serif"/>
              <a:cs typeface="Microsoft Sans Serif"/>
            </a:endParaRPr>
          </a:p>
          <a:p>
            <a:pPr marL="508862">
              <a:spcBef>
                <a:spcPts val="234"/>
              </a:spcBef>
            </a:pPr>
            <a:r>
              <a:rPr sz="1114" b="1" spc="-30" dirty="0">
                <a:solidFill>
                  <a:srgbClr val="107295"/>
                </a:solidFill>
                <a:latin typeface="Arial"/>
                <a:cs typeface="Arial"/>
              </a:rPr>
              <a:t>Export</a:t>
            </a:r>
            <a:r>
              <a:rPr sz="1114" b="1" spc="-14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114" b="1" spc="-30" dirty="0">
                <a:solidFill>
                  <a:srgbClr val="107295"/>
                </a:solidFill>
                <a:latin typeface="Arial"/>
                <a:cs typeface="Arial"/>
              </a:rPr>
              <a:t>All:</a:t>
            </a:r>
            <a:endParaRPr sz="1114">
              <a:latin typeface="Arial"/>
              <a:cs typeface="Arial"/>
            </a:endParaRPr>
          </a:p>
          <a:p>
            <a:pPr marL="714775" indent="-185119">
              <a:spcBef>
                <a:spcPts val="252"/>
              </a:spcBef>
              <a:buFont typeface="Yu Gothic UI"/>
              <a:buChar char="▪"/>
              <a:tabLst>
                <a:tab pos="714775" algn="l"/>
                <a:tab pos="715064" algn="l"/>
              </a:tabLst>
            </a:pPr>
            <a:r>
              <a:rPr sz="1114" spc="20" dirty="0">
                <a:latin typeface="Microsoft Sans Serif"/>
                <a:cs typeface="Microsoft Sans Serif"/>
              </a:rPr>
              <a:t>Export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7" dirty="0">
                <a:latin typeface="Microsoft Sans Serif"/>
                <a:cs typeface="Microsoft Sans Serif"/>
              </a:rPr>
              <a:t>All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64" dirty="0">
                <a:latin typeface="Microsoft Sans Serif"/>
                <a:cs typeface="Microsoft Sans Serif"/>
              </a:rPr>
              <a:t>means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8" dirty="0">
                <a:latin typeface="Microsoft Sans Serif"/>
                <a:cs typeface="Microsoft Sans Serif"/>
              </a:rPr>
              <a:t>it </a:t>
            </a:r>
            <a:r>
              <a:rPr sz="1114" spc="9" dirty="0">
                <a:latin typeface="Microsoft Sans Serif"/>
                <a:cs typeface="Microsoft Sans Serif"/>
              </a:rPr>
              <a:t>will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68" dirty="0">
                <a:latin typeface="Microsoft Sans Serif"/>
                <a:cs typeface="Microsoft Sans Serif"/>
              </a:rPr>
              <a:t>give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59" dirty="0">
                <a:latin typeface="Microsoft Sans Serif"/>
                <a:cs typeface="Microsoft Sans Serif"/>
              </a:rPr>
              <a:t>including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16" dirty="0">
                <a:latin typeface="Microsoft Sans Serif"/>
                <a:cs typeface="Microsoft Sans Serif"/>
              </a:rPr>
              <a:t>in </a:t>
            </a:r>
            <a:r>
              <a:rPr sz="1114" spc="75" dirty="0">
                <a:latin typeface="Microsoft Sans Serif"/>
                <a:cs typeface="Microsoft Sans Serif"/>
              </a:rPr>
              <a:t>recycle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43" dirty="0">
                <a:latin typeface="Microsoft Sans Serif"/>
                <a:cs typeface="Microsoft Sans Serif"/>
              </a:rPr>
              <a:t>bin.</a:t>
            </a:r>
            <a:endParaRPr sz="1114">
              <a:latin typeface="Microsoft Sans Serif"/>
              <a:cs typeface="Microsoft Sans Serif"/>
            </a:endParaRPr>
          </a:p>
          <a:p>
            <a:pPr marL="508862">
              <a:spcBef>
                <a:spcPts val="252"/>
              </a:spcBef>
            </a:pPr>
            <a:r>
              <a:rPr sz="1114" b="1" spc="18" dirty="0">
                <a:solidFill>
                  <a:srgbClr val="107295"/>
                </a:solidFill>
                <a:latin typeface="Arial"/>
                <a:cs typeface="Arial"/>
              </a:rPr>
              <a:t>Delete:</a:t>
            </a:r>
            <a:endParaRPr sz="1114">
              <a:latin typeface="Arial"/>
              <a:cs typeface="Arial"/>
            </a:endParaRPr>
          </a:p>
          <a:p>
            <a:pPr marL="714775" marR="589148" indent="-185119">
              <a:lnSpc>
                <a:spcPts val="1214"/>
              </a:lnSpc>
              <a:spcBef>
                <a:spcPts val="395"/>
              </a:spcBef>
              <a:buFont typeface="Yu Gothic UI"/>
              <a:buChar char="▪"/>
              <a:tabLst>
                <a:tab pos="714775" algn="l"/>
                <a:tab pos="715064" algn="l"/>
              </a:tabLst>
            </a:pPr>
            <a:r>
              <a:rPr sz="1114" spc="66" dirty="0">
                <a:latin typeface="Microsoft Sans Serif"/>
                <a:cs typeface="Microsoft Sans Serif"/>
              </a:rPr>
              <a:t>Delete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64" dirty="0">
                <a:latin typeface="Microsoft Sans Serif"/>
                <a:cs typeface="Microsoft Sans Serif"/>
              </a:rPr>
              <a:t>means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8" dirty="0">
                <a:latin typeface="Microsoft Sans Serif"/>
                <a:cs typeface="Microsoft Sans Serif"/>
              </a:rPr>
              <a:t>it </a:t>
            </a:r>
            <a:r>
              <a:rPr sz="1114" spc="9" dirty="0">
                <a:latin typeface="Microsoft Sans Serif"/>
                <a:cs typeface="Microsoft Sans Serif"/>
              </a:rPr>
              <a:t>will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4" dirty="0">
                <a:latin typeface="Microsoft Sans Serif"/>
                <a:cs typeface="Microsoft Sans Serif"/>
              </a:rPr>
              <a:t>delete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61" dirty="0">
                <a:latin typeface="Microsoft Sans Serif"/>
                <a:cs typeface="Microsoft Sans Serif"/>
              </a:rPr>
              <a:t>from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45" dirty="0">
                <a:latin typeface="Microsoft Sans Serif"/>
                <a:cs typeface="Microsoft Sans Serif"/>
              </a:rPr>
              <a:t>your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50" dirty="0">
                <a:latin typeface="Microsoft Sans Serif"/>
                <a:cs typeface="Microsoft Sans Serif"/>
              </a:rPr>
              <a:t>organization.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-45" dirty="0">
                <a:latin typeface="Microsoft Sans Serif"/>
                <a:cs typeface="Microsoft Sans Serif"/>
              </a:rPr>
              <a:t>To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4" dirty="0">
                <a:latin typeface="Microsoft Sans Serif"/>
                <a:cs typeface="Microsoft Sans Serif"/>
              </a:rPr>
              <a:t>delete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73" dirty="0">
                <a:latin typeface="Microsoft Sans Serif"/>
                <a:cs typeface="Microsoft Sans Serif"/>
              </a:rPr>
              <a:t>you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102" dirty="0">
                <a:latin typeface="Microsoft Sans Serif"/>
                <a:cs typeface="Microsoft Sans Serif"/>
              </a:rPr>
              <a:t>want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64" dirty="0">
                <a:latin typeface="Microsoft Sans Serif"/>
                <a:cs typeface="Microsoft Sans Serif"/>
              </a:rPr>
              <a:t>export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20" dirty="0">
                <a:latin typeface="Microsoft Sans Serif"/>
                <a:cs typeface="Microsoft Sans Serif"/>
              </a:rPr>
              <a:t>existing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57" dirty="0">
                <a:latin typeface="Microsoft Sans Serif"/>
                <a:cs typeface="Microsoft Sans Serif"/>
              </a:rPr>
              <a:t>with </a:t>
            </a:r>
            <a:r>
              <a:rPr sz="1114" spc="-289" dirty="0">
                <a:latin typeface="Microsoft Sans Serif"/>
                <a:cs typeface="Microsoft Sans Serif"/>
              </a:rPr>
              <a:t> </a:t>
            </a:r>
            <a:r>
              <a:rPr sz="1114" spc="-2" dirty="0">
                <a:latin typeface="Microsoft Sans Serif"/>
                <a:cs typeface="Microsoft Sans Serif"/>
              </a:rPr>
              <a:t>ID’s </a:t>
            </a:r>
            <a:r>
              <a:rPr sz="1114" spc="118" dirty="0">
                <a:latin typeface="Microsoft Sans Serif"/>
                <a:cs typeface="Microsoft Sans Serif"/>
              </a:rPr>
              <a:t>and </a:t>
            </a:r>
            <a:r>
              <a:rPr sz="1114" spc="75" dirty="0">
                <a:latin typeface="Microsoft Sans Serif"/>
                <a:cs typeface="Microsoft Sans Serif"/>
              </a:rPr>
              <a:t>then </a:t>
            </a:r>
            <a:r>
              <a:rPr sz="1114" spc="96" dirty="0">
                <a:latin typeface="Microsoft Sans Serif"/>
                <a:cs typeface="Microsoft Sans Serif"/>
              </a:rPr>
              <a:t>by </a:t>
            </a:r>
            <a:r>
              <a:rPr sz="1114" spc="20" dirty="0">
                <a:latin typeface="Microsoft Sans Serif"/>
                <a:cs typeface="Microsoft Sans Serif"/>
              </a:rPr>
              <a:t>using </a:t>
            </a:r>
            <a:r>
              <a:rPr sz="1114" spc="-5" dirty="0">
                <a:latin typeface="Microsoft Sans Serif"/>
                <a:cs typeface="Microsoft Sans Serif"/>
              </a:rPr>
              <a:t>this </a:t>
            </a:r>
            <a:r>
              <a:rPr sz="1114" spc="20" dirty="0">
                <a:latin typeface="Microsoft Sans Serif"/>
                <a:cs typeface="Microsoft Sans Serif"/>
              </a:rPr>
              <a:t>file </a:t>
            </a:r>
            <a:r>
              <a:rPr sz="1114" spc="118" dirty="0">
                <a:latin typeface="Microsoft Sans Serif"/>
                <a:cs typeface="Microsoft Sans Serif"/>
              </a:rPr>
              <a:t>we </a:t>
            </a:r>
            <a:r>
              <a:rPr sz="1114" spc="125" dirty="0">
                <a:latin typeface="Microsoft Sans Serif"/>
                <a:cs typeface="Microsoft Sans Serif"/>
              </a:rPr>
              <a:t>can </a:t>
            </a:r>
            <a:r>
              <a:rPr sz="1114" spc="84" dirty="0">
                <a:latin typeface="Microsoft Sans Serif"/>
                <a:cs typeface="Microsoft Sans Serif"/>
              </a:rPr>
              <a:t>delete </a:t>
            </a:r>
            <a:r>
              <a:rPr sz="1114" spc="80" dirty="0">
                <a:latin typeface="Microsoft Sans Serif"/>
                <a:cs typeface="Microsoft Sans Serif"/>
              </a:rPr>
              <a:t>the </a:t>
            </a:r>
            <a:r>
              <a:rPr sz="1114" spc="102" dirty="0">
                <a:latin typeface="Microsoft Sans Serif"/>
                <a:cs typeface="Microsoft Sans Serif"/>
              </a:rPr>
              <a:t>data. </a:t>
            </a:r>
            <a:r>
              <a:rPr sz="1114" spc="-11" dirty="0">
                <a:latin typeface="Microsoft Sans Serif"/>
                <a:cs typeface="Microsoft Sans Serif"/>
              </a:rPr>
              <a:t>The </a:t>
            </a:r>
            <a:r>
              <a:rPr sz="1114" spc="127" dirty="0">
                <a:latin typeface="Microsoft Sans Serif"/>
                <a:cs typeface="Microsoft Sans Serif"/>
              </a:rPr>
              <a:t>data </a:t>
            </a:r>
            <a:r>
              <a:rPr sz="1114" spc="93" dirty="0">
                <a:latin typeface="Microsoft Sans Serif"/>
                <a:cs typeface="Microsoft Sans Serif"/>
              </a:rPr>
              <a:t>deleted </a:t>
            </a:r>
            <a:r>
              <a:rPr sz="1114" spc="96" dirty="0">
                <a:latin typeface="Microsoft Sans Serif"/>
                <a:cs typeface="Microsoft Sans Serif"/>
              </a:rPr>
              <a:t>by </a:t>
            </a:r>
            <a:r>
              <a:rPr sz="1114" spc="-5" dirty="0">
                <a:latin typeface="Microsoft Sans Serif"/>
                <a:cs typeface="Microsoft Sans Serif"/>
              </a:rPr>
              <a:t>this </a:t>
            </a:r>
            <a:r>
              <a:rPr sz="1114" spc="77" dirty="0">
                <a:latin typeface="Microsoft Sans Serif"/>
                <a:cs typeface="Microsoft Sans Serif"/>
              </a:rPr>
              <a:t>operation </a:t>
            </a:r>
            <a:r>
              <a:rPr sz="1114" spc="9" dirty="0">
                <a:latin typeface="Microsoft Sans Serif"/>
                <a:cs typeface="Microsoft Sans Serif"/>
              </a:rPr>
              <a:t>will </a:t>
            </a:r>
            <a:r>
              <a:rPr sz="1114" spc="127" dirty="0">
                <a:latin typeface="Microsoft Sans Serif"/>
                <a:cs typeface="Microsoft Sans Serif"/>
              </a:rPr>
              <a:t>be </a:t>
            </a:r>
            <a:r>
              <a:rPr sz="1114" spc="73" dirty="0">
                <a:latin typeface="Microsoft Sans Serif"/>
                <a:cs typeface="Microsoft Sans Serif"/>
              </a:rPr>
              <a:t>available </a:t>
            </a:r>
            <a:r>
              <a:rPr sz="1114" spc="16" dirty="0">
                <a:latin typeface="Microsoft Sans Serif"/>
                <a:cs typeface="Microsoft Sans Serif"/>
              </a:rPr>
              <a:t>in 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75" dirty="0">
                <a:latin typeface="Microsoft Sans Serif"/>
                <a:cs typeface="Microsoft Sans Serif"/>
              </a:rPr>
              <a:t>recycle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43" dirty="0">
                <a:latin typeface="Microsoft Sans Serif"/>
                <a:cs typeface="Microsoft Sans Serif"/>
              </a:rPr>
              <a:t>bin.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-9" dirty="0">
                <a:latin typeface="Microsoft Sans Serif"/>
                <a:cs typeface="Microsoft Sans Serif"/>
              </a:rPr>
              <a:t>If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02" dirty="0">
                <a:latin typeface="Microsoft Sans Serif"/>
                <a:cs typeface="Microsoft Sans Serif"/>
              </a:rPr>
              <a:t>want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84" dirty="0">
                <a:latin typeface="Microsoft Sans Serif"/>
                <a:cs typeface="Microsoft Sans Serif"/>
              </a:rPr>
              <a:t>delete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73" dirty="0">
                <a:latin typeface="Microsoft Sans Serif"/>
                <a:cs typeface="Microsoft Sans Serif"/>
              </a:rPr>
              <a:t>permanently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75" dirty="0">
                <a:latin typeface="Microsoft Sans Serif"/>
                <a:cs typeface="Microsoft Sans Serif"/>
              </a:rPr>
              <a:t>choose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hard</a:t>
            </a:r>
            <a:r>
              <a:rPr sz="1114" spc="11" dirty="0">
                <a:latin typeface="Microsoft Sans Serif"/>
                <a:cs typeface="Microsoft Sans Serif"/>
              </a:rPr>
              <a:t> </a:t>
            </a:r>
            <a:r>
              <a:rPr sz="1114" spc="84" dirty="0">
                <a:latin typeface="Microsoft Sans Serif"/>
                <a:cs typeface="Microsoft Sans Serif"/>
              </a:rPr>
              <a:t>delete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66" dirty="0">
                <a:latin typeface="Microsoft Sans Serif"/>
                <a:cs typeface="Microsoft Sans Serif"/>
              </a:rPr>
              <a:t>option.</a:t>
            </a:r>
            <a:endParaRPr sz="1114">
              <a:latin typeface="Microsoft Sans Serif"/>
              <a:cs typeface="Microsoft Sans Serif"/>
            </a:endParaRPr>
          </a:p>
          <a:p>
            <a:pPr marL="508862">
              <a:spcBef>
                <a:spcPts val="234"/>
              </a:spcBef>
            </a:pPr>
            <a:r>
              <a:rPr sz="1114" b="1" spc="16" dirty="0">
                <a:solidFill>
                  <a:srgbClr val="107295"/>
                </a:solidFill>
                <a:latin typeface="Arial"/>
                <a:cs typeface="Arial"/>
              </a:rPr>
              <a:t>Hard</a:t>
            </a:r>
            <a:r>
              <a:rPr sz="1114" b="1" spc="-16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114" b="1" spc="32" dirty="0">
                <a:solidFill>
                  <a:srgbClr val="107295"/>
                </a:solidFill>
                <a:latin typeface="Arial"/>
                <a:cs typeface="Arial"/>
              </a:rPr>
              <a:t>Delete</a:t>
            </a:r>
            <a:endParaRPr sz="1114">
              <a:latin typeface="Arial"/>
              <a:cs typeface="Arial"/>
            </a:endParaRPr>
          </a:p>
          <a:p>
            <a:pPr marL="714775" marR="570954" indent="-185119">
              <a:lnSpc>
                <a:spcPts val="1214"/>
              </a:lnSpc>
              <a:spcBef>
                <a:spcPts val="395"/>
              </a:spcBef>
              <a:buFont typeface="Yu Gothic UI"/>
              <a:buChar char="▪"/>
              <a:tabLst>
                <a:tab pos="714775" algn="l"/>
                <a:tab pos="715064" algn="l"/>
              </a:tabLst>
            </a:pPr>
            <a:r>
              <a:rPr sz="1114" spc="55" dirty="0">
                <a:latin typeface="Microsoft Sans Serif"/>
                <a:cs typeface="Microsoft Sans Serif"/>
              </a:rPr>
              <a:t>Hard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4" dirty="0">
                <a:latin typeface="Microsoft Sans Serif"/>
                <a:cs typeface="Microsoft Sans Serif"/>
              </a:rPr>
              <a:t>delete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64" dirty="0">
                <a:latin typeface="Microsoft Sans Serif"/>
                <a:cs typeface="Microsoft Sans Serif"/>
              </a:rPr>
              <a:t>means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70" dirty="0">
                <a:latin typeface="Microsoft Sans Serif"/>
                <a:cs typeface="Microsoft Sans Serif"/>
              </a:rPr>
              <a:t>deleting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73" dirty="0">
                <a:latin typeface="Microsoft Sans Serif"/>
                <a:cs typeface="Microsoft Sans Serif"/>
              </a:rPr>
              <a:t>permanently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61" dirty="0">
                <a:latin typeface="Microsoft Sans Serif"/>
                <a:cs typeface="Microsoft Sans Serif"/>
              </a:rPr>
              <a:t>from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0" dirty="0">
                <a:latin typeface="Microsoft Sans Serif"/>
                <a:cs typeface="Microsoft Sans Serif"/>
              </a:rPr>
              <a:t>the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52" dirty="0">
                <a:latin typeface="Microsoft Sans Serif"/>
                <a:cs typeface="Microsoft Sans Serif"/>
              </a:rPr>
              <a:t>org.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8" dirty="0">
                <a:latin typeface="Microsoft Sans Serif"/>
                <a:cs typeface="Microsoft Sans Serif"/>
              </a:rPr>
              <a:t>That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111" dirty="0">
                <a:latin typeface="Microsoft Sans Serif"/>
                <a:cs typeface="Microsoft Sans Serif"/>
              </a:rPr>
              <a:t>mean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9" dirty="0">
                <a:latin typeface="Microsoft Sans Serif"/>
                <a:cs typeface="Microsoft Sans Serif"/>
              </a:rPr>
              <a:t>will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2" dirty="0">
                <a:latin typeface="Microsoft Sans Serif"/>
                <a:cs typeface="Microsoft Sans Serif"/>
              </a:rPr>
              <a:t>not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be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45" dirty="0">
                <a:latin typeface="Microsoft Sans Serif"/>
                <a:cs typeface="Microsoft Sans Serif"/>
              </a:rPr>
              <a:t>stored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75" dirty="0">
                <a:latin typeface="Microsoft Sans Serif"/>
                <a:cs typeface="Microsoft Sans Serif"/>
              </a:rPr>
              <a:t>recycle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43" dirty="0">
                <a:latin typeface="Microsoft Sans Serif"/>
                <a:cs typeface="Microsoft Sans Serif"/>
              </a:rPr>
              <a:t>bin.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-45" dirty="0">
                <a:latin typeface="Microsoft Sans Serif"/>
                <a:cs typeface="Microsoft Sans Serif"/>
              </a:rPr>
              <a:t>To </a:t>
            </a:r>
            <a:r>
              <a:rPr sz="1114" spc="-289" dirty="0">
                <a:latin typeface="Microsoft Sans Serif"/>
                <a:cs typeface="Microsoft Sans Serif"/>
              </a:rPr>
              <a:t> </a:t>
            </a:r>
            <a:r>
              <a:rPr sz="1114" spc="89" dirty="0">
                <a:latin typeface="Microsoft Sans Serif"/>
                <a:cs typeface="Microsoft Sans Serif"/>
              </a:rPr>
              <a:t>enable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-5" dirty="0">
                <a:latin typeface="Microsoft Sans Serif"/>
                <a:cs typeface="Microsoft Sans Serif"/>
              </a:rPr>
              <a:t>this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6" dirty="0">
                <a:latin typeface="Microsoft Sans Serif"/>
                <a:cs typeface="Microsoft Sans Serif"/>
              </a:rPr>
              <a:t>button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89" dirty="0">
                <a:latin typeface="Microsoft Sans Serif"/>
                <a:cs typeface="Microsoft Sans Serif"/>
              </a:rPr>
              <a:t>enable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45" dirty="0">
                <a:latin typeface="Microsoft Sans Serif"/>
                <a:cs typeface="Microsoft Sans Serif"/>
              </a:rPr>
              <a:t>bulk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-14" dirty="0">
                <a:latin typeface="Microsoft Sans Serif"/>
                <a:cs typeface="Microsoft Sans Serif"/>
              </a:rPr>
              <a:t>API.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-45" dirty="0">
                <a:latin typeface="Microsoft Sans Serif"/>
                <a:cs typeface="Microsoft Sans Serif"/>
              </a:rPr>
              <a:t>To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9" dirty="0">
                <a:latin typeface="Microsoft Sans Serif"/>
                <a:cs typeface="Microsoft Sans Serif"/>
              </a:rPr>
              <a:t>enable</a:t>
            </a:r>
            <a:r>
              <a:rPr sz="1114" spc="14" dirty="0">
                <a:latin typeface="Microsoft Sans Serif"/>
                <a:cs typeface="Microsoft Sans Serif"/>
              </a:rPr>
              <a:t> </a:t>
            </a:r>
            <a:r>
              <a:rPr sz="1114" spc="45" dirty="0">
                <a:latin typeface="Microsoft Sans Serif"/>
                <a:cs typeface="Microsoft Sans Serif"/>
              </a:rPr>
              <a:t>bulk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-18" dirty="0">
                <a:latin typeface="Microsoft Sans Serif"/>
                <a:cs typeface="Microsoft Sans Serif"/>
              </a:rPr>
              <a:t>API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6" dirty="0">
                <a:latin typeface="Microsoft Sans Serif"/>
                <a:cs typeface="Microsoft Sans Serif"/>
              </a:rPr>
              <a:t>button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125" dirty="0">
                <a:latin typeface="Microsoft Sans Serif"/>
                <a:cs typeface="Microsoft Sans Serif"/>
              </a:rPr>
              <a:t>go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91" dirty="0">
                <a:latin typeface="Microsoft Sans Serif"/>
                <a:cs typeface="Microsoft Sans Serif"/>
              </a:rPr>
              <a:t>to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27" dirty="0">
                <a:latin typeface="Microsoft Sans Serif"/>
                <a:cs typeface="Microsoft Sans Serif"/>
              </a:rPr>
              <a:t>data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75" dirty="0">
                <a:latin typeface="Microsoft Sans Serif"/>
                <a:cs typeface="Microsoft Sans Serif"/>
              </a:rPr>
              <a:t>loader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20" dirty="0">
                <a:latin typeface="Microsoft Sans Serif"/>
                <a:cs typeface="Microsoft Sans Serif"/>
              </a:rPr>
              <a:t>settings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118" dirty="0">
                <a:latin typeface="Microsoft Sans Serif"/>
                <a:cs typeface="Microsoft Sans Serif"/>
              </a:rPr>
              <a:t>and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75" dirty="0">
                <a:latin typeface="Microsoft Sans Serif"/>
                <a:cs typeface="Microsoft Sans Serif"/>
              </a:rPr>
              <a:t>then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89" dirty="0">
                <a:latin typeface="Microsoft Sans Serif"/>
                <a:cs typeface="Microsoft Sans Serif"/>
              </a:rPr>
              <a:t>enable</a:t>
            </a:r>
            <a:r>
              <a:rPr sz="1114" spc="16" dirty="0">
                <a:latin typeface="Microsoft Sans Serif"/>
                <a:cs typeface="Microsoft Sans Serif"/>
              </a:rPr>
              <a:t> </a:t>
            </a:r>
            <a:r>
              <a:rPr sz="1114" spc="45" dirty="0">
                <a:latin typeface="Microsoft Sans Serif"/>
                <a:cs typeface="Microsoft Sans Serif"/>
              </a:rPr>
              <a:t>bulk</a:t>
            </a:r>
            <a:r>
              <a:rPr sz="1114" spc="18" dirty="0">
                <a:latin typeface="Microsoft Sans Serif"/>
                <a:cs typeface="Microsoft Sans Serif"/>
              </a:rPr>
              <a:t> </a:t>
            </a:r>
            <a:r>
              <a:rPr sz="1114" spc="-18" dirty="0">
                <a:latin typeface="Microsoft Sans Serif"/>
                <a:cs typeface="Microsoft Sans Serif"/>
              </a:rPr>
              <a:t>API</a:t>
            </a:r>
            <a:endParaRPr sz="1114">
              <a:latin typeface="Microsoft Sans Serif"/>
              <a:cs typeface="Microsoft Sans Serif"/>
            </a:endParaRPr>
          </a:p>
          <a:p>
            <a:pPr marL="5776">
              <a:lnSpc>
                <a:spcPts val="1196"/>
              </a:lnSpc>
              <a:tabLst>
                <a:tab pos="714775" algn="l"/>
                <a:tab pos="9149409" algn="l"/>
              </a:tabLst>
            </a:pPr>
            <a:r>
              <a:rPr sz="1114" u="heavy" spc="2" dirty="0">
                <a:uFill>
                  <a:solidFill>
                    <a:srgbClr val="5382A1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14" u="heavy" spc="102" dirty="0">
                <a:uFill>
                  <a:solidFill>
                    <a:srgbClr val="5382A1"/>
                  </a:solidFill>
                </a:uFill>
                <a:latin typeface="Microsoft Sans Serif"/>
                <a:cs typeface="Microsoft Sans Serif"/>
              </a:rPr>
              <a:t>check</a:t>
            </a:r>
            <a:r>
              <a:rPr sz="1114" u="heavy" spc="-5" dirty="0">
                <a:uFill>
                  <a:solidFill>
                    <a:srgbClr val="5382A1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114" u="heavy" spc="59" dirty="0">
                <a:uFill>
                  <a:solidFill>
                    <a:srgbClr val="5382A1"/>
                  </a:solidFill>
                </a:uFill>
                <a:latin typeface="Microsoft Sans Serif"/>
                <a:cs typeface="Microsoft Sans Serif"/>
              </a:rPr>
              <a:t>box.	</a:t>
            </a:r>
            <a:endParaRPr sz="1114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792061"/>
            <a:ext cx="9144596" cy="14345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9697" y="965687"/>
            <a:ext cx="6777775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4" dirty="0"/>
              <a:t>Salesforce</a:t>
            </a:r>
            <a:r>
              <a:rPr spc="-5" dirty="0"/>
              <a:t> </a:t>
            </a:r>
            <a:r>
              <a:rPr spc="5" dirty="0"/>
              <a:t>Import</a:t>
            </a:r>
            <a:r>
              <a:rPr spc="-7" dirty="0"/>
              <a:t> </a:t>
            </a:r>
            <a:r>
              <a:rPr spc="-16" dirty="0"/>
              <a:t>Wizard…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09665" y="1861222"/>
            <a:ext cx="8430907" cy="3569157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77459" indent="-371972">
              <a:spcBef>
                <a:spcPts val="52"/>
              </a:spcBef>
              <a:buFont typeface="Yu Gothic UI"/>
              <a:buChar char="❖"/>
              <a:tabLst>
                <a:tab pos="377170" algn="l"/>
                <a:tab pos="377748" algn="l"/>
              </a:tabLst>
            </a:pPr>
            <a:r>
              <a:rPr sz="1342" spc="116" dirty="0">
                <a:latin typeface="Microsoft Sans Serif"/>
                <a:cs typeface="Microsoft Sans Serif"/>
              </a:rPr>
              <a:t>Data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Wizard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lets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36" dirty="0">
                <a:latin typeface="Microsoft Sans Serif"/>
                <a:cs typeface="Microsoft Sans Serif"/>
              </a:rPr>
              <a:t>common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standard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5" dirty="0">
                <a:latin typeface="Microsoft Sans Serif"/>
                <a:cs typeface="Microsoft Sans Serif"/>
              </a:rPr>
              <a:t>&amp;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custom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endParaRPr sz="1342" dirty="0">
              <a:latin typeface="Microsoft Sans Serif"/>
              <a:cs typeface="Microsoft Sans Serif"/>
            </a:endParaRPr>
          </a:p>
          <a:p>
            <a:pPr marL="377459" indent="-371972">
              <a:spcBef>
                <a:spcPts val="11"/>
              </a:spcBef>
              <a:buFont typeface="Yu Gothic UI"/>
              <a:buChar char="❖"/>
              <a:tabLst>
                <a:tab pos="377170" algn="l"/>
                <a:tab pos="377748" algn="l"/>
              </a:tabLst>
            </a:pPr>
            <a:r>
              <a:rPr sz="1342" spc="7" dirty="0">
                <a:latin typeface="Microsoft Sans Serif"/>
                <a:cs typeface="Microsoft Sans Serif"/>
              </a:rPr>
              <a:t>It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up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2" dirty="0">
                <a:latin typeface="Microsoft Sans Serif"/>
                <a:cs typeface="Microsoft Sans Serif"/>
              </a:rPr>
              <a:t>50,000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records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7" dirty="0">
                <a:latin typeface="Microsoft Sans Serif"/>
                <a:cs typeface="Microsoft Sans Serif"/>
              </a:rPr>
              <a:t>at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time</a:t>
            </a:r>
            <a:endParaRPr sz="1342" dirty="0">
              <a:latin typeface="Microsoft Sans Serif"/>
              <a:cs typeface="Microsoft Sans Serif"/>
            </a:endParaRPr>
          </a:p>
          <a:p>
            <a:pPr marL="377459" marR="2310" indent="-371972">
              <a:lnSpc>
                <a:spcPct val="100600"/>
              </a:lnSpc>
              <a:buFont typeface="Yu Gothic UI"/>
              <a:buChar char="❖"/>
              <a:tabLst>
                <a:tab pos="377170" algn="l"/>
                <a:tab pos="377748" algn="l"/>
              </a:tabLst>
            </a:pPr>
            <a:r>
              <a:rPr sz="1342" spc="7" dirty="0">
                <a:latin typeface="Microsoft Sans Serif"/>
                <a:cs typeface="Microsoft Sans Serif"/>
              </a:rPr>
              <a:t>It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provides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simple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4" dirty="0">
                <a:latin typeface="Microsoft Sans Serif"/>
                <a:cs typeface="Microsoft Sans Serif"/>
              </a:rPr>
              <a:t>interface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specify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configuration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8" dirty="0">
                <a:latin typeface="Microsoft Sans Serif"/>
                <a:cs typeface="Microsoft Sans Serif"/>
              </a:rPr>
              <a:t>parameters,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sources,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mappings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61" dirty="0">
                <a:latin typeface="Microsoft Sans Serif"/>
                <a:cs typeface="Microsoft Sans Serif"/>
              </a:rPr>
              <a:t>map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names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file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with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field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names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Salesforce.</a:t>
            </a:r>
            <a:endParaRPr sz="1342" dirty="0">
              <a:latin typeface="Microsoft Sans Serif"/>
              <a:cs typeface="Microsoft Sans Serif"/>
            </a:endParaRPr>
          </a:p>
          <a:p>
            <a:pPr marL="377459" marR="103389" indent="-371972">
              <a:lnSpc>
                <a:spcPct val="100600"/>
              </a:lnSpc>
              <a:buFont typeface="Yu Gothic UI"/>
              <a:buChar char="❖"/>
              <a:tabLst>
                <a:tab pos="377170" algn="l"/>
                <a:tab pos="377748" algn="l"/>
              </a:tabLst>
            </a:pPr>
            <a:r>
              <a:rPr sz="1342" spc="-16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standard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Import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wizard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supports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accounts,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contacts,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8" dirty="0">
                <a:latin typeface="Microsoft Sans Serif"/>
                <a:cs typeface="Microsoft Sans Serif"/>
              </a:rPr>
              <a:t>leads,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" dirty="0">
                <a:latin typeface="Microsoft Sans Serif"/>
                <a:cs typeface="Microsoft Sans Serif"/>
              </a:rPr>
              <a:t>solutions,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person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accounts,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articles.</a:t>
            </a:r>
            <a:endParaRPr sz="1342" dirty="0">
              <a:latin typeface="Microsoft Sans Serif"/>
              <a:cs typeface="Microsoft Sans Serif"/>
            </a:endParaRPr>
          </a:p>
          <a:p>
            <a:pPr>
              <a:spcBef>
                <a:spcPts val="11"/>
              </a:spcBef>
              <a:buFont typeface="Yu Gothic UI"/>
              <a:buChar char="❖"/>
            </a:pPr>
            <a:endParaRPr sz="1728" dirty="0">
              <a:latin typeface="Microsoft Sans Serif"/>
              <a:cs typeface="Microsoft Sans Serif"/>
            </a:endParaRPr>
          </a:p>
          <a:p>
            <a:pPr marL="62380"/>
            <a:r>
              <a:rPr sz="1501" b="1" spc="-61" dirty="0">
                <a:solidFill>
                  <a:srgbClr val="107295"/>
                </a:solidFill>
                <a:latin typeface="Arial"/>
                <a:cs typeface="Arial"/>
              </a:rPr>
              <a:t>Use</a:t>
            </a:r>
            <a:r>
              <a:rPr sz="1501" b="1" spc="-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501" b="1" spc="16" dirty="0">
                <a:solidFill>
                  <a:srgbClr val="107295"/>
                </a:solidFill>
                <a:latin typeface="Arial"/>
                <a:cs typeface="Arial"/>
              </a:rPr>
              <a:t>the</a:t>
            </a:r>
            <a:r>
              <a:rPr sz="1501" b="1" spc="-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501" b="1" spc="-7" dirty="0">
                <a:solidFill>
                  <a:srgbClr val="107295"/>
                </a:solidFill>
                <a:latin typeface="Arial"/>
                <a:cs typeface="Arial"/>
              </a:rPr>
              <a:t>import</a:t>
            </a:r>
            <a:r>
              <a:rPr sz="1501" b="1" spc="-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501" b="1" spc="-25" dirty="0">
                <a:solidFill>
                  <a:srgbClr val="107295"/>
                </a:solidFill>
                <a:latin typeface="Arial"/>
                <a:cs typeface="Arial"/>
              </a:rPr>
              <a:t>wizards</a:t>
            </a:r>
            <a:r>
              <a:rPr sz="1501" b="1" spc="-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501" b="1" spc="30" dirty="0">
                <a:solidFill>
                  <a:srgbClr val="107295"/>
                </a:solidFill>
                <a:latin typeface="Arial"/>
                <a:cs typeface="Arial"/>
              </a:rPr>
              <a:t>when</a:t>
            </a:r>
            <a:r>
              <a:rPr sz="1501" spc="30" dirty="0">
                <a:solidFill>
                  <a:srgbClr val="107295"/>
                </a:solidFill>
                <a:latin typeface="Microsoft Sans Serif"/>
                <a:cs typeface="Microsoft Sans Serif"/>
              </a:rPr>
              <a:t>:</a:t>
            </a:r>
            <a:endParaRPr sz="1501" dirty="0">
              <a:latin typeface="Microsoft Sans Serif"/>
              <a:cs typeface="Microsoft Sans Serif"/>
            </a:endParaRPr>
          </a:p>
          <a:p>
            <a:pPr marL="502509" lvl="1" indent="-189740">
              <a:spcBef>
                <a:spcPts val="739"/>
              </a:spcBef>
              <a:buFont typeface="Yu Gothic UI"/>
              <a:buChar char="▪"/>
              <a:tabLst>
                <a:tab pos="502509" algn="l"/>
                <a:tab pos="502797" algn="l"/>
              </a:tabLst>
            </a:pPr>
            <a:r>
              <a:rPr sz="1342" spc="36" dirty="0">
                <a:latin typeface="Microsoft Sans Serif"/>
                <a:cs typeface="Microsoft Sans Serif"/>
              </a:rPr>
              <a:t>You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loading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52" dirty="0">
                <a:latin typeface="Microsoft Sans Serif"/>
                <a:cs typeface="Microsoft Sans Serif"/>
              </a:rPr>
              <a:t>less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2" dirty="0">
                <a:latin typeface="Microsoft Sans Serif"/>
                <a:cs typeface="Microsoft Sans Serif"/>
              </a:rPr>
              <a:t>50,000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records.</a:t>
            </a:r>
            <a:endParaRPr sz="1342" dirty="0">
              <a:latin typeface="Microsoft Sans Serif"/>
              <a:cs typeface="Microsoft Sans Serif"/>
            </a:endParaRPr>
          </a:p>
          <a:p>
            <a:pPr marL="502509" marR="221508" lvl="1" indent="-189451">
              <a:lnSpc>
                <a:spcPct val="100600"/>
              </a:lnSpc>
              <a:spcBef>
                <a:spcPts val="225"/>
              </a:spcBef>
              <a:buFont typeface="Yu Gothic UI"/>
              <a:buChar char="▪"/>
              <a:tabLst>
                <a:tab pos="502509" algn="l"/>
                <a:tab pos="502797" algn="l"/>
              </a:tabLst>
            </a:pPr>
            <a:r>
              <a:rPr sz="1342" spc="-16" dirty="0">
                <a:latin typeface="Microsoft Sans Serif"/>
                <a:cs typeface="Microsoft Sans Serif"/>
              </a:rPr>
              <a:t>The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object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5" dirty="0">
                <a:latin typeface="Microsoft Sans Serif"/>
                <a:cs typeface="Microsoft Sans Serif"/>
              </a:rPr>
              <a:t>need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3" dirty="0">
                <a:latin typeface="Microsoft Sans Serif"/>
                <a:cs typeface="Microsoft Sans Serif"/>
              </a:rPr>
              <a:t>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supported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by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20" dirty="0">
                <a:latin typeface="Microsoft Sans Serif"/>
                <a:cs typeface="Microsoft Sans Serif"/>
              </a:rPr>
              <a:t>wizards.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5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see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what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wizards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available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thus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what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they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support,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from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Setup,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enter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Data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Management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endParaRPr sz="1342" dirty="0">
              <a:latin typeface="Microsoft Sans Serif"/>
              <a:cs typeface="Microsoft Sans Serif"/>
            </a:endParaRPr>
          </a:p>
          <a:p>
            <a:pPr marL="502509">
              <a:spcBef>
                <a:spcPts val="11"/>
              </a:spcBef>
            </a:pP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Quick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Find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box,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then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select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Data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Management.</a:t>
            </a:r>
            <a:endParaRPr sz="1342" dirty="0">
              <a:latin typeface="Microsoft Sans Serif"/>
              <a:cs typeface="Microsoft Sans Serif"/>
            </a:endParaRPr>
          </a:p>
          <a:p>
            <a:pPr marL="502509" marR="286776" lvl="1" indent="-189451">
              <a:lnSpc>
                <a:spcPct val="100600"/>
              </a:lnSpc>
              <a:spcBef>
                <a:spcPts val="225"/>
              </a:spcBef>
              <a:buFont typeface="Yu Gothic UI"/>
              <a:buChar char="▪"/>
              <a:tabLst>
                <a:tab pos="502509" algn="l"/>
                <a:tab pos="502797" algn="l"/>
              </a:tabLst>
            </a:pPr>
            <a:r>
              <a:rPr sz="1342" spc="36" dirty="0">
                <a:latin typeface="Microsoft Sans Serif"/>
                <a:cs typeface="Microsoft Sans Serif"/>
              </a:rPr>
              <a:t>You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want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prevent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duplicates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by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uploading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records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according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34" dirty="0">
                <a:latin typeface="Microsoft Sans Serif"/>
                <a:cs typeface="Microsoft Sans Serif"/>
              </a:rPr>
              <a:t>account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30" dirty="0">
                <a:latin typeface="Microsoft Sans Serif"/>
                <a:cs typeface="Microsoft Sans Serif"/>
              </a:rPr>
              <a:t>name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" dirty="0">
                <a:latin typeface="Microsoft Sans Serif"/>
                <a:cs typeface="Microsoft Sans Serif"/>
              </a:rPr>
              <a:t>site,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32" dirty="0">
                <a:latin typeface="Microsoft Sans Serif"/>
                <a:cs typeface="Microsoft Sans Serif"/>
              </a:rPr>
              <a:t>contact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email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address,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lead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email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address.</a:t>
            </a:r>
            <a:endParaRPr sz="1342" dirty="0">
              <a:latin typeface="Microsoft Sans Serif"/>
              <a:cs typeface="Microsoft Sans Serif"/>
            </a:endParaRPr>
          </a:p>
          <a:p>
            <a:pPr marL="502509" marR="75954" lvl="1" indent="-189451">
              <a:lnSpc>
                <a:spcPct val="100600"/>
              </a:lnSpc>
              <a:spcBef>
                <a:spcPts val="225"/>
              </a:spcBef>
              <a:buFont typeface="Yu Gothic UI"/>
              <a:buChar char="▪"/>
              <a:tabLst>
                <a:tab pos="502509" algn="l"/>
                <a:tab pos="502797" algn="l"/>
              </a:tabLst>
            </a:pPr>
            <a:r>
              <a:rPr sz="1342" spc="-5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navigate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import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wizard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46" dirty="0">
                <a:latin typeface="Microsoft Sans Serif"/>
                <a:cs typeface="Microsoft Sans Serif"/>
              </a:rPr>
              <a:t>go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64" dirty="0">
                <a:latin typeface="Microsoft Sans Serif"/>
                <a:cs typeface="Microsoft Sans Serif"/>
              </a:rPr>
              <a:t> </a:t>
            </a:r>
            <a:r>
              <a:rPr sz="1342" b="1" spc="-14" dirty="0">
                <a:latin typeface="Arial"/>
                <a:cs typeface="Arial"/>
              </a:rPr>
              <a:t>Setup</a:t>
            </a:r>
            <a:r>
              <a:rPr sz="1342" b="1" spc="7" dirty="0">
                <a:latin typeface="Arial"/>
                <a:cs typeface="Arial"/>
              </a:rPr>
              <a:t> </a:t>
            </a:r>
            <a:r>
              <a:rPr sz="1342" b="1" spc="70" dirty="0">
                <a:latin typeface="Arial"/>
                <a:cs typeface="Arial"/>
              </a:rPr>
              <a:t>-&gt;</a:t>
            </a:r>
            <a:r>
              <a:rPr sz="1342" b="1" spc="5" dirty="0">
                <a:latin typeface="Arial"/>
                <a:cs typeface="Arial"/>
              </a:rPr>
              <a:t> </a:t>
            </a:r>
            <a:r>
              <a:rPr sz="1342" b="1" spc="-14" dirty="0">
                <a:latin typeface="Arial"/>
                <a:cs typeface="Arial"/>
              </a:rPr>
              <a:t>Administer</a:t>
            </a:r>
            <a:r>
              <a:rPr sz="1342" b="1" spc="5" dirty="0">
                <a:latin typeface="Arial"/>
                <a:cs typeface="Arial"/>
              </a:rPr>
              <a:t> </a:t>
            </a:r>
            <a:r>
              <a:rPr sz="1342" b="1" spc="70" dirty="0">
                <a:latin typeface="Arial"/>
                <a:cs typeface="Arial"/>
              </a:rPr>
              <a:t>-&gt;</a:t>
            </a:r>
            <a:r>
              <a:rPr sz="1342" b="1" spc="5" dirty="0">
                <a:latin typeface="Arial"/>
                <a:cs typeface="Arial"/>
              </a:rPr>
              <a:t> </a:t>
            </a:r>
            <a:r>
              <a:rPr sz="1342" b="1" spc="52" dirty="0">
                <a:latin typeface="Arial"/>
                <a:cs typeface="Arial"/>
              </a:rPr>
              <a:t>Data</a:t>
            </a:r>
            <a:r>
              <a:rPr sz="1342" b="1" spc="7" dirty="0">
                <a:latin typeface="Arial"/>
                <a:cs typeface="Arial"/>
              </a:rPr>
              <a:t> </a:t>
            </a:r>
            <a:r>
              <a:rPr sz="1342" b="1" spc="66" dirty="0">
                <a:latin typeface="Arial"/>
                <a:cs typeface="Arial"/>
              </a:rPr>
              <a:t>Management</a:t>
            </a:r>
            <a:r>
              <a:rPr sz="1342" b="1" spc="5" dirty="0">
                <a:latin typeface="Arial"/>
                <a:cs typeface="Arial"/>
              </a:rPr>
              <a:t> </a:t>
            </a:r>
            <a:r>
              <a:rPr sz="1342" b="1" spc="70" dirty="0">
                <a:latin typeface="Arial"/>
                <a:cs typeface="Arial"/>
              </a:rPr>
              <a:t>-&gt;</a:t>
            </a:r>
            <a:r>
              <a:rPr sz="1342" b="1" spc="2" dirty="0">
                <a:latin typeface="Arial"/>
                <a:cs typeface="Arial"/>
              </a:rPr>
              <a:t> </a:t>
            </a:r>
            <a:r>
              <a:rPr sz="1342" b="1" spc="52" dirty="0">
                <a:latin typeface="Arial"/>
                <a:cs typeface="Arial"/>
              </a:rPr>
              <a:t>Data</a:t>
            </a:r>
            <a:r>
              <a:rPr sz="1342" b="1" spc="7" dirty="0">
                <a:latin typeface="Arial"/>
                <a:cs typeface="Arial"/>
              </a:rPr>
              <a:t> </a:t>
            </a:r>
            <a:r>
              <a:rPr sz="1342" b="1" spc="-2" dirty="0">
                <a:latin typeface="Arial"/>
                <a:cs typeface="Arial"/>
              </a:rPr>
              <a:t>import </a:t>
            </a:r>
            <a:r>
              <a:rPr sz="1342" b="1" spc="-364" dirty="0">
                <a:latin typeface="Arial"/>
                <a:cs typeface="Arial"/>
              </a:rPr>
              <a:t> </a:t>
            </a:r>
            <a:r>
              <a:rPr sz="1342" b="1" spc="-9" dirty="0">
                <a:latin typeface="Arial"/>
                <a:cs typeface="Arial"/>
              </a:rPr>
              <a:t>Wizard</a:t>
            </a:r>
            <a:r>
              <a:rPr sz="1342" b="1" spc="14" dirty="0">
                <a:latin typeface="Arial"/>
                <a:cs typeface="Arial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click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</a:t>
            </a:r>
            <a:r>
              <a:rPr sz="1342" spc="36" dirty="0">
                <a:latin typeface="Microsoft Sans Serif"/>
                <a:cs typeface="Microsoft Sans Serif"/>
              </a:rPr>
              <a:t> </a:t>
            </a:r>
            <a:r>
              <a:rPr sz="1342" b="1" spc="-5" dirty="0">
                <a:latin typeface="Arial"/>
                <a:cs typeface="Arial"/>
              </a:rPr>
              <a:t>Launch</a:t>
            </a:r>
            <a:r>
              <a:rPr sz="1342" b="1" dirty="0">
                <a:latin typeface="Arial"/>
                <a:cs typeface="Arial"/>
              </a:rPr>
              <a:t> </a:t>
            </a:r>
            <a:r>
              <a:rPr sz="1342" b="1" spc="-2" dirty="0">
                <a:latin typeface="Arial"/>
                <a:cs typeface="Arial"/>
              </a:rPr>
              <a:t>Wizard</a:t>
            </a:r>
            <a:r>
              <a:rPr sz="1342" spc="-2" dirty="0">
                <a:latin typeface="Microsoft Sans Serif"/>
                <a:cs typeface="Microsoft Sans Serif"/>
              </a:rPr>
              <a:t>.</a:t>
            </a:r>
            <a:endParaRPr sz="1342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965687"/>
            <a:ext cx="7057994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4" dirty="0"/>
              <a:t>Salesforce</a:t>
            </a:r>
            <a:r>
              <a:rPr spc="-5" dirty="0"/>
              <a:t> </a:t>
            </a:r>
            <a:r>
              <a:rPr spc="5" dirty="0"/>
              <a:t>Import</a:t>
            </a:r>
            <a:r>
              <a:rPr spc="-7" dirty="0"/>
              <a:t> </a:t>
            </a:r>
            <a:r>
              <a:rPr spc="-18" dirty="0"/>
              <a:t>Wizard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2725" y="1943952"/>
            <a:ext cx="7992072" cy="35103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5311" y="660988"/>
            <a:ext cx="6767022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16" dirty="0"/>
              <a:t>Difference</a:t>
            </a:r>
            <a:r>
              <a:rPr spc="-2" dirty="0"/>
              <a:t> </a:t>
            </a:r>
            <a:r>
              <a:rPr spc="86" dirty="0"/>
              <a:t>between</a:t>
            </a:r>
            <a:r>
              <a:rPr dirty="0"/>
              <a:t> </a:t>
            </a:r>
            <a:r>
              <a:rPr spc="82" dirty="0"/>
              <a:t>Data</a:t>
            </a:r>
            <a:r>
              <a:rPr dirty="0"/>
              <a:t> </a:t>
            </a:r>
            <a:r>
              <a:rPr spc="5" dirty="0"/>
              <a:t>Loader</a:t>
            </a:r>
            <a:r>
              <a:rPr spc="-2" dirty="0"/>
              <a:t> </a:t>
            </a:r>
            <a:r>
              <a:rPr spc="-96" dirty="0"/>
              <a:t>&amp;</a:t>
            </a:r>
            <a:r>
              <a:rPr dirty="0"/>
              <a:t> </a:t>
            </a:r>
            <a:r>
              <a:rPr spc="5" dirty="0"/>
              <a:t>Import</a:t>
            </a:r>
            <a:r>
              <a:rPr spc="-2" dirty="0"/>
              <a:t> </a:t>
            </a:r>
            <a:r>
              <a:rPr spc="-18" dirty="0"/>
              <a:t>Wizard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515304"/>
              </p:ext>
            </p:extLst>
          </p:nvPr>
        </p:nvGraphicFramePr>
        <p:xfrm>
          <a:off x="1891575" y="1874065"/>
          <a:ext cx="8354081" cy="5363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5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Import</a:t>
                      </a:r>
                      <a:r>
                        <a:rPr sz="15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Wizard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82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500" b="1" spc="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5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Loader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82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928"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1)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40" dirty="0">
                          <a:latin typeface="Microsoft Sans Serif"/>
                          <a:cs typeface="Microsoft Sans Serif"/>
                        </a:rPr>
                        <a:t>Maximum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50,000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95" dirty="0">
                          <a:latin typeface="Microsoft Sans Serif"/>
                          <a:cs typeface="Microsoft Sans Serif"/>
                        </a:rPr>
                        <a:t>records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50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54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50" dirty="0">
                          <a:latin typeface="Microsoft Sans Serif"/>
                          <a:cs typeface="Microsoft Sans Serif"/>
                        </a:rPr>
                        <a:t>Imported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1)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45" dirty="0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70" dirty="0">
                          <a:latin typeface="Microsoft Sans Serif"/>
                          <a:cs typeface="Microsoft Sans Serif"/>
                        </a:rPr>
                        <a:t>complex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70" dirty="0">
                          <a:latin typeface="Microsoft Sans Serif"/>
                          <a:cs typeface="Microsoft Sans Serif"/>
                        </a:rPr>
                        <a:t>imports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5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65" dirty="0">
                          <a:latin typeface="Microsoft Sans Serif"/>
                          <a:cs typeface="Microsoft Sans Serif"/>
                        </a:rPr>
                        <a:t>any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70" dirty="0">
                          <a:latin typeface="Microsoft Sans Serif"/>
                          <a:cs typeface="Microsoft Sans Serif"/>
                        </a:rPr>
                        <a:t>size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50" dirty="0">
                          <a:latin typeface="Microsoft Sans Serif"/>
                          <a:cs typeface="Microsoft Sans Serif"/>
                        </a:rPr>
                        <a:t>more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70" dirty="0">
                          <a:latin typeface="Microsoft Sans Serif"/>
                          <a:cs typeface="Microsoft Sans Serif"/>
                        </a:rPr>
                        <a:t>than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5" dirty="0">
                          <a:latin typeface="Microsoft Sans Serif"/>
                          <a:cs typeface="Microsoft Sans Serif"/>
                        </a:rPr>
                        <a:t>50000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95" dirty="0">
                          <a:latin typeface="Microsoft Sans Serif"/>
                          <a:cs typeface="Microsoft Sans Serif"/>
                        </a:rPr>
                        <a:t>records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28">
                <a:tc>
                  <a:txBody>
                    <a:bodyPr/>
                    <a:lstStyle/>
                    <a:p>
                      <a:pPr marL="70485" marR="854710">
                        <a:lnSpc>
                          <a:spcPct val="100400"/>
                        </a:lnSpc>
                        <a:spcBef>
                          <a:spcPts val="150"/>
                        </a:spcBef>
                      </a:pP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2)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Works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75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45" dirty="0">
                          <a:latin typeface="Microsoft Sans Serif"/>
                          <a:cs typeface="Microsoft Sans Serif"/>
                        </a:rPr>
                        <a:t>accounts,</a:t>
                      </a:r>
                      <a:r>
                        <a:rPr sz="10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45" dirty="0">
                          <a:latin typeface="Microsoft Sans Serif"/>
                          <a:cs typeface="Microsoft Sans Serif"/>
                        </a:rPr>
                        <a:t>contacts,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80" dirty="0">
                          <a:latin typeface="Microsoft Sans Serif"/>
                          <a:cs typeface="Microsoft Sans Serif"/>
                        </a:rPr>
                        <a:t>leads,</a:t>
                      </a:r>
                      <a:r>
                        <a:rPr sz="10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solutions,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85" dirty="0">
                          <a:latin typeface="Microsoft Sans Serif"/>
                          <a:cs typeface="Microsoft Sans Serif"/>
                        </a:rPr>
                        <a:t>person </a:t>
                      </a:r>
                      <a:r>
                        <a:rPr sz="1000" spc="-59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45" dirty="0">
                          <a:latin typeface="Microsoft Sans Serif"/>
                          <a:cs typeface="Microsoft Sans Serif"/>
                        </a:rPr>
                        <a:t>accounts,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65" dirty="0">
                          <a:latin typeface="Microsoft Sans Serif"/>
                          <a:cs typeface="Microsoft Sans Serif"/>
                        </a:rPr>
                        <a:t>articles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10" dirty="0"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10" dirty="0">
                          <a:latin typeface="Microsoft Sans Serif"/>
                          <a:cs typeface="Microsoft Sans Serif"/>
                        </a:rPr>
                        <a:t>Custom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5" dirty="0">
                          <a:latin typeface="Microsoft Sans Serif"/>
                          <a:cs typeface="Microsoft Sans Serif"/>
                        </a:rPr>
                        <a:t>Objects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2)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It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5" dirty="0">
                          <a:latin typeface="Microsoft Sans Serif"/>
                          <a:cs typeface="Microsoft Sans Serif"/>
                        </a:rPr>
                        <a:t>supports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all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35" dirty="0">
                          <a:latin typeface="Microsoft Sans Serif"/>
                          <a:cs typeface="Microsoft Sans Serif"/>
                        </a:rPr>
                        <a:t>standard</a:t>
                      </a:r>
                      <a:r>
                        <a:rPr sz="10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3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35" dirty="0">
                          <a:latin typeface="Microsoft Sans Serif"/>
                          <a:cs typeface="Microsoft Sans Serif"/>
                        </a:rPr>
                        <a:t>custom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10" dirty="0">
                          <a:latin typeface="Microsoft Sans Serif"/>
                          <a:cs typeface="Microsoft Sans Serif"/>
                        </a:rPr>
                        <a:t>objects.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3)</a:t>
                      </a:r>
                      <a:r>
                        <a:rPr sz="1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30" dirty="0">
                          <a:latin typeface="Microsoft Sans Serif"/>
                          <a:cs typeface="Microsoft Sans Serif"/>
                        </a:rPr>
                        <a:t>We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04" dirty="0">
                          <a:latin typeface="Microsoft Sans Serif"/>
                          <a:cs typeface="Microsoft Sans Serif"/>
                        </a:rPr>
                        <a:t>cannot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5" dirty="0">
                          <a:latin typeface="Microsoft Sans Serif"/>
                          <a:cs typeface="Microsoft Sans Serif"/>
                        </a:rPr>
                        <a:t>export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54" dirty="0">
                          <a:latin typeface="Microsoft Sans Serif"/>
                          <a:cs typeface="Microsoft Sans Serif"/>
                        </a:rPr>
                        <a:t>data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108585" indent="80645">
                        <a:lnSpc>
                          <a:spcPct val="100400"/>
                        </a:lnSpc>
                        <a:spcBef>
                          <a:spcPts val="150"/>
                        </a:spcBef>
                      </a:pP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3)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30" dirty="0">
                          <a:latin typeface="Microsoft Sans Serif"/>
                          <a:cs typeface="Microsoft Sans Serif"/>
                        </a:rPr>
                        <a:t>We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50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5" dirty="0">
                          <a:latin typeface="Microsoft Sans Serif"/>
                          <a:cs typeface="Microsoft Sans Serif"/>
                        </a:rPr>
                        <a:t>export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54" dirty="0">
                          <a:latin typeface="Microsoft Sans Serif"/>
                          <a:cs typeface="Microsoft Sans Serif"/>
                        </a:rPr>
                        <a:t>data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5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all</a:t>
                      </a:r>
                      <a:r>
                        <a:rPr sz="10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35" dirty="0">
                          <a:latin typeface="Microsoft Sans Serif"/>
                          <a:cs typeface="Microsoft Sans Serif"/>
                        </a:rPr>
                        <a:t>custom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10" dirty="0"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35" dirty="0">
                          <a:latin typeface="Microsoft Sans Serif"/>
                          <a:cs typeface="Microsoft Sans Serif"/>
                        </a:rPr>
                        <a:t>standard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10" dirty="0">
                          <a:latin typeface="Microsoft Sans Serif"/>
                          <a:cs typeface="Microsoft Sans Serif"/>
                        </a:rPr>
                        <a:t>objects,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3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50" dirty="0">
                          <a:latin typeface="Microsoft Sans Serif"/>
                          <a:cs typeface="Microsoft Sans Serif"/>
                        </a:rPr>
                        <a:t>can </a:t>
                      </a:r>
                      <a:r>
                        <a:rPr sz="1000" spc="-59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5" dirty="0">
                          <a:latin typeface="Microsoft Sans Serif"/>
                          <a:cs typeface="Microsoft Sans Serif"/>
                        </a:rPr>
                        <a:t>import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all </a:t>
                      </a:r>
                      <a:r>
                        <a:rPr sz="1000" spc="135" dirty="0">
                          <a:latin typeface="Microsoft Sans Serif"/>
                          <a:cs typeface="Microsoft Sans Serif"/>
                        </a:rPr>
                        <a:t>custom </a:t>
                      </a:r>
                      <a:r>
                        <a:rPr sz="1000" spc="210" dirty="0">
                          <a:latin typeface="Microsoft Sans Serif"/>
                          <a:cs typeface="Microsoft Sans Serif"/>
                        </a:rPr>
                        <a:t>&amp; </a:t>
                      </a:r>
                      <a:r>
                        <a:rPr sz="1000" spc="135" dirty="0">
                          <a:latin typeface="Microsoft Sans Serif"/>
                          <a:cs typeface="Microsoft Sans Serif"/>
                        </a:rPr>
                        <a:t>standard </a:t>
                      </a:r>
                      <a:r>
                        <a:rPr sz="1000" spc="125" dirty="0">
                          <a:latin typeface="Microsoft Sans Serif"/>
                          <a:cs typeface="Microsoft Sans Serif"/>
                        </a:rPr>
                        <a:t>objects </a:t>
                      </a:r>
                      <a:r>
                        <a:rPr sz="1000" spc="190" dirty="0">
                          <a:latin typeface="Microsoft Sans Serif"/>
                          <a:cs typeface="Microsoft Sans Serif"/>
                        </a:rPr>
                        <a:t>except </a:t>
                      </a:r>
                      <a:r>
                        <a:rPr sz="1000" spc="-70" dirty="0">
                          <a:latin typeface="Microsoft Sans Serif"/>
                          <a:cs typeface="Microsoft Sans Serif"/>
                        </a:rPr>
                        <a:t>User </a:t>
                      </a:r>
                      <a:r>
                        <a:rPr sz="1000" spc="135" dirty="0">
                          <a:latin typeface="Microsoft Sans Serif"/>
                          <a:cs typeface="Microsoft Sans Serif"/>
                        </a:rPr>
                        <a:t>standard </a:t>
                      </a:r>
                      <a:r>
                        <a:rPr sz="1000" spc="1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60" dirty="0">
                          <a:latin typeface="Microsoft Sans Serif"/>
                          <a:cs typeface="Microsoft Sans Serif"/>
                        </a:rPr>
                        <a:t>object.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928">
                <a:tc>
                  <a:txBody>
                    <a:bodyPr/>
                    <a:lstStyle/>
                    <a:p>
                      <a:pPr marL="70485" marR="3646170" indent="80645">
                        <a:lnSpc>
                          <a:spcPct val="100400"/>
                        </a:lnSpc>
                        <a:spcBef>
                          <a:spcPts val="150"/>
                        </a:spcBef>
                      </a:pP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lang="en-IN" sz="1000" spc="40" dirty="0">
                          <a:latin typeface="Microsoft Sans Serif"/>
                          <a:cs typeface="Microsoft Sans Serif"/>
                        </a:rPr>
                        <a:t>)</a:t>
                      </a:r>
                      <a:r>
                        <a:rPr lang="en-IN"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n-US" sz="1000" spc="125" dirty="0">
                          <a:latin typeface="Microsoft Sans Serif"/>
                          <a:cs typeface="Microsoft Sans Serif"/>
                        </a:rPr>
                        <a:t>Delete</a:t>
                      </a:r>
                      <a:r>
                        <a:rPr lang="en-US"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n-US" sz="1000" spc="150" dirty="0">
                          <a:latin typeface="Microsoft Sans Serif"/>
                          <a:cs typeface="Microsoft Sans Serif"/>
                        </a:rPr>
                        <a:t>operation</a:t>
                      </a:r>
                      <a:r>
                        <a:rPr lang="en-US"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n-US" sz="1000" spc="-165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lang="en-US"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n-US" sz="1000" spc="16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lang="en-US"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n-US" sz="1000" spc="145" dirty="0">
                          <a:latin typeface="Microsoft Sans Serif"/>
                          <a:cs typeface="Microsoft Sans Serif"/>
                        </a:rPr>
                        <a:t>available </a:t>
                      </a:r>
                      <a:r>
                        <a:rPr lang="en-US" sz="1000" spc="-59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n-US" sz="1000" spc="195" dirty="0">
                          <a:latin typeface="Microsoft Sans Serif"/>
                          <a:cs typeface="Microsoft Sans Serif"/>
                        </a:rPr>
                        <a:t>Data</a:t>
                      </a:r>
                      <a:r>
                        <a:rPr lang="en-US"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n-US" sz="1000" spc="120" dirty="0">
                          <a:latin typeface="Microsoft Sans Serif"/>
                          <a:cs typeface="Microsoft Sans Serif"/>
                        </a:rPr>
                        <a:t>Loader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6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4)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5" dirty="0">
                          <a:latin typeface="Microsoft Sans Serif"/>
                          <a:cs typeface="Microsoft Sans Serif"/>
                        </a:rPr>
                        <a:t>Delete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10" dirty="0"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05" dirty="0">
                          <a:latin typeface="Microsoft Sans Serif"/>
                          <a:cs typeface="Microsoft Sans Serif"/>
                        </a:rPr>
                        <a:t>Hard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5" dirty="0">
                          <a:latin typeface="Microsoft Sans Serif"/>
                          <a:cs typeface="Microsoft Sans Serif"/>
                        </a:rPr>
                        <a:t>Delete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165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45" dirty="0">
                          <a:latin typeface="Microsoft Sans Serif"/>
                          <a:cs typeface="Microsoft Sans Serif"/>
                        </a:rPr>
                        <a:t>available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28"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lang="en-US" sz="1000" spc="40" dirty="0"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)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While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05" dirty="0">
                          <a:latin typeface="Microsoft Sans Serif"/>
                          <a:cs typeface="Microsoft Sans Serif"/>
                        </a:rPr>
                        <a:t>importing,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30" dirty="0">
                          <a:latin typeface="Microsoft Sans Serif"/>
                          <a:cs typeface="Microsoft Sans Serif"/>
                        </a:rPr>
                        <a:t>duplicates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50" dirty="0">
                          <a:latin typeface="Microsoft Sans Serif"/>
                          <a:cs typeface="Microsoft Sans Serif"/>
                        </a:rPr>
                        <a:t>can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54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0" dirty="0">
                          <a:latin typeface="Microsoft Sans Serif"/>
                          <a:cs typeface="Microsoft Sans Serif"/>
                        </a:rPr>
                        <a:t>ignored.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lang="en-US" sz="1000" spc="40" dirty="0"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sz="1000" spc="40" dirty="0">
                          <a:latin typeface="Microsoft Sans Serif"/>
                          <a:cs typeface="Microsoft Sans Serif"/>
                        </a:rPr>
                        <a:t>)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While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05" dirty="0">
                          <a:latin typeface="Microsoft Sans Serif"/>
                          <a:cs typeface="Microsoft Sans Serif"/>
                        </a:rPr>
                        <a:t>importing,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30" dirty="0">
                          <a:latin typeface="Microsoft Sans Serif"/>
                          <a:cs typeface="Microsoft Sans Serif"/>
                        </a:rPr>
                        <a:t>duplicates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04" dirty="0">
                          <a:latin typeface="Microsoft Sans Serif"/>
                          <a:cs typeface="Microsoft Sans Serif"/>
                        </a:rPr>
                        <a:t>cannot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254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0" dirty="0">
                          <a:latin typeface="Microsoft Sans Serif"/>
                          <a:cs typeface="Microsoft Sans Serif"/>
                        </a:rPr>
                        <a:t>ignored.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422">
                <a:tc>
                  <a:txBody>
                    <a:bodyPr/>
                    <a:lstStyle/>
                    <a:p>
                      <a:pPr marL="54610">
                        <a:lnSpc>
                          <a:spcPts val="2675"/>
                        </a:lnSpc>
                      </a:pPr>
                      <a:r>
                        <a:rPr lang="en-US" sz="1000" spc="20" dirty="0"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)It </a:t>
                      </a:r>
                      <a:r>
                        <a:rPr sz="1000" spc="145" dirty="0">
                          <a:latin typeface="Microsoft Sans Serif"/>
                          <a:cs typeface="Microsoft Sans Serif"/>
                        </a:rPr>
                        <a:t>doesn’t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05" dirty="0">
                          <a:latin typeface="Microsoft Sans Serif"/>
                          <a:cs typeface="Microsoft Sans Serif"/>
                        </a:rPr>
                        <a:t>support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0" dirty="0">
                          <a:latin typeface="Microsoft Sans Serif"/>
                          <a:cs typeface="Microsoft Sans Serif"/>
                        </a:rPr>
                        <a:t>schedule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05" dirty="0">
                          <a:latin typeface="Microsoft Sans Serif"/>
                          <a:cs typeface="Microsoft Sans Serif"/>
                        </a:rPr>
                        <a:t>export.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2675"/>
                        </a:lnSpc>
                      </a:pPr>
                      <a:r>
                        <a:rPr lang="en-US" sz="1000" spc="20" dirty="0"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)It </a:t>
                      </a:r>
                      <a:r>
                        <a:rPr sz="1000" spc="55" dirty="0">
                          <a:latin typeface="Microsoft Sans Serif"/>
                          <a:cs typeface="Microsoft Sans Serif"/>
                        </a:rPr>
                        <a:t>supports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20" dirty="0">
                          <a:latin typeface="Microsoft Sans Serif"/>
                          <a:cs typeface="Microsoft Sans Serif"/>
                        </a:rPr>
                        <a:t>schedule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105" dirty="0">
                          <a:latin typeface="Microsoft Sans Serif"/>
                          <a:cs typeface="Microsoft Sans Serif"/>
                        </a:rPr>
                        <a:t>export.</a:t>
                      </a:r>
                      <a:endParaRPr sz="10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684668" y="837474"/>
            <a:ext cx="5030763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Export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0374" y="2422400"/>
            <a:ext cx="12319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Data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Export: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9550" y="3031997"/>
            <a:ext cx="4046854" cy="11259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178" marR="5080" indent="-398115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10178" algn="l"/>
                <a:tab pos="410814" algn="l"/>
              </a:tabLst>
            </a:pPr>
            <a:r>
              <a:rPr sz="1600" spc="-5" dirty="0">
                <a:latin typeface="Arial MT"/>
                <a:cs typeface="Arial MT"/>
              </a:rPr>
              <a:t>Data </a:t>
            </a:r>
            <a:r>
              <a:rPr sz="1600" dirty="0">
                <a:latin typeface="Arial MT"/>
                <a:cs typeface="Arial MT"/>
              </a:rPr>
              <a:t>can </a:t>
            </a:r>
            <a:r>
              <a:rPr sz="1600" spc="-5" dirty="0">
                <a:latin typeface="Arial MT"/>
                <a:cs typeface="Arial MT"/>
              </a:rPr>
              <a:t>be easily exported </a:t>
            </a:r>
            <a:r>
              <a:rPr sz="1600" dirty="0">
                <a:latin typeface="Arial MT"/>
                <a:cs typeface="Arial MT"/>
              </a:rPr>
              <a:t>manually </a:t>
            </a:r>
            <a:r>
              <a:rPr sz="1600" spc="-5" dirty="0">
                <a:latin typeface="Arial MT"/>
                <a:cs typeface="Arial MT"/>
              </a:rPr>
              <a:t>or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automatically</a:t>
            </a:r>
            <a:endParaRPr sz="1600">
              <a:latin typeface="Arial MT"/>
              <a:cs typeface="Arial MT"/>
            </a:endParaRPr>
          </a:p>
          <a:p>
            <a:pPr marL="410178" indent="-398115">
              <a:spcBef>
                <a:spcPts val="960"/>
              </a:spcBef>
              <a:buAutoNum type="arabicPeriod"/>
              <a:tabLst>
                <a:tab pos="410178" algn="l"/>
                <a:tab pos="410814" algn="l"/>
              </a:tabLst>
            </a:pPr>
            <a:r>
              <a:rPr sz="1600" spc="-5" dirty="0">
                <a:latin typeface="Arial MT"/>
                <a:cs typeface="Arial MT"/>
              </a:rPr>
              <a:t>Data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exported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.csv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files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96065" y="3111922"/>
            <a:ext cx="3357879" cy="920115"/>
            <a:chOff x="5072064" y="2254670"/>
            <a:chExt cx="3357879" cy="920115"/>
          </a:xfrm>
        </p:grpSpPr>
        <p:sp>
          <p:nvSpPr>
            <p:cNvPr id="6" name="object 6"/>
            <p:cNvSpPr/>
            <p:nvPr/>
          </p:nvSpPr>
          <p:spPr>
            <a:xfrm>
              <a:off x="6776511" y="2571744"/>
              <a:ext cx="296545" cy="286385"/>
            </a:xfrm>
            <a:custGeom>
              <a:avLst/>
              <a:gdLst/>
              <a:ahLst/>
              <a:cxnLst/>
              <a:rect l="l" t="t" r="r" b="b"/>
              <a:pathLst>
                <a:path w="296545" h="286385">
                  <a:moveTo>
                    <a:pt x="296099" y="285899"/>
                  </a:moveTo>
                  <a:lnTo>
                    <a:pt x="0" y="285899"/>
                  </a:lnTo>
                  <a:lnTo>
                    <a:pt x="0" y="0"/>
                  </a:lnTo>
                  <a:lnTo>
                    <a:pt x="296099" y="0"/>
                  </a:lnTo>
                  <a:lnTo>
                    <a:pt x="296099" y="285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76511" y="2571744"/>
              <a:ext cx="296545" cy="286385"/>
            </a:xfrm>
            <a:custGeom>
              <a:avLst/>
              <a:gdLst/>
              <a:ahLst/>
              <a:cxnLst/>
              <a:rect l="l" t="t" r="r" b="b"/>
              <a:pathLst>
                <a:path w="296545" h="286385">
                  <a:moveTo>
                    <a:pt x="0" y="0"/>
                  </a:moveTo>
                  <a:lnTo>
                    <a:pt x="296099" y="0"/>
                  </a:lnTo>
                  <a:lnTo>
                    <a:pt x="296099" y="285899"/>
                  </a:lnTo>
                  <a:lnTo>
                    <a:pt x="0" y="285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2064" y="2254670"/>
              <a:ext cx="3357543" cy="9200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49838" y="2592094"/>
              <a:ext cx="1367790" cy="327025"/>
            </a:xfrm>
            <a:custGeom>
              <a:avLst/>
              <a:gdLst/>
              <a:ahLst/>
              <a:cxnLst/>
              <a:rect l="l" t="t" r="r" b="b"/>
              <a:pathLst>
                <a:path w="1367790" h="327025">
                  <a:moveTo>
                    <a:pt x="1367397" y="326699"/>
                  </a:moveTo>
                  <a:lnTo>
                    <a:pt x="163349" y="326699"/>
                  </a:lnTo>
                  <a:lnTo>
                    <a:pt x="0" y="163349"/>
                  </a:lnTo>
                  <a:lnTo>
                    <a:pt x="163349" y="0"/>
                  </a:lnTo>
                  <a:lnTo>
                    <a:pt x="1367397" y="0"/>
                  </a:lnTo>
                  <a:lnTo>
                    <a:pt x="1204047" y="163349"/>
                  </a:lnTo>
                  <a:lnTo>
                    <a:pt x="1367397" y="3266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9838" y="2592094"/>
              <a:ext cx="1367790" cy="327025"/>
            </a:xfrm>
            <a:custGeom>
              <a:avLst/>
              <a:gdLst/>
              <a:ahLst/>
              <a:cxnLst/>
              <a:rect l="l" t="t" r="r" b="b"/>
              <a:pathLst>
                <a:path w="1367790" h="327025">
                  <a:moveTo>
                    <a:pt x="1367397" y="326699"/>
                  </a:moveTo>
                  <a:lnTo>
                    <a:pt x="163349" y="326699"/>
                  </a:lnTo>
                  <a:lnTo>
                    <a:pt x="0" y="163349"/>
                  </a:lnTo>
                  <a:lnTo>
                    <a:pt x="163349" y="0"/>
                  </a:lnTo>
                  <a:lnTo>
                    <a:pt x="1367397" y="0"/>
                  </a:lnTo>
                  <a:lnTo>
                    <a:pt x="1204047" y="163349"/>
                  </a:lnTo>
                  <a:lnTo>
                    <a:pt x="1367397" y="32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4668" y="1002007"/>
            <a:ext cx="3576954" cy="29315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spc="-5" dirty="0"/>
              <a:t>Data</a:t>
            </a:r>
            <a:r>
              <a:rPr spc="-45" dirty="0"/>
              <a:t> </a:t>
            </a:r>
            <a:r>
              <a:rPr spc="-10" dirty="0"/>
              <a:t>Export</a:t>
            </a:r>
            <a:r>
              <a:rPr spc="-50" dirty="0"/>
              <a:t> </a:t>
            </a:r>
            <a:r>
              <a:rPr dirty="0"/>
              <a:t>Methods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40623" y="2265449"/>
            <a:ext cx="7510780" cy="3164205"/>
            <a:chOff x="816623" y="1408197"/>
            <a:chExt cx="7510780" cy="3164205"/>
          </a:xfrm>
        </p:grpSpPr>
        <p:sp>
          <p:nvSpPr>
            <p:cNvPr id="4" name="object 4"/>
            <p:cNvSpPr/>
            <p:nvPr/>
          </p:nvSpPr>
          <p:spPr>
            <a:xfrm>
              <a:off x="6776511" y="2571744"/>
              <a:ext cx="296545" cy="286385"/>
            </a:xfrm>
            <a:custGeom>
              <a:avLst/>
              <a:gdLst/>
              <a:ahLst/>
              <a:cxnLst/>
              <a:rect l="l" t="t" r="r" b="b"/>
              <a:pathLst>
                <a:path w="296545" h="286385">
                  <a:moveTo>
                    <a:pt x="296099" y="285899"/>
                  </a:moveTo>
                  <a:lnTo>
                    <a:pt x="0" y="285899"/>
                  </a:lnTo>
                  <a:lnTo>
                    <a:pt x="0" y="0"/>
                  </a:lnTo>
                  <a:lnTo>
                    <a:pt x="296099" y="0"/>
                  </a:lnTo>
                  <a:lnTo>
                    <a:pt x="296099" y="285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76511" y="2571744"/>
              <a:ext cx="296545" cy="286385"/>
            </a:xfrm>
            <a:custGeom>
              <a:avLst/>
              <a:gdLst/>
              <a:ahLst/>
              <a:cxnLst/>
              <a:rect l="l" t="t" r="r" b="b"/>
              <a:pathLst>
                <a:path w="296545" h="286385">
                  <a:moveTo>
                    <a:pt x="0" y="0"/>
                  </a:moveTo>
                  <a:lnTo>
                    <a:pt x="296099" y="0"/>
                  </a:lnTo>
                  <a:lnTo>
                    <a:pt x="296099" y="285899"/>
                  </a:lnTo>
                  <a:lnTo>
                    <a:pt x="0" y="285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630" y="1408197"/>
              <a:ext cx="7510702" cy="31637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6622" y="2459507"/>
              <a:ext cx="3020695" cy="2009139"/>
            </a:xfrm>
            <a:custGeom>
              <a:avLst/>
              <a:gdLst/>
              <a:ahLst/>
              <a:cxnLst/>
              <a:rect l="l" t="t" r="r" b="b"/>
              <a:pathLst>
                <a:path w="3020695" h="2009139">
                  <a:moveTo>
                    <a:pt x="3020390" y="1759064"/>
                  </a:moveTo>
                  <a:lnTo>
                    <a:pt x="2770340" y="1509014"/>
                  </a:lnTo>
                  <a:lnTo>
                    <a:pt x="0" y="1509014"/>
                  </a:lnTo>
                  <a:lnTo>
                    <a:pt x="0" y="2009114"/>
                  </a:lnTo>
                  <a:lnTo>
                    <a:pt x="2770340" y="2009114"/>
                  </a:lnTo>
                  <a:lnTo>
                    <a:pt x="3020390" y="1759064"/>
                  </a:lnTo>
                  <a:close/>
                </a:path>
                <a:path w="3020695" h="2009139">
                  <a:moveTo>
                    <a:pt x="3020390" y="1004570"/>
                  </a:moveTo>
                  <a:lnTo>
                    <a:pt x="2770340" y="754519"/>
                  </a:lnTo>
                  <a:lnTo>
                    <a:pt x="0" y="754519"/>
                  </a:lnTo>
                  <a:lnTo>
                    <a:pt x="0" y="1254620"/>
                  </a:lnTo>
                  <a:lnTo>
                    <a:pt x="2770340" y="1254620"/>
                  </a:lnTo>
                  <a:lnTo>
                    <a:pt x="3020390" y="1004570"/>
                  </a:lnTo>
                  <a:close/>
                </a:path>
                <a:path w="3020695" h="2009139">
                  <a:moveTo>
                    <a:pt x="3020390" y="250037"/>
                  </a:moveTo>
                  <a:lnTo>
                    <a:pt x="2770340" y="0"/>
                  </a:lnTo>
                  <a:lnTo>
                    <a:pt x="0" y="0"/>
                  </a:lnTo>
                  <a:lnTo>
                    <a:pt x="0" y="500087"/>
                  </a:lnTo>
                  <a:lnTo>
                    <a:pt x="2770340" y="500087"/>
                  </a:lnTo>
                  <a:lnTo>
                    <a:pt x="3020390" y="250037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13648" y="3298316"/>
            <a:ext cx="2701290" cy="2038443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699" marR="3847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Accessible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Setup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menu,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in-browser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wizard</a:t>
            </a:r>
            <a:endParaRPr sz="1600">
              <a:latin typeface="Arial MT"/>
              <a:cs typeface="Arial MT"/>
            </a:endParaRPr>
          </a:p>
          <a:p>
            <a:pPr>
              <a:spcBef>
                <a:spcPts val="25"/>
              </a:spcBef>
            </a:pPr>
            <a:endParaRPr sz="1750">
              <a:latin typeface="Arial MT"/>
              <a:cs typeface="Arial MT"/>
            </a:endParaRPr>
          </a:p>
          <a:p>
            <a:pPr marL="12699" marR="255885">
              <a:lnSpc>
                <a:spcPct val="101600"/>
              </a:lnSpc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export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once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6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days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28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days</a:t>
            </a:r>
            <a:endParaRPr sz="1600">
              <a:latin typeface="Arial MT"/>
              <a:cs typeface="Arial MT"/>
            </a:endParaRPr>
          </a:p>
          <a:p>
            <a:pPr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12699" marR="5080">
              <a:lnSpc>
                <a:spcPct val="101600"/>
              </a:lnSpc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schedule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export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90106" y="3300348"/>
            <a:ext cx="3456940" cy="2025650"/>
          </a:xfrm>
          <a:custGeom>
            <a:avLst/>
            <a:gdLst/>
            <a:ahLst/>
            <a:cxnLst/>
            <a:rect l="l" t="t" r="r" b="b"/>
            <a:pathLst>
              <a:path w="3456940" h="2025650">
                <a:moveTo>
                  <a:pt x="3020390" y="0"/>
                </a:moveTo>
                <a:lnTo>
                  <a:pt x="289356" y="0"/>
                </a:lnTo>
                <a:lnTo>
                  <a:pt x="0" y="289356"/>
                </a:lnTo>
                <a:lnTo>
                  <a:pt x="289356" y="578700"/>
                </a:lnTo>
                <a:lnTo>
                  <a:pt x="3020390" y="578700"/>
                </a:lnTo>
                <a:lnTo>
                  <a:pt x="3020390" y="0"/>
                </a:lnTo>
                <a:close/>
              </a:path>
              <a:path w="3456940" h="2025650">
                <a:moveTo>
                  <a:pt x="3306368" y="773506"/>
                </a:moveTo>
                <a:lnTo>
                  <a:pt x="250126" y="773506"/>
                </a:lnTo>
                <a:lnTo>
                  <a:pt x="76" y="1023556"/>
                </a:lnTo>
                <a:lnTo>
                  <a:pt x="250126" y="1273594"/>
                </a:lnTo>
                <a:lnTo>
                  <a:pt x="3306368" y="1273594"/>
                </a:lnTo>
                <a:lnTo>
                  <a:pt x="3306368" y="773506"/>
                </a:lnTo>
                <a:close/>
              </a:path>
              <a:path w="3456940" h="2025650">
                <a:moveTo>
                  <a:pt x="3456394" y="1525422"/>
                </a:moveTo>
                <a:lnTo>
                  <a:pt x="250151" y="1525422"/>
                </a:lnTo>
                <a:lnTo>
                  <a:pt x="101" y="1775472"/>
                </a:lnTo>
                <a:lnTo>
                  <a:pt x="250151" y="2025523"/>
                </a:lnTo>
                <a:lnTo>
                  <a:pt x="3456394" y="2025523"/>
                </a:lnTo>
                <a:lnTo>
                  <a:pt x="3456394" y="1525422"/>
                </a:lnTo>
                <a:close/>
              </a:path>
            </a:pathLst>
          </a:custGeom>
          <a:solidFill>
            <a:srgbClr val="0B5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93525" y="2586898"/>
            <a:ext cx="2428875" cy="313547"/>
          </a:xfrm>
          <a:prstGeom prst="rect">
            <a:avLst/>
          </a:prstGeom>
          <a:solidFill>
            <a:srgbClr val="F4CCCC"/>
          </a:solidFill>
        </p:spPr>
        <p:txBody>
          <a:bodyPr vert="horz" wrap="square" lIns="0" tIns="66675" rIns="0" bIns="0" rtlCol="0">
            <a:spAutoFit/>
          </a:bodyPr>
          <a:lstStyle/>
          <a:p>
            <a:pPr marL="283823">
              <a:spcBef>
                <a:spcPts val="525"/>
              </a:spcBef>
            </a:pPr>
            <a:r>
              <a:rPr sz="1600" b="1" spc="-5" dirty="0">
                <a:solidFill>
                  <a:srgbClr val="CC0000"/>
                </a:solidFill>
                <a:latin typeface="Arial"/>
                <a:cs typeface="Arial"/>
              </a:rPr>
              <a:t>Data</a:t>
            </a:r>
            <a:r>
              <a:rPr sz="1600" b="1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CC0000"/>
                </a:solidFill>
                <a:latin typeface="Arial"/>
                <a:cs typeface="Arial"/>
              </a:rPr>
              <a:t>Export</a:t>
            </a:r>
            <a:r>
              <a:rPr sz="1600" b="1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CC0000"/>
                </a:solidFill>
                <a:latin typeface="Arial"/>
                <a:cs typeface="Arial"/>
              </a:rPr>
              <a:t>Wizard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87290" y="2588186"/>
            <a:ext cx="2428875" cy="313547"/>
          </a:xfrm>
          <a:prstGeom prst="rect">
            <a:avLst/>
          </a:prstGeom>
          <a:solidFill>
            <a:srgbClr val="9EC4E8"/>
          </a:solidFill>
        </p:spPr>
        <p:txBody>
          <a:bodyPr vert="horz" wrap="square" lIns="0" tIns="66675" rIns="0" bIns="0" rtlCol="0">
            <a:spAutoFit/>
          </a:bodyPr>
          <a:lstStyle/>
          <a:p>
            <a:pPr marL="626697">
              <a:spcBef>
                <a:spcPts val="525"/>
              </a:spcBef>
            </a:pPr>
            <a:r>
              <a:rPr sz="1600" b="1" spc="-5" dirty="0">
                <a:solidFill>
                  <a:srgbClr val="073662"/>
                </a:solidFill>
                <a:latin typeface="Arial"/>
                <a:cs typeface="Arial"/>
              </a:rPr>
              <a:t>Data</a:t>
            </a:r>
            <a:r>
              <a:rPr sz="1600" b="1" spc="-50" dirty="0">
                <a:solidFill>
                  <a:srgbClr val="07366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73662"/>
                </a:solidFill>
                <a:latin typeface="Arial"/>
                <a:cs typeface="Arial"/>
              </a:rPr>
              <a:t>Loader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2710" y="3381640"/>
            <a:ext cx="278892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 marR="330810"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 accessed through user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command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endParaRPr sz="1600" dirty="0">
              <a:latin typeface="Arial MT"/>
              <a:cs typeface="Arial MT"/>
            </a:endParaRPr>
          </a:p>
          <a:p>
            <a:pPr>
              <a:spcBef>
                <a:spcPts val="5"/>
              </a:spcBef>
            </a:pPr>
            <a:endParaRPr sz="2000" dirty="0">
              <a:latin typeface="Arial MT"/>
              <a:cs typeface="Arial MT"/>
            </a:endParaRPr>
          </a:p>
          <a:p>
            <a:pPr marL="12699" marR="306682"/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For automatic export using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command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suggested</a:t>
            </a:r>
            <a:endParaRPr sz="1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684668" y="837474"/>
            <a:ext cx="5546958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dirty="0"/>
              <a:t>Mass</a:t>
            </a:r>
            <a:r>
              <a:rPr spc="-95" dirty="0"/>
              <a:t> </a:t>
            </a:r>
            <a:r>
              <a:rPr spc="-5" dirty="0"/>
              <a:t>Delete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9776" y="1789147"/>
            <a:ext cx="4813935" cy="39882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 algn="just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What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mass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delete?</a:t>
            </a:r>
            <a:endParaRPr sz="1600">
              <a:latin typeface="Arial"/>
              <a:cs typeface="Arial"/>
            </a:endParaRPr>
          </a:p>
          <a:p>
            <a:pPr marL="12699" marR="5080" algn="just">
              <a:lnSpc>
                <a:spcPct val="150000"/>
              </a:lnSpc>
              <a:spcBef>
                <a:spcPts val="1000"/>
              </a:spcBef>
            </a:pPr>
            <a:r>
              <a:rPr sz="1600" dirty="0">
                <a:latin typeface="Arial MT"/>
                <a:cs typeface="Arial MT"/>
              </a:rPr>
              <a:t>Mass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delete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allows</a:t>
            </a:r>
            <a:r>
              <a:rPr sz="1600" dirty="0">
                <a:latin typeface="Arial MT"/>
                <a:cs typeface="Arial MT"/>
              </a:rPr>
              <a:t> you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delete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bulk.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Salesforce has introduced the option of </a:t>
            </a:r>
            <a:r>
              <a:rPr sz="1600" dirty="0">
                <a:latin typeface="Arial MT"/>
                <a:cs typeface="Arial MT"/>
              </a:rPr>
              <a:t>mass </a:t>
            </a:r>
            <a:r>
              <a:rPr sz="1600" spc="-5" dirty="0">
                <a:latin typeface="Arial MT"/>
                <a:cs typeface="Arial MT"/>
              </a:rPr>
              <a:t>delete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recently. </a:t>
            </a:r>
            <a:r>
              <a:rPr sz="1600" spc="-5" dirty="0">
                <a:latin typeface="Arial MT"/>
                <a:cs typeface="Arial MT"/>
              </a:rPr>
              <a:t>it has </a:t>
            </a:r>
            <a:r>
              <a:rPr sz="1600" dirty="0">
                <a:latin typeface="Arial MT"/>
                <a:cs typeface="Arial MT"/>
              </a:rPr>
              <a:t>certain </a:t>
            </a:r>
            <a:r>
              <a:rPr sz="1600" spc="-5" dirty="0">
                <a:latin typeface="Arial MT"/>
                <a:cs typeface="Arial MT"/>
              </a:rPr>
              <a:t>limitations. </a:t>
            </a:r>
            <a:r>
              <a:rPr sz="1600" spc="-55" dirty="0">
                <a:latin typeface="Arial MT"/>
                <a:cs typeface="Arial MT"/>
              </a:rPr>
              <a:t>You </a:t>
            </a:r>
            <a:r>
              <a:rPr sz="1600" spc="-5" dirty="0">
                <a:latin typeface="Arial MT"/>
                <a:cs typeface="Arial MT"/>
              </a:rPr>
              <a:t>need to have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 permission to </a:t>
            </a:r>
            <a:r>
              <a:rPr sz="1600" dirty="0">
                <a:latin typeface="Arial MT"/>
                <a:cs typeface="Arial MT"/>
              </a:rPr>
              <a:t>modify </a:t>
            </a:r>
            <a:r>
              <a:rPr sz="1600" spc="-5" dirty="0">
                <a:latin typeface="Arial MT"/>
                <a:cs typeface="Arial MT"/>
              </a:rPr>
              <a:t>all data, in order to </a:t>
            </a:r>
            <a:r>
              <a:rPr sz="1600" dirty="0">
                <a:latin typeface="Arial MT"/>
                <a:cs typeface="Arial MT"/>
              </a:rPr>
              <a:t>mass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delete data in </a:t>
            </a:r>
            <a:r>
              <a:rPr sz="1600" dirty="0">
                <a:latin typeface="Arial MT"/>
                <a:cs typeface="Arial MT"/>
              </a:rPr>
              <a:t>salesforce. you can </a:t>
            </a:r>
            <a:r>
              <a:rPr sz="1600" spc="-5" dirty="0">
                <a:latin typeface="Arial MT"/>
                <a:cs typeface="Arial MT"/>
              </a:rPr>
              <a:t>delete </a:t>
            </a:r>
            <a:r>
              <a:rPr sz="1600" dirty="0">
                <a:latin typeface="Arial MT"/>
                <a:cs typeface="Arial MT"/>
              </a:rPr>
              <a:t>a maximum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250 data at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time. Only admin </a:t>
            </a:r>
            <a:r>
              <a:rPr sz="1600" dirty="0">
                <a:latin typeface="Arial MT"/>
                <a:cs typeface="Arial MT"/>
              </a:rPr>
              <a:t>can </a:t>
            </a:r>
            <a:r>
              <a:rPr sz="1600" spc="-5" dirty="0">
                <a:latin typeface="Arial MT"/>
                <a:cs typeface="Arial MT"/>
              </a:rPr>
              <a:t>delete data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endParaRPr sz="1600">
              <a:latin typeface="Arial MT"/>
              <a:cs typeface="Arial MT"/>
            </a:endParaRPr>
          </a:p>
          <a:p>
            <a:pPr>
              <a:spcBef>
                <a:spcPts val="5"/>
              </a:spcBef>
            </a:pPr>
            <a:endParaRPr sz="1700">
              <a:latin typeface="Arial MT"/>
              <a:cs typeface="Arial MT"/>
            </a:endParaRPr>
          </a:p>
          <a:p>
            <a:pPr marL="469864" indent="-409544">
              <a:buAutoNum type="alphaLcParenR"/>
              <a:tabLst>
                <a:tab pos="469229" algn="l"/>
                <a:tab pos="469864" algn="l"/>
              </a:tabLst>
            </a:pPr>
            <a:r>
              <a:rPr sz="1600" spc="-5" dirty="0">
                <a:latin typeface="Arial MT"/>
                <a:cs typeface="Arial MT"/>
              </a:rPr>
              <a:t>associates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cases</a:t>
            </a:r>
            <a:endParaRPr sz="1600">
              <a:latin typeface="Arial MT"/>
              <a:cs typeface="Arial MT"/>
            </a:endParaRPr>
          </a:p>
          <a:p>
            <a:pPr>
              <a:spcBef>
                <a:spcPts val="5"/>
              </a:spcBef>
              <a:buFont typeface="Arial MT"/>
              <a:buAutoNum type="alphaLcParenR"/>
            </a:pPr>
            <a:endParaRPr sz="1700">
              <a:latin typeface="Arial MT"/>
              <a:cs typeface="Arial MT"/>
            </a:endParaRPr>
          </a:p>
          <a:p>
            <a:pPr marL="469864" indent="-409544">
              <a:buAutoNum type="alphaLcParenR"/>
              <a:tabLst>
                <a:tab pos="469229" algn="l"/>
                <a:tab pos="469864" algn="l"/>
              </a:tabLst>
            </a:pPr>
            <a:r>
              <a:rPr sz="1600" spc="-5" dirty="0">
                <a:latin typeface="Arial MT"/>
                <a:cs typeface="Arial MT"/>
              </a:rPr>
              <a:t>partner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accounts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43253" y="2005022"/>
            <a:ext cx="3332479" cy="3405504"/>
            <a:chOff x="5419251" y="1147772"/>
            <a:chExt cx="3332479" cy="3405504"/>
          </a:xfrm>
        </p:grpSpPr>
        <p:sp>
          <p:nvSpPr>
            <p:cNvPr id="5" name="object 5"/>
            <p:cNvSpPr/>
            <p:nvPr/>
          </p:nvSpPr>
          <p:spPr>
            <a:xfrm>
              <a:off x="6776511" y="2571744"/>
              <a:ext cx="296545" cy="286385"/>
            </a:xfrm>
            <a:custGeom>
              <a:avLst/>
              <a:gdLst/>
              <a:ahLst/>
              <a:cxnLst/>
              <a:rect l="l" t="t" r="r" b="b"/>
              <a:pathLst>
                <a:path w="296545" h="286385">
                  <a:moveTo>
                    <a:pt x="296099" y="285899"/>
                  </a:moveTo>
                  <a:lnTo>
                    <a:pt x="0" y="285899"/>
                  </a:lnTo>
                  <a:lnTo>
                    <a:pt x="0" y="0"/>
                  </a:lnTo>
                  <a:lnTo>
                    <a:pt x="296099" y="0"/>
                  </a:lnTo>
                  <a:lnTo>
                    <a:pt x="296099" y="285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76511" y="2571744"/>
              <a:ext cx="296545" cy="286385"/>
            </a:xfrm>
            <a:custGeom>
              <a:avLst/>
              <a:gdLst/>
              <a:ahLst/>
              <a:cxnLst/>
              <a:rect l="l" t="t" r="r" b="b"/>
              <a:pathLst>
                <a:path w="296545" h="286385">
                  <a:moveTo>
                    <a:pt x="0" y="0"/>
                  </a:moveTo>
                  <a:lnTo>
                    <a:pt x="296099" y="0"/>
                  </a:lnTo>
                  <a:lnTo>
                    <a:pt x="296099" y="285899"/>
                  </a:lnTo>
                  <a:lnTo>
                    <a:pt x="0" y="285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8789" y="1157297"/>
              <a:ext cx="3312993" cy="33861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4014" y="1152535"/>
              <a:ext cx="3322954" cy="3395979"/>
            </a:xfrm>
            <a:custGeom>
              <a:avLst/>
              <a:gdLst/>
              <a:ahLst/>
              <a:cxnLst/>
              <a:rect l="l" t="t" r="r" b="b"/>
              <a:pathLst>
                <a:path w="3322954" h="3395979">
                  <a:moveTo>
                    <a:pt x="0" y="0"/>
                  </a:moveTo>
                  <a:lnTo>
                    <a:pt x="3322543" y="0"/>
                  </a:lnTo>
                  <a:lnTo>
                    <a:pt x="3322543" y="3395680"/>
                  </a:lnTo>
                  <a:lnTo>
                    <a:pt x="0" y="339568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684668" y="700995"/>
            <a:ext cx="3026410" cy="96847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699">
              <a:spcBef>
                <a:spcPts val="100"/>
              </a:spcBef>
            </a:pPr>
            <a:r>
              <a:rPr dirty="0"/>
              <a:t>Mass</a:t>
            </a:r>
            <a:r>
              <a:rPr spc="-50" dirty="0"/>
              <a:t> </a:t>
            </a:r>
            <a:r>
              <a:rPr spc="-5" dirty="0"/>
              <a:t>Delete</a:t>
            </a:r>
            <a:r>
              <a:rPr spc="-45" dirty="0"/>
              <a:t> </a:t>
            </a:r>
            <a:r>
              <a:rPr sz="2500" spc="-5" dirty="0"/>
              <a:t>cont..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1795502" y="1766869"/>
            <a:ext cx="4858385" cy="1225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178" indent="-398115">
              <a:spcBef>
                <a:spcPts val="100"/>
              </a:spcBef>
              <a:buAutoNum type="arabicPeriod"/>
              <a:tabLst>
                <a:tab pos="410178" algn="l"/>
                <a:tab pos="410814" algn="l"/>
              </a:tabLst>
            </a:pPr>
            <a:r>
              <a:rPr sz="1600" spc="-5" dirty="0">
                <a:latin typeface="Arial MT"/>
                <a:cs typeface="Arial MT"/>
              </a:rPr>
              <a:t>Login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Salesforce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then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"/>
                <a:cs typeface="Arial"/>
              </a:rPr>
              <a:t>Setup</a:t>
            </a:r>
            <a:endParaRPr sz="1600">
              <a:latin typeface="Arial"/>
              <a:cs typeface="Arial"/>
            </a:endParaRPr>
          </a:p>
          <a:p>
            <a:pPr marL="410178" marR="5080" indent="-398115">
              <a:lnSpc>
                <a:spcPct val="114999"/>
              </a:lnSpc>
              <a:spcBef>
                <a:spcPts val="900"/>
              </a:spcBef>
              <a:buAutoNum type="arabicPeriod"/>
              <a:tabLst>
                <a:tab pos="410178" algn="l"/>
                <a:tab pos="410814" algn="l"/>
              </a:tabLst>
            </a:pPr>
            <a:r>
              <a:rPr sz="1600" spc="-5" dirty="0">
                <a:latin typeface="Arial MT"/>
                <a:cs typeface="Arial MT"/>
              </a:rPr>
              <a:t>Go</a:t>
            </a:r>
            <a:r>
              <a:rPr sz="1600" spc="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"/>
                <a:cs typeface="Arial"/>
              </a:rPr>
              <a:t>Data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Management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then</a:t>
            </a:r>
            <a:r>
              <a:rPr sz="1600" spc="7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Mass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Delete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Records</a:t>
            </a:r>
            <a:endParaRPr sz="1600">
              <a:latin typeface="Arial"/>
              <a:cs typeface="Arial"/>
            </a:endParaRPr>
          </a:p>
          <a:p>
            <a:pPr marL="410178" indent="-398115">
              <a:spcBef>
                <a:spcPts val="285"/>
              </a:spcBef>
              <a:buAutoNum type="arabicPeriod"/>
              <a:tabLst>
                <a:tab pos="410178" algn="l"/>
                <a:tab pos="410814" algn="l"/>
              </a:tabLst>
            </a:pPr>
            <a:r>
              <a:rPr sz="1600" spc="-5" dirty="0">
                <a:latin typeface="Arial MT"/>
                <a:cs typeface="Arial MT"/>
              </a:rPr>
              <a:t>Choose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type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wish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delete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5501" y="3002832"/>
            <a:ext cx="19494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"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4.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6223" y="3023659"/>
            <a:ext cx="4439920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-5" dirty="0">
                <a:latin typeface="Arial MT"/>
                <a:cs typeface="Arial MT"/>
              </a:rPr>
              <a:t>Specify</a:t>
            </a:r>
            <a:r>
              <a:rPr sz="1600" spc="4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conditions</a:t>
            </a:r>
            <a:r>
              <a:rPr sz="1600" spc="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4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selected</a:t>
            </a:r>
            <a:r>
              <a:rPr sz="1600" spc="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items,</a:t>
            </a:r>
            <a:r>
              <a:rPr sz="1600" spc="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such</a:t>
            </a:r>
            <a:r>
              <a:rPr sz="1600" spc="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6225" y="3304075"/>
            <a:ext cx="4344035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dirty="0">
                <a:latin typeface="Arial MT"/>
                <a:cs typeface="Arial MT"/>
              </a:rPr>
              <a:t>“State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equals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New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York”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“City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equals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Toronto”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8202" y="3584490"/>
            <a:ext cx="4838065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  <a:tabLst>
                <a:tab pos="397479" algn="l"/>
              </a:tabLst>
            </a:pPr>
            <a:r>
              <a:rPr sz="1600" spc="-5" dirty="0">
                <a:latin typeface="Arial MT"/>
                <a:cs typeface="Arial MT"/>
              </a:rPr>
              <a:t>5.	Click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"/>
                <a:cs typeface="Arial"/>
              </a:rPr>
              <a:t>Search</a:t>
            </a:r>
            <a:r>
              <a:rPr sz="1600" b="1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find</a:t>
            </a:r>
            <a:r>
              <a:rPr sz="1600" spc="1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matches</a:t>
            </a:r>
            <a:r>
              <a:rPr sz="1600" spc="1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based</a:t>
            </a:r>
            <a:r>
              <a:rPr sz="1600" spc="1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1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6223" y="3864905"/>
            <a:ext cx="622300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dirty="0">
                <a:latin typeface="Arial MT"/>
                <a:cs typeface="Arial MT"/>
              </a:rPr>
              <a:t>criteria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8202" y="4145322"/>
            <a:ext cx="4838065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  <a:tabLst>
                <a:tab pos="397479" algn="l"/>
              </a:tabLst>
            </a:pPr>
            <a:r>
              <a:rPr sz="1600" spc="-5" dirty="0">
                <a:latin typeface="Arial MT"/>
                <a:cs typeface="Arial MT"/>
              </a:rPr>
              <a:t>6.	Select</a:t>
            </a:r>
            <a:r>
              <a:rPr sz="1600" spc="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boxes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next</a:t>
            </a:r>
            <a:r>
              <a:rPr sz="1600" spc="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item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wish</a:t>
            </a:r>
            <a:r>
              <a:rPr sz="1600" spc="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delete,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6224" y="4425736"/>
            <a:ext cx="4163695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spc="-5" dirty="0">
                <a:latin typeface="Arial MT"/>
                <a:cs typeface="Arial MT"/>
              </a:rPr>
              <a:t>or</a:t>
            </a:r>
            <a:r>
              <a:rPr sz="1600" spc="-15" dirty="0">
                <a:latin typeface="Arial MT"/>
                <a:cs typeface="Arial MT"/>
              </a:rPr>
              <a:t> optionally,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header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box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items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8202" y="4706151"/>
            <a:ext cx="4838065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  <a:tabLst>
                <a:tab pos="397479" algn="l"/>
                <a:tab pos="1151801" algn="l"/>
                <a:tab pos="2556314" algn="l"/>
                <a:tab pos="3360162" algn="l"/>
                <a:tab pos="3718275" algn="l"/>
              </a:tabLst>
            </a:pPr>
            <a:r>
              <a:rPr sz="1600" spc="-5" dirty="0">
                <a:latin typeface="Arial MT"/>
                <a:cs typeface="Arial MT"/>
              </a:rPr>
              <a:t>7</a:t>
            </a:r>
            <a:r>
              <a:rPr sz="1600" dirty="0">
                <a:latin typeface="Arial MT"/>
                <a:cs typeface="Arial MT"/>
              </a:rPr>
              <a:t>.	</a:t>
            </a:r>
            <a:r>
              <a:rPr sz="1600" spc="-5" dirty="0">
                <a:latin typeface="Arial MT"/>
                <a:cs typeface="Arial MT"/>
              </a:rPr>
              <a:t>Selec</a:t>
            </a:r>
            <a:r>
              <a:rPr sz="1600" dirty="0">
                <a:latin typeface="Arial MT"/>
                <a:cs typeface="Arial MT"/>
              </a:rPr>
              <a:t>t	</a:t>
            </a:r>
            <a:r>
              <a:rPr sz="1600" b="1" spc="-5" dirty="0">
                <a:latin typeface="Arial"/>
                <a:cs typeface="Arial"/>
              </a:rPr>
              <a:t>Permanentl</a:t>
            </a:r>
            <a:r>
              <a:rPr sz="1600" b="1" dirty="0">
                <a:latin typeface="Arial"/>
                <a:cs typeface="Arial"/>
              </a:rPr>
              <a:t>y	</a:t>
            </a:r>
            <a:r>
              <a:rPr sz="1600" b="1" spc="-5" dirty="0">
                <a:latin typeface="Arial"/>
                <a:cs typeface="Arial"/>
              </a:rPr>
              <a:t>Delet</a:t>
            </a:r>
            <a:r>
              <a:rPr sz="1600" b="1" dirty="0">
                <a:latin typeface="Arial"/>
                <a:cs typeface="Arial"/>
              </a:rPr>
              <a:t>e	</a:t>
            </a:r>
            <a:r>
              <a:rPr sz="1600" spc="-5" dirty="0">
                <a:latin typeface="Arial MT"/>
                <a:cs typeface="Arial MT"/>
              </a:rPr>
              <a:t>t</a:t>
            </a:r>
            <a:r>
              <a:rPr sz="1600" dirty="0">
                <a:latin typeface="Arial MT"/>
                <a:cs typeface="Arial MT"/>
              </a:rPr>
              <a:t>o	</a:t>
            </a:r>
            <a:r>
              <a:rPr sz="1600" spc="-5" dirty="0">
                <a:latin typeface="Arial MT"/>
                <a:cs typeface="Arial MT"/>
              </a:rPr>
              <a:t>permanently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6225" y="4986567"/>
            <a:ext cx="1964689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dirty="0">
                <a:latin typeface="Arial MT"/>
                <a:cs typeface="Arial MT"/>
              </a:rPr>
              <a:t>remove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these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8200" y="5266982"/>
            <a:ext cx="1504950" cy="2436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  <a:tabLst>
                <a:tab pos="397479" algn="l"/>
              </a:tabLst>
            </a:pPr>
            <a:r>
              <a:rPr sz="1600" spc="-5" dirty="0">
                <a:latin typeface="Arial MT"/>
                <a:cs typeface="Arial MT"/>
              </a:rPr>
              <a:t>8.	Click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"/>
                <a:cs typeface="Arial"/>
              </a:rPr>
              <a:t>Delete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71002" y="1833548"/>
            <a:ext cx="3541395" cy="3737610"/>
            <a:chOff x="5347001" y="976298"/>
            <a:chExt cx="3541395" cy="3737610"/>
          </a:xfrm>
        </p:grpSpPr>
        <p:sp>
          <p:nvSpPr>
            <p:cNvPr id="15" name="object 15"/>
            <p:cNvSpPr/>
            <p:nvPr/>
          </p:nvSpPr>
          <p:spPr>
            <a:xfrm>
              <a:off x="6776511" y="2571744"/>
              <a:ext cx="296545" cy="286385"/>
            </a:xfrm>
            <a:custGeom>
              <a:avLst/>
              <a:gdLst/>
              <a:ahLst/>
              <a:cxnLst/>
              <a:rect l="l" t="t" r="r" b="b"/>
              <a:pathLst>
                <a:path w="296545" h="286385">
                  <a:moveTo>
                    <a:pt x="296099" y="285899"/>
                  </a:moveTo>
                  <a:lnTo>
                    <a:pt x="0" y="285899"/>
                  </a:lnTo>
                  <a:lnTo>
                    <a:pt x="0" y="0"/>
                  </a:lnTo>
                  <a:lnTo>
                    <a:pt x="296099" y="0"/>
                  </a:lnTo>
                  <a:lnTo>
                    <a:pt x="296099" y="285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76511" y="2571744"/>
              <a:ext cx="296545" cy="286385"/>
            </a:xfrm>
            <a:custGeom>
              <a:avLst/>
              <a:gdLst/>
              <a:ahLst/>
              <a:cxnLst/>
              <a:rect l="l" t="t" r="r" b="b"/>
              <a:pathLst>
                <a:path w="296545" h="286385">
                  <a:moveTo>
                    <a:pt x="0" y="0"/>
                  </a:moveTo>
                  <a:lnTo>
                    <a:pt x="296099" y="0"/>
                  </a:lnTo>
                  <a:lnTo>
                    <a:pt x="296099" y="285899"/>
                  </a:lnTo>
                  <a:lnTo>
                    <a:pt x="0" y="285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6539" y="985823"/>
              <a:ext cx="3521842" cy="37183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351764" y="981060"/>
              <a:ext cx="3531870" cy="3728085"/>
            </a:xfrm>
            <a:custGeom>
              <a:avLst/>
              <a:gdLst/>
              <a:ahLst/>
              <a:cxnLst/>
              <a:rect l="l" t="t" r="r" b="b"/>
              <a:pathLst>
                <a:path w="3531870" h="3728085">
                  <a:moveTo>
                    <a:pt x="0" y="0"/>
                  </a:moveTo>
                  <a:lnTo>
                    <a:pt x="3531392" y="0"/>
                  </a:lnTo>
                  <a:lnTo>
                    <a:pt x="3531392" y="3727829"/>
                  </a:lnTo>
                  <a:lnTo>
                    <a:pt x="0" y="372782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5688446"/>
            <a:ext cx="9144000" cy="666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016794" y="1483516"/>
            <a:ext cx="651864" cy="106863"/>
            <a:chOff x="18672351" y="1377311"/>
            <a:chExt cx="1433195" cy="2349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377311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387782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6"/>
                  </a:moveTo>
                  <a:lnTo>
                    <a:pt x="0" y="150776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6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524000" y="1483515"/>
            <a:ext cx="8452568" cy="106863"/>
            <a:chOff x="0" y="1377308"/>
            <a:chExt cx="18583910" cy="2349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77308"/>
              <a:ext cx="18583344" cy="2345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3" y="1387779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69696" y="933362"/>
            <a:ext cx="6936557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9" dirty="0"/>
              <a:t>Introduction</a:t>
            </a:r>
            <a:r>
              <a:rPr spc="-5" dirty="0"/>
              <a:t> </a:t>
            </a:r>
            <a:r>
              <a:rPr spc="-9" dirty="0"/>
              <a:t>to</a:t>
            </a:r>
            <a:r>
              <a:rPr spc="-2" dirty="0"/>
              <a:t> </a:t>
            </a:r>
            <a:r>
              <a:rPr spc="-27" dirty="0"/>
              <a:t>Formula</a:t>
            </a:r>
            <a:r>
              <a:rPr spc="-2" dirty="0"/>
              <a:t> </a:t>
            </a:r>
            <a:r>
              <a:rPr spc="-75" dirty="0"/>
              <a:t>Fields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2607265" y="1616743"/>
            <a:ext cx="6978149" cy="649264"/>
            <a:chOff x="2381676" y="1670227"/>
            <a:chExt cx="15342235" cy="142748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1676" y="1670227"/>
              <a:ext cx="15342058" cy="14272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27486" y="1684624"/>
              <a:ext cx="15250794" cy="1336040"/>
            </a:xfrm>
            <a:custGeom>
              <a:avLst/>
              <a:gdLst/>
              <a:ahLst/>
              <a:cxnLst/>
              <a:rect l="l" t="t" r="r" b="b"/>
              <a:pathLst>
                <a:path w="15250794" h="1336039">
                  <a:moveTo>
                    <a:pt x="15250437" y="1335656"/>
                  </a:moveTo>
                  <a:lnTo>
                    <a:pt x="0" y="1335656"/>
                  </a:lnTo>
                  <a:lnTo>
                    <a:pt x="0" y="0"/>
                  </a:lnTo>
                  <a:lnTo>
                    <a:pt x="15250437" y="0"/>
                  </a:lnTo>
                  <a:lnTo>
                    <a:pt x="15250437" y="13356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628100" y="1623291"/>
            <a:ext cx="6936558" cy="529874"/>
          </a:xfrm>
          <a:prstGeom prst="rect">
            <a:avLst/>
          </a:prstGeom>
          <a:ln w="7853">
            <a:solidFill>
              <a:srgbClr val="F1F1F1"/>
            </a:solidFill>
          </a:ln>
        </p:spPr>
        <p:txBody>
          <a:bodyPr vert="horz" wrap="square" lIns="0" tIns="67295" rIns="0" bIns="0" rtlCol="0">
            <a:spAutoFit/>
          </a:bodyPr>
          <a:lstStyle/>
          <a:p>
            <a:pPr marL="485181" marR="362730">
              <a:spcBef>
                <a:spcPts val="530"/>
              </a:spcBef>
            </a:pPr>
            <a:r>
              <a:rPr sz="1501" spc="73" dirty="0">
                <a:latin typeface="Lucida Sans Unicode"/>
                <a:cs typeface="Lucida Sans Unicode"/>
              </a:rPr>
              <a:t>A</a:t>
            </a:r>
            <a:r>
              <a:rPr sz="1501" spc="-61" dirty="0">
                <a:latin typeface="Lucida Sans Unicode"/>
                <a:cs typeface="Lucida Sans Unicode"/>
              </a:rPr>
              <a:t> </a:t>
            </a:r>
            <a:r>
              <a:rPr sz="1501" b="1" spc="-2" dirty="0">
                <a:latin typeface="Arial"/>
                <a:cs typeface="Arial"/>
              </a:rPr>
              <a:t>formula field</a:t>
            </a:r>
            <a:r>
              <a:rPr sz="1501" b="1" spc="18" dirty="0">
                <a:latin typeface="Arial"/>
                <a:cs typeface="Arial"/>
              </a:rPr>
              <a:t> </a:t>
            </a:r>
            <a:r>
              <a:rPr sz="1501" spc="-77" dirty="0">
                <a:latin typeface="Lucida Sans Unicode"/>
                <a:cs typeface="Lucida Sans Unicode"/>
              </a:rPr>
              <a:t>in</a:t>
            </a:r>
            <a:r>
              <a:rPr sz="1501" spc="-61" dirty="0">
                <a:latin typeface="Lucida Sans Unicode"/>
                <a:cs typeface="Lucida Sans Unicode"/>
              </a:rPr>
              <a:t> </a:t>
            </a:r>
            <a:r>
              <a:rPr sz="1501" spc="-5" dirty="0">
                <a:latin typeface="Lucida Sans Unicode"/>
                <a:cs typeface="Lucida Sans Unicode"/>
              </a:rPr>
              <a:t>salesforce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-27" dirty="0">
                <a:latin typeface="Lucida Sans Unicode"/>
                <a:cs typeface="Lucida Sans Unicode"/>
              </a:rPr>
              <a:t>helps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18" dirty="0">
                <a:latin typeface="Lucida Sans Unicode"/>
                <a:cs typeface="Lucida Sans Unicode"/>
              </a:rPr>
              <a:t>you</a:t>
            </a:r>
            <a:r>
              <a:rPr sz="1501" spc="-61" dirty="0">
                <a:latin typeface="Lucida Sans Unicode"/>
                <a:cs typeface="Lucida Sans Unicode"/>
              </a:rPr>
              <a:t> </a:t>
            </a:r>
            <a:r>
              <a:rPr sz="1501" dirty="0">
                <a:latin typeface="Lucida Sans Unicode"/>
                <a:cs typeface="Lucida Sans Unicode"/>
              </a:rPr>
              <a:t>to</a:t>
            </a:r>
            <a:r>
              <a:rPr sz="1501" spc="-61" dirty="0">
                <a:latin typeface="Lucida Sans Unicode"/>
                <a:cs typeface="Lucida Sans Unicode"/>
              </a:rPr>
              <a:t> </a:t>
            </a:r>
            <a:r>
              <a:rPr sz="1501" spc="43" dirty="0">
                <a:latin typeface="Lucida Sans Unicode"/>
                <a:cs typeface="Lucida Sans Unicode"/>
              </a:rPr>
              <a:t>combine</a:t>
            </a:r>
            <a:r>
              <a:rPr sz="1501" spc="-66" dirty="0">
                <a:latin typeface="Lucida Sans Unicode"/>
                <a:cs typeface="Lucida Sans Unicode"/>
              </a:rPr>
              <a:t> </a:t>
            </a:r>
            <a:r>
              <a:rPr sz="1501" spc="7" dirty="0">
                <a:latin typeface="Lucida Sans Unicode"/>
                <a:cs typeface="Lucida Sans Unicode"/>
              </a:rPr>
              <a:t>values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-50" dirty="0">
                <a:latin typeface="Lucida Sans Unicode"/>
                <a:cs typeface="Lucida Sans Unicode"/>
              </a:rPr>
              <a:t>from</a:t>
            </a:r>
            <a:r>
              <a:rPr sz="1501" spc="-66" dirty="0">
                <a:latin typeface="Lucida Sans Unicode"/>
                <a:cs typeface="Lucida Sans Unicode"/>
              </a:rPr>
              <a:t> </a:t>
            </a:r>
            <a:r>
              <a:rPr sz="1501" spc="-118" dirty="0">
                <a:latin typeface="Lucida Sans Unicode"/>
                <a:cs typeface="Lucida Sans Unicode"/>
              </a:rPr>
              <a:t>2</a:t>
            </a:r>
            <a:r>
              <a:rPr sz="1501" spc="-61" dirty="0">
                <a:latin typeface="Lucida Sans Unicode"/>
                <a:cs typeface="Lucida Sans Unicode"/>
              </a:rPr>
              <a:t> </a:t>
            </a:r>
            <a:r>
              <a:rPr sz="1501" spc="-57" dirty="0">
                <a:latin typeface="Lucida Sans Unicode"/>
                <a:cs typeface="Lucida Sans Unicode"/>
              </a:rPr>
              <a:t>or </a:t>
            </a:r>
            <a:r>
              <a:rPr sz="1501" spc="-468" dirty="0">
                <a:latin typeface="Lucida Sans Unicode"/>
                <a:cs typeface="Lucida Sans Unicode"/>
              </a:rPr>
              <a:t> </a:t>
            </a:r>
            <a:r>
              <a:rPr sz="1501" spc="7" dirty="0">
                <a:latin typeface="Lucida Sans Unicode"/>
                <a:cs typeface="Lucida Sans Unicode"/>
              </a:rPr>
              <a:t>more</a:t>
            </a:r>
            <a:r>
              <a:rPr sz="1501" spc="-66" dirty="0">
                <a:latin typeface="Lucida Sans Unicode"/>
                <a:cs typeface="Lucida Sans Unicode"/>
              </a:rPr>
              <a:t> </a:t>
            </a:r>
            <a:r>
              <a:rPr sz="1501" spc="-57" dirty="0">
                <a:latin typeface="Lucida Sans Unicode"/>
                <a:cs typeface="Lucida Sans Unicode"/>
              </a:rPr>
              <a:t>fields</a:t>
            </a:r>
            <a:r>
              <a:rPr sz="1501" spc="-66" dirty="0">
                <a:latin typeface="Lucida Sans Unicode"/>
                <a:cs typeface="Lucida Sans Unicode"/>
              </a:rPr>
              <a:t> </a:t>
            </a:r>
            <a:r>
              <a:rPr sz="1501" spc="-55" dirty="0">
                <a:latin typeface="Lucida Sans Unicode"/>
                <a:cs typeface="Lucida Sans Unicode"/>
              </a:rPr>
              <a:t>or</a:t>
            </a:r>
            <a:r>
              <a:rPr sz="1501" spc="-64" dirty="0">
                <a:latin typeface="Lucida Sans Unicode"/>
                <a:cs typeface="Lucida Sans Unicode"/>
              </a:rPr>
              <a:t> expressions </a:t>
            </a:r>
            <a:r>
              <a:rPr sz="1501" spc="84" dirty="0">
                <a:latin typeface="Lucida Sans Unicode"/>
                <a:cs typeface="Lucida Sans Unicode"/>
              </a:rPr>
              <a:t>and</a:t>
            </a:r>
            <a:r>
              <a:rPr sz="1501" spc="-61" dirty="0">
                <a:latin typeface="Lucida Sans Unicode"/>
                <a:cs typeface="Lucida Sans Unicode"/>
              </a:rPr>
              <a:t> </a:t>
            </a:r>
            <a:r>
              <a:rPr sz="1501" spc="-14" dirty="0">
                <a:latin typeface="Lucida Sans Unicode"/>
                <a:cs typeface="Lucida Sans Unicode"/>
              </a:rPr>
              <a:t>display</a:t>
            </a:r>
            <a:r>
              <a:rPr sz="1501" spc="-59" dirty="0">
                <a:latin typeface="Lucida Sans Unicode"/>
                <a:cs typeface="Lucida Sans Unicode"/>
              </a:rPr>
              <a:t> </a:t>
            </a:r>
            <a:r>
              <a:rPr sz="1501" spc="18" dirty="0">
                <a:latin typeface="Lucida Sans Unicode"/>
                <a:cs typeface="Lucida Sans Unicode"/>
              </a:rPr>
              <a:t>the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-36" dirty="0">
                <a:latin typeface="Lucida Sans Unicode"/>
                <a:cs typeface="Lucida Sans Unicode"/>
              </a:rPr>
              <a:t>resultant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25" dirty="0">
                <a:latin typeface="Lucida Sans Unicode"/>
                <a:cs typeface="Lucida Sans Unicode"/>
              </a:rPr>
              <a:t>value.</a:t>
            </a:r>
            <a:endParaRPr sz="1501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11071" y="1625409"/>
            <a:ext cx="8551055" cy="1623739"/>
            <a:chOff x="631154" y="1689277"/>
            <a:chExt cx="18800445" cy="356997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7597" y="1689277"/>
              <a:ext cx="529035" cy="141942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39481" y="1699748"/>
              <a:ext cx="445770" cy="1336040"/>
            </a:xfrm>
            <a:custGeom>
              <a:avLst/>
              <a:gdLst/>
              <a:ahLst/>
              <a:cxnLst/>
              <a:rect l="l" t="t" r="r" b="b"/>
              <a:pathLst>
                <a:path w="445770" h="1336039">
                  <a:moveTo>
                    <a:pt x="290292" y="1335656"/>
                  </a:moveTo>
                  <a:lnTo>
                    <a:pt x="0" y="1335656"/>
                  </a:lnTo>
                  <a:lnTo>
                    <a:pt x="154975" y="667828"/>
                  </a:lnTo>
                  <a:lnTo>
                    <a:pt x="0" y="0"/>
                  </a:lnTo>
                  <a:lnTo>
                    <a:pt x="290292" y="0"/>
                  </a:lnTo>
                  <a:lnTo>
                    <a:pt x="445268" y="667828"/>
                  </a:lnTo>
                  <a:lnTo>
                    <a:pt x="290292" y="1335656"/>
                  </a:lnTo>
                  <a:close/>
                </a:path>
              </a:pathLst>
            </a:custGeom>
            <a:solidFill>
              <a:srgbClr val="ABB8CA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7949" y="3652239"/>
              <a:ext cx="18699480" cy="1603375"/>
            </a:xfrm>
            <a:custGeom>
              <a:avLst/>
              <a:gdLst/>
              <a:ahLst/>
              <a:cxnLst/>
              <a:rect l="l" t="t" r="r" b="b"/>
              <a:pathLst>
                <a:path w="18699480" h="1603375">
                  <a:moveTo>
                    <a:pt x="18213174" y="1602787"/>
                  </a:moveTo>
                  <a:lnTo>
                    <a:pt x="486013" y="1602787"/>
                  </a:lnTo>
                  <a:lnTo>
                    <a:pt x="439206" y="1600562"/>
                  </a:lnTo>
                  <a:lnTo>
                    <a:pt x="393659" y="1594024"/>
                  </a:lnTo>
                  <a:lnTo>
                    <a:pt x="349574" y="1583375"/>
                  </a:lnTo>
                  <a:lnTo>
                    <a:pt x="307155" y="1568819"/>
                  </a:lnTo>
                  <a:lnTo>
                    <a:pt x="266606" y="1550561"/>
                  </a:lnTo>
                  <a:lnTo>
                    <a:pt x="228130" y="1528803"/>
                  </a:lnTo>
                  <a:lnTo>
                    <a:pt x="191932" y="1503750"/>
                  </a:lnTo>
                  <a:lnTo>
                    <a:pt x="158214" y="1475605"/>
                  </a:lnTo>
                  <a:lnTo>
                    <a:pt x="127181" y="1444572"/>
                  </a:lnTo>
                  <a:lnTo>
                    <a:pt x="99036" y="1410855"/>
                  </a:lnTo>
                  <a:lnTo>
                    <a:pt x="73983" y="1374656"/>
                  </a:lnTo>
                  <a:lnTo>
                    <a:pt x="52226" y="1336181"/>
                  </a:lnTo>
                  <a:lnTo>
                    <a:pt x="33967" y="1295632"/>
                  </a:lnTo>
                  <a:lnTo>
                    <a:pt x="19412" y="1253213"/>
                  </a:lnTo>
                  <a:lnTo>
                    <a:pt x="8763" y="1209128"/>
                  </a:lnTo>
                  <a:lnTo>
                    <a:pt x="2224" y="1163580"/>
                  </a:lnTo>
                  <a:lnTo>
                    <a:pt x="0" y="1116774"/>
                  </a:lnTo>
                  <a:lnTo>
                    <a:pt x="0" y="486013"/>
                  </a:lnTo>
                  <a:lnTo>
                    <a:pt x="2224" y="439206"/>
                  </a:lnTo>
                  <a:lnTo>
                    <a:pt x="8763" y="393659"/>
                  </a:lnTo>
                  <a:lnTo>
                    <a:pt x="19412" y="349574"/>
                  </a:lnTo>
                  <a:lnTo>
                    <a:pt x="33967" y="307155"/>
                  </a:lnTo>
                  <a:lnTo>
                    <a:pt x="52226" y="266606"/>
                  </a:lnTo>
                  <a:lnTo>
                    <a:pt x="73983" y="228130"/>
                  </a:lnTo>
                  <a:lnTo>
                    <a:pt x="99036" y="191932"/>
                  </a:lnTo>
                  <a:lnTo>
                    <a:pt x="127181" y="158214"/>
                  </a:lnTo>
                  <a:lnTo>
                    <a:pt x="158214" y="127181"/>
                  </a:lnTo>
                  <a:lnTo>
                    <a:pt x="191932" y="99036"/>
                  </a:lnTo>
                  <a:lnTo>
                    <a:pt x="228130" y="73983"/>
                  </a:lnTo>
                  <a:lnTo>
                    <a:pt x="266606" y="52226"/>
                  </a:lnTo>
                  <a:lnTo>
                    <a:pt x="307155" y="33967"/>
                  </a:lnTo>
                  <a:lnTo>
                    <a:pt x="349574" y="19412"/>
                  </a:lnTo>
                  <a:lnTo>
                    <a:pt x="393659" y="8763"/>
                  </a:lnTo>
                  <a:lnTo>
                    <a:pt x="439206" y="2224"/>
                  </a:lnTo>
                  <a:lnTo>
                    <a:pt x="486013" y="0"/>
                  </a:lnTo>
                  <a:lnTo>
                    <a:pt x="18213174" y="0"/>
                  </a:lnTo>
                  <a:lnTo>
                    <a:pt x="18261211" y="2378"/>
                  </a:lnTo>
                  <a:lnTo>
                    <a:pt x="18308434" y="9424"/>
                  </a:lnTo>
                  <a:lnTo>
                    <a:pt x="18354524" y="21007"/>
                  </a:lnTo>
                  <a:lnTo>
                    <a:pt x="18399164" y="36995"/>
                  </a:lnTo>
                  <a:lnTo>
                    <a:pt x="18442034" y="57255"/>
                  </a:lnTo>
                  <a:lnTo>
                    <a:pt x="18482815" y="81655"/>
                  </a:lnTo>
                  <a:lnTo>
                    <a:pt x="18521189" y="110064"/>
                  </a:lnTo>
                  <a:lnTo>
                    <a:pt x="18556838" y="142350"/>
                  </a:lnTo>
                  <a:lnTo>
                    <a:pt x="18589123" y="177998"/>
                  </a:lnTo>
                  <a:lnTo>
                    <a:pt x="18617532" y="216372"/>
                  </a:lnTo>
                  <a:lnTo>
                    <a:pt x="18641932" y="257154"/>
                  </a:lnTo>
                  <a:lnTo>
                    <a:pt x="18662192" y="300024"/>
                  </a:lnTo>
                  <a:lnTo>
                    <a:pt x="18678180" y="344663"/>
                  </a:lnTo>
                  <a:lnTo>
                    <a:pt x="18689763" y="390753"/>
                  </a:lnTo>
                  <a:lnTo>
                    <a:pt x="18696810" y="437976"/>
                  </a:lnTo>
                  <a:lnTo>
                    <a:pt x="18699188" y="486013"/>
                  </a:lnTo>
                  <a:lnTo>
                    <a:pt x="18699188" y="1116774"/>
                  </a:lnTo>
                  <a:lnTo>
                    <a:pt x="18696963" y="1163580"/>
                  </a:lnTo>
                  <a:lnTo>
                    <a:pt x="18690425" y="1209128"/>
                  </a:lnTo>
                  <a:lnTo>
                    <a:pt x="18679776" y="1253213"/>
                  </a:lnTo>
                  <a:lnTo>
                    <a:pt x="18665220" y="1295632"/>
                  </a:lnTo>
                  <a:lnTo>
                    <a:pt x="18646962" y="1336181"/>
                  </a:lnTo>
                  <a:lnTo>
                    <a:pt x="18625204" y="1374656"/>
                  </a:lnTo>
                  <a:lnTo>
                    <a:pt x="18600151" y="1410855"/>
                  </a:lnTo>
                  <a:lnTo>
                    <a:pt x="18572006" y="1444572"/>
                  </a:lnTo>
                  <a:lnTo>
                    <a:pt x="18540973" y="1475605"/>
                  </a:lnTo>
                  <a:lnTo>
                    <a:pt x="18507256" y="1503750"/>
                  </a:lnTo>
                  <a:lnTo>
                    <a:pt x="18471057" y="1528803"/>
                  </a:lnTo>
                  <a:lnTo>
                    <a:pt x="18432582" y="1550561"/>
                  </a:lnTo>
                  <a:lnTo>
                    <a:pt x="18392032" y="1568819"/>
                  </a:lnTo>
                  <a:lnTo>
                    <a:pt x="18349613" y="1583375"/>
                  </a:lnTo>
                  <a:lnTo>
                    <a:pt x="18305528" y="1594024"/>
                  </a:lnTo>
                  <a:lnTo>
                    <a:pt x="18259981" y="1600562"/>
                  </a:lnTo>
                  <a:lnTo>
                    <a:pt x="18213174" y="160278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9" name="object 19"/>
            <p:cNvSpPr/>
            <p:nvPr/>
          </p:nvSpPr>
          <p:spPr>
            <a:xfrm>
              <a:off x="727949" y="3652239"/>
              <a:ext cx="18699480" cy="1603375"/>
            </a:xfrm>
            <a:custGeom>
              <a:avLst/>
              <a:gdLst/>
              <a:ahLst/>
              <a:cxnLst/>
              <a:rect l="l" t="t" r="r" b="b"/>
              <a:pathLst>
                <a:path w="18699480" h="1603375">
                  <a:moveTo>
                    <a:pt x="0" y="486013"/>
                  </a:moveTo>
                  <a:lnTo>
                    <a:pt x="2224" y="439206"/>
                  </a:lnTo>
                  <a:lnTo>
                    <a:pt x="8763" y="393659"/>
                  </a:lnTo>
                  <a:lnTo>
                    <a:pt x="19412" y="349574"/>
                  </a:lnTo>
                  <a:lnTo>
                    <a:pt x="33967" y="307155"/>
                  </a:lnTo>
                  <a:lnTo>
                    <a:pt x="52226" y="266606"/>
                  </a:lnTo>
                  <a:lnTo>
                    <a:pt x="73983" y="228130"/>
                  </a:lnTo>
                  <a:lnTo>
                    <a:pt x="99036" y="191932"/>
                  </a:lnTo>
                  <a:lnTo>
                    <a:pt x="127181" y="158214"/>
                  </a:lnTo>
                  <a:lnTo>
                    <a:pt x="158214" y="127181"/>
                  </a:lnTo>
                  <a:lnTo>
                    <a:pt x="191932" y="99036"/>
                  </a:lnTo>
                  <a:lnTo>
                    <a:pt x="228130" y="73983"/>
                  </a:lnTo>
                  <a:lnTo>
                    <a:pt x="266606" y="52226"/>
                  </a:lnTo>
                  <a:lnTo>
                    <a:pt x="307155" y="33967"/>
                  </a:lnTo>
                  <a:lnTo>
                    <a:pt x="349574" y="19412"/>
                  </a:lnTo>
                  <a:lnTo>
                    <a:pt x="393659" y="8763"/>
                  </a:lnTo>
                  <a:lnTo>
                    <a:pt x="439206" y="2224"/>
                  </a:lnTo>
                  <a:lnTo>
                    <a:pt x="486013" y="0"/>
                  </a:lnTo>
                  <a:lnTo>
                    <a:pt x="18213174" y="0"/>
                  </a:lnTo>
                  <a:lnTo>
                    <a:pt x="18261211" y="2378"/>
                  </a:lnTo>
                  <a:lnTo>
                    <a:pt x="18308434" y="9424"/>
                  </a:lnTo>
                  <a:lnTo>
                    <a:pt x="18354524" y="21007"/>
                  </a:lnTo>
                  <a:lnTo>
                    <a:pt x="18399164" y="36995"/>
                  </a:lnTo>
                  <a:lnTo>
                    <a:pt x="18442034" y="57255"/>
                  </a:lnTo>
                  <a:lnTo>
                    <a:pt x="18482815" y="81655"/>
                  </a:lnTo>
                  <a:lnTo>
                    <a:pt x="18521189" y="110064"/>
                  </a:lnTo>
                  <a:lnTo>
                    <a:pt x="18556838" y="142350"/>
                  </a:lnTo>
                  <a:lnTo>
                    <a:pt x="18589123" y="177998"/>
                  </a:lnTo>
                  <a:lnTo>
                    <a:pt x="18617532" y="216372"/>
                  </a:lnTo>
                  <a:lnTo>
                    <a:pt x="18641932" y="257154"/>
                  </a:lnTo>
                  <a:lnTo>
                    <a:pt x="18662192" y="300024"/>
                  </a:lnTo>
                  <a:lnTo>
                    <a:pt x="18678180" y="344663"/>
                  </a:lnTo>
                  <a:lnTo>
                    <a:pt x="18689763" y="390753"/>
                  </a:lnTo>
                  <a:lnTo>
                    <a:pt x="18696810" y="437976"/>
                  </a:lnTo>
                  <a:lnTo>
                    <a:pt x="18699188" y="486013"/>
                  </a:lnTo>
                  <a:lnTo>
                    <a:pt x="18699188" y="1116774"/>
                  </a:lnTo>
                  <a:lnTo>
                    <a:pt x="18696963" y="1163580"/>
                  </a:lnTo>
                  <a:lnTo>
                    <a:pt x="18690425" y="1209128"/>
                  </a:lnTo>
                  <a:lnTo>
                    <a:pt x="18679776" y="1253213"/>
                  </a:lnTo>
                  <a:lnTo>
                    <a:pt x="18665220" y="1295632"/>
                  </a:lnTo>
                  <a:lnTo>
                    <a:pt x="18646962" y="1336181"/>
                  </a:lnTo>
                  <a:lnTo>
                    <a:pt x="18625204" y="1374656"/>
                  </a:lnTo>
                  <a:lnTo>
                    <a:pt x="18600151" y="1410855"/>
                  </a:lnTo>
                  <a:lnTo>
                    <a:pt x="18572006" y="1444572"/>
                  </a:lnTo>
                  <a:lnTo>
                    <a:pt x="18540973" y="1475605"/>
                  </a:lnTo>
                  <a:lnTo>
                    <a:pt x="18507256" y="1503750"/>
                  </a:lnTo>
                  <a:lnTo>
                    <a:pt x="18471057" y="1528803"/>
                  </a:lnTo>
                  <a:lnTo>
                    <a:pt x="18432582" y="1550561"/>
                  </a:lnTo>
                  <a:lnTo>
                    <a:pt x="18392032" y="1568819"/>
                  </a:lnTo>
                  <a:lnTo>
                    <a:pt x="18349613" y="1583375"/>
                  </a:lnTo>
                  <a:lnTo>
                    <a:pt x="18305528" y="1594024"/>
                  </a:lnTo>
                  <a:lnTo>
                    <a:pt x="18259981" y="1600562"/>
                  </a:lnTo>
                  <a:lnTo>
                    <a:pt x="18213174" y="1602787"/>
                  </a:lnTo>
                  <a:lnTo>
                    <a:pt x="486013" y="1602787"/>
                  </a:lnTo>
                  <a:lnTo>
                    <a:pt x="439206" y="1600562"/>
                  </a:lnTo>
                  <a:lnTo>
                    <a:pt x="393659" y="1594024"/>
                  </a:lnTo>
                  <a:lnTo>
                    <a:pt x="349574" y="1583375"/>
                  </a:lnTo>
                  <a:lnTo>
                    <a:pt x="307155" y="1568819"/>
                  </a:lnTo>
                  <a:lnTo>
                    <a:pt x="266606" y="1550561"/>
                  </a:lnTo>
                  <a:lnTo>
                    <a:pt x="228130" y="1528803"/>
                  </a:lnTo>
                  <a:lnTo>
                    <a:pt x="191932" y="1503750"/>
                  </a:lnTo>
                  <a:lnTo>
                    <a:pt x="158214" y="1475605"/>
                  </a:lnTo>
                  <a:lnTo>
                    <a:pt x="127181" y="1444572"/>
                  </a:lnTo>
                  <a:lnTo>
                    <a:pt x="99036" y="1410855"/>
                  </a:lnTo>
                  <a:lnTo>
                    <a:pt x="73983" y="1374656"/>
                  </a:lnTo>
                  <a:lnTo>
                    <a:pt x="52226" y="1336181"/>
                  </a:lnTo>
                  <a:lnTo>
                    <a:pt x="33967" y="1295632"/>
                  </a:lnTo>
                  <a:lnTo>
                    <a:pt x="19412" y="1253213"/>
                  </a:lnTo>
                  <a:lnTo>
                    <a:pt x="8763" y="1209128"/>
                  </a:lnTo>
                  <a:lnTo>
                    <a:pt x="2224" y="1163580"/>
                  </a:lnTo>
                  <a:lnTo>
                    <a:pt x="0" y="1116774"/>
                  </a:lnTo>
                  <a:lnTo>
                    <a:pt x="0" y="486013"/>
                  </a:lnTo>
                  <a:close/>
                </a:path>
              </a:pathLst>
            </a:custGeom>
            <a:ln w="7853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154" y="3127774"/>
              <a:ext cx="2255445" cy="91494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8273" y="3159187"/>
              <a:ext cx="2161540" cy="821055"/>
            </a:xfrm>
            <a:custGeom>
              <a:avLst/>
              <a:gdLst/>
              <a:ahLst/>
              <a:cxnLst/>
              <a:rect l="l" t="t" r="r" b="b"/>
              <a:pathLst>
                <a:path w="2161540" h="821054">
                  <a:moveTo>
                    <a:pt x="1750855" y="820704"/>
                  </a:moveTo>
                  <a:lnTo>
                    <a:pt x="410352" y="820704"/>
                  </a:lnTo>
                  <a:lnTo>
                    <a:pt x="362496" y="817944"/>
                  </a:lnTo>
                  <a:lnTo>
                    <a:pt x="316262" y="809867"/>
                  </a:lnTo>
                  <a:lnTo>
                    <a:pt x="271957" y="796781"/>
                  </a:lnTo>
                  <a:lnTo>
                    <a:pt x="229889" y="778996"/>
                  </a:lnTo>
                  <a:lnTo>
                    <a:pt x="190367" y="756817"/>
                  </a:lnTo>
                  <a:lnTo>
                    <a:pt x="153697" y="730554"/>
                  </a:lnTo>
                  <a:lnTo>
                    <a:pt x="120189" y="700515"/>
                  </a:lnTo>
                  <a:lnTo>
                    <a:pt x="90149" y="667006"/>
                  </a:lnTo>
                  <a:lnTo>
                    <a:pt x="63886" y="630337"/>
                  </a:lnTo>
                  <a:lnTo>
                    <a:pt x="41708" y="590815"/>
                  </a:lnTo>
                  <a:lnTo>
                    <a:pt x="23922" y="548747"/>
                  </a:lnTo>
                  <a:lnTo>
                    <a:pt x="10837" y="504442"/>
                  </a:lnTo>
                  <a:lnTo>
                    <a:pt x="2760" y="458208"/>
                  </a:lnTo>
                  <a:lnTo>
                    <a:pt x="0" y="410352"/>
                  </a:lnTo>
                  <a:lnTo>
                    <a:pt x="2760" y="362496"/>
                  </a:lnTo>
                  <a:lnTo>
                    <a:pt x="10837" y="316262"/>
                  </a:lnTo>
                  <a:lnTo>
                    <a:pt x="23922" y="271957"/>
                  </a:lnTo>
                  <a:lnTo>
                    <a:pt x="41708" y="229889"/>
                  </a:lnTo>
                  <a:lnTo>
                    <a:pt x="63886" y="190367"/>
                  </a:lnTo>
                  <a:lnTo>
                    <a:pt x="90149" y="153697"/>
                  </a:lnTo>
                  <a:lnTo>
                    <a:pt x="120189" y="120189"/>
                  </a:lnTo>
                  <a:lnTo>
                    <a:pt x="153697" y="90149"/>
                  </a:lnTo>
                  <a:lnTo>
                    <a:pt x="190367" y="63886"/>
                  </a:lnTo>
                  <a:lnTo>
                    <a:pt x="229889" y="41708"/>
                  </a:lnTo>
                  <a:lnTo>
                    <a:pt x="271957" y="23922"/>
                  </a:lnTo>
                  <a:lnTo>
                    <a:pt x="316262" y="10837"/>
                  </a:lnTo>
                  <a:lnTo>
                    <a:pt x="362496" y="2760"/>
                  </a:lnTo>
                  <a:lnTo>
                    <a:pt x="410352" y="0"/>
                  </a:lnTo>
                  <a:lnTo>
                    <a:pt x="1750855" y="0"/>
                  </a:lnTo>
                  <a:lnTo>
                    <a:pt x="1797157" y="2619"/>
                  </a:lnTo>
                  <a:lnTo>
                    <a:pt x="1842512" y="10365"/>
                  </a:lnTo>
                  <a:lnTo>
                    <a:pt x="1886518" y="23073"/>
                  </a:lnTo>
                  <a:lnTo>
                    <a:pt x="1928773" y="40576"/>
                  </a:lnTo>
                  <a:lnTo>
                    <a:pt x="1968876" y="62707"/>
                  </a:lnTo>
                  <a:lnTo>
                    <a:pt x="2006425" y="89300"/>
                  </a:lnTo>
                  <a:lnTo>
                    <a:pt x="2041018" y="120189"/>
                  </a:lnTo>
                  <a:lnTo>
                    <a:pt x="2071906" y="154782"/>
                  </a:lnTo>
                  <a:lnTo>
                    <a:pt x="2098500" y="192330"/>
                  </a:lnTo>
                  <a:lnTo>
                    <a:pt x="2120631" y="232433"/>
                  </a:lnTo>
                  <a:lnTo>
                    <a:pt x="2138133" y="274688"/>
                  </a:lnTo>
                  <a:lnTo>
                    <a:pt x="2150841" y="318694"/>
                  </a:lnTo>
                  <a:lnTo>
                    <a:pt x="2158588" y="364049"/>
                  </a:lnTo>
                  <a:lnTo>
                    <a:pt x="2161207" y="410352"/>
                  </a:lnTo>
                  <a:lnTo>
                    <a:pt x="2158446" y="458208"/>
                  </a:lnTo>
                  <a:lnTo>
                    <a:pt x="2150369" y="504442"/>
                  </a:lnTo>
                  <a:lnTo>
                    <a:pt x="2137284" y="548747"/>
                  </a:lnTo>
                  <a:lnTo>
                    <a:pt x="2119498" y="590815"/>
                  </a:lnTo>
                  <a:lnTo>
                    <a:pt x="2097320" y="630337"/>
                  </a:lnTo>
                  <a:lnTo>
                    <a:pt x="2071057" y="667006"/>
                  </a:lnTo>
                  <a:lnTo>
                    <a:pt x="2041018" y="700515"/>
                  </a:lnTo>
                  <a:lnTo>
                    <a:pt x="2007509" y="730554"/>
                  </a:lnTo>
                  <a:lnTo>
                    <a:pt x="1970840" y="756817"/>
                  </a:lnTo>
                  <a:lnTo>
                    <a:pt x="1931317" y="778996"/>
                  </a:lnTo>
                  <a:lnTo>
                    <a:pt x="1889250" y="796781"/>
                  </a:lnTo>
                  <a:lnTo>
                    <a:pt x="1844945" y="809867"/>
                  </a:lnTo>
                  <a:lnTo>
                    <a:pt x="1798710" y="817944"/>
                  </a:lnTo>
                  <a:lnTo>
                    <a:pt x="1750855" y="820704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428119" y="3346183"/>
            <a:ext cx="5003495" cy="2303329"/>
            <a:chOff x="8583636" y="5472589"/>
            <a:chExt cx="11000740" cy="506412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3636" y="5472589"/>
              <a:ext cx="11000563" cy="50636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0700" y="5629653"/>
              <a:ext cx="10686436" cy="47495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5148" y="5609981"/>
              <a:ext cx="937197" cy="9371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569245" y="5629653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40" h="853439">
                  <a:moveTo>
                    <a:pt x="853431" y="853430"/>
                  </a:moveTo>
                  <a:lnTo>
                    <a:pt x="0" y="0"/>
                  </a:lnTo>
                  <a:lnTo>
                    <a:pt x="251915" y="0"/>
                  </a:lnTo>
                  <a:lnTo>
                    <a:pt x="853431" y="601515"/>
                  </a:lnTo>
                  <a:lnTo>
                    <a:pt x="853431" y="853430"/>
                  </a:lnTo>
                  <a:close/>
                </a:path>
              </a:pathLst>
            </a:custGeom>
            <a:solidFill>
              <a:srgbClr val="F6981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18225" y="2352916"/>
            <a:ext cx="9156419" cy="3365820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403740">
              <a:spcBef>
                <a:spcPts val="43"/>
              </a:spcBef>
            </a:pPr>
            <a:r>
              <a:rPr sz="1501" b="1" spc="18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501">
              <a:latin typeface="Arial"/>
              <a:cs typeface="Arial"/>
            </a:endParaRPr>
          </a:p>
          <a:p>
            <a:pPr marL="433486" marR="437529">
              <a:lnSpc>
                <a:spcPct val="101299"/>
              </a:lnSpc>
              <a:spcBef>
                <a:spcPts val="1246"/>
              </a:spcBef>
              <a:tabLst>
                <a:tab pos="4039418" algn="l"/>
              </a:tabLst>
            </a:pPr>
            <a:r>
              <a:rPr sz="1342" spc="-59" dirty="0">
                <a:latin typeface="Lucida Sans Unicode"/>
                <a:cs typeface="Lucida Sans Unicode"/>
              </a:rPr>
              <a:t>Fo</a:t>
            </a:r>
            <a:r>
              <a:rPr sz="1342" spc="-41" dirty="0">
                <a:latin typeface="Lucida Sans Unicode"/>
                <a:cs typeface="Lucida Sans Unicode"/>
              </a:rPr>
              <a:t>r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exampl</a:t>
            </a:r>
            <a:r>
              <a:rPr sz="1342" spc="32" dirty="0">
                <a:latin typeface="Lucida Sans Unicode"/>
                <a:cs typeface="Lucida Sans Unicode"/>
              </a:rPr>
              <a:t>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2" dirty="0">
                <a:latin typeface="Lucida Sans Unicode"/>
                <a:cs typeface="Lucida Sans Unicode"/>
              </a:rPr>
              <a:t>suppos</a:t>
            </a:r>
            <a:r>
              <a:rPr sz="1342" dirty="0">
                <a:latin typeface="Lucida Sans Unicode"/>
                <a:cs typeface="Lucida Sans Unicode"/>
              </a:rPr>
              <a:t>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yo</a:t>
            </a:r>
            <a:r>
              <a:rPr sz="1342" spc="23" dirty="0">
                <a:latin typeface="Lucida Sans Unicode"/>
                <a:cs typeface="Lucida Sans Unicode"/>
              </a:rPr>
              <a:t>u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66" dirty="0">
                <a:latin typeface="Lucida Sans Unicode"/>
                <a:cs typeface="Lucida Sans Unicode"/>
              </a:rPr>
              <a:t>wante</a:t>
            </a:r>
            <a:r>
              <a:rPr sz="1342" spc="75" dirty="0">
                <a:latin typeface="Lucida Sans Unicode"/>
                <a:cs typeface="Lucida Sans Unicode"/>
              </a:rPr>
              <a:t>d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dirty="0">
                <a:latin typeface="Lucida Sans Unicode"/>
                <a:cs typeface="Lucida Sans Unicode"/>
              </a:rPr>
              <a:t>t</a:t>
            </a:r>
            <a:r>
              <a:rPr sz="1342" spc="9" dirty="0">
                <a:latin typeface="Lucida Sans Unicode"/>
                <a:cs typeface="Lucida Sans Unicode"/>
              </a:rPr>
              <a:t>o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sho</a:t>
            </a:r>
            <a:r>
              <a:rPr sz="1342" spc="-7" dirty="0">
                <a:latin typeface="Lucida Sans Unicode"/>
                <a:cs typeface="Lucida Sans Unicode"/>
              </a:rPr>
              <a:t>w</a:t>
            </a:r>
            <a:r>
              <a:rPr sz="1342" dirty="0">
                <a:latin typeface="Lucida Sans Unicode"/>
                <a:cs typeface="Lucida Sans Unicode"/>
              </a:rPr>
              <a:t>	</a:t>
            </a:r>
            <a:r>
              <a:rPr sz="1342" spc="50" dirty="0">
                <a:latin typeface="Lucida Sans Unicode"/>
                <a:cs typeface="Lucida Sans Unicode"/>
              </a:rPr>
              <a:t>concatenatio</a:t>
            </a:r>
            <a:r>
              <a:rPr sz="1342" spc="68" dirty="0">
                <a:latin typeface="Lucida Sans Unicode"/>
                <a:cs typeface="Lucida Sans Unicode"/>
              </a:rPr>
              <a:t>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o</a:t>
            </a:r>
            <a:r>
              <a:rPr sz="1342" spc="-5" dirty="0">
                <a:latin typeface="Lucida Sans Unicode"/>
                <a:cs typeface="Lucida Sans Unicode"/>
              </a:rPr>
              <a:t>f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02" dirty="0">
                <a:latin typeface="Lucida Sans Unicode"/>
                <a:cs typeface="Lucida Sans Unicode"/>
              </a:rPr>
              <a:t>2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fiel</a:t>
            </a:r>
            <a:r>
              <a:rPr sz="1342" spc="-30" dirty="0">
                <a:latin typeface="Lucida Sans Unicode"/>
                <a:cs typeface="Lucida Sans Unicode"/>
              </a:rPr>
              <a:t>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9" dirty="0">
                <a:latin typeface="Lucida Sans Unicode"/>
                <a:cs typeface="Lucida Sans Unicode"/>
              </a:rPr>
              <a:t>value</a:t>
            </a:r>
            <a:r>
              <a:rPr sz="1342" spc="11" dirty="0">
                <a:latin typeface="Lucida Sans Unicode"/>
                <a:cs typeface="Lucida Sans Unicode"/>
              </a:rPr>
              <a:t>s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52" dirty="0">
                <a:latin typeface="Lucida Sans Unicode"/>
                <a:cs typeface="Lucida Sans Unicode"/>
              </a:rPr>
              <a:t>o</a:t>
            </a:r>
            <a:r>
              <a:rPr sz="1342" spc="-34" dirty="0">
                <a:latin typeface="Lucida Sans Unicode"/>
                <a:cs typeface="Lucida Sans Unicode"/>
              </a:rPr>
              <a:t>r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yo</a:t>
            </a:r>
            <a:r>
              <a:rPr sz="1342" spc="23" dirty="0">
                <a:latin typeface="Lucida Sans Unicode"/>
                <a:cs typeface="Lucida Sans Unicode"/>
              </a:rPr>
              <a:t>u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57" dirty="0">
                <a:latin typeface="Lucida Sans Unicode"/>
                <a:cs typeface="Lucida Sans Unicode"/>
              </a:rPr>
              <a:t>wan</a:t>
            </a:r>
            <a:r>
              <a:rPr sz="1342" spc="34" dirty="0">
                <a:latin typeface="Lucida Sans Unicode"/>
                <a:cs typeface="Lucida Sans Unicode"/>
              </a:rPr>
              <a:t>t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dirty="0">
                <a:latin typeface="Lucida Sans Unicode"/>
                <a:cs typeface="Lucida Sans Unicode"/>
              </a:rPr>
              <a:t>t</a:t>
            </a:r>
            <a:r>
              <a:rPr sz="1342" spc="9" dirty="0">
                <a:latin typeface="Lucida Sans Unicode"/>
                <a:cs typeface="Lucida Sans Unicode"/>
              </a:rPr>
              <a:t>o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55" dirty="0">
                <a:latin typeface="Lucida Sans Unicode"/>
                <a:cs typeface="Lucida Sans Unicode"/>
              </a:rPr>
              <a:t>calculate  </a:t>
            </a:r>
            <a:r>
              <a:rPr sz="1342" spc="-5" dirty="0">
                <a:latin typeface="Lucida Sans Unicode"/>
                <a:cs typeface="Lucida Sans Unicode"/>
              </a:rPr>
              <a:t>discount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59" dirty="0">
                <a:latin typeface="Lucida Sans Unicode"/>
                <a:cs typeface="Lucida Sans Unicode"/>
              </a:rPr>
              <a:t>based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certain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Field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43" dirty="0">
                <a:latin typeface="Lucida Sans Unicode"/>
                <a:cs typeface="Lucida Sans Unicode"/>
              </a:rPr>
              <a:t>value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11" dirty="0">
                <a:latin typeface="Lucida Sans Unicode"/>
                <a:cs typeface="Lucida Sans Unicode"/>
              </a:rPr>
              <a:t>then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use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formula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48" dirty="0">
                <a:latin typeface="Lucida Sans Unicode"/>
                <a:cs typeface="Lucida Sans Unicode"/>
              </a:rPr>
              <a:t>fields.</a:t>
            </a:r>
            <a:endParaRPr sz="1342">
              <a:latin typeface="Lucida Sans Unicode"/>
              <a:cs typeface="Lucida Sans Unicode"/>
            </a:endParaRPr>
          </a:p>
          <a:p>
            <a:pPr marL="585394" marR="5557629" indent="-188874">
              <a:lnSpc>
                <a:spcPct val="101299"/>
              </a:lnSpc>
              <a:spcBef>
                <a:spcPts val="951"/>
              </a:spcBef>
              <a:buFont typeface="Arial MT"/>
              <a:buChar char="•"/>
              <a:tabLst>
                <a:tab pos="585394" algn="l"/>
                <a:tab pos="585682" algn="l"/>
              </a:tabLst>
            </a:pPr>
            <a:r>
              <a:rPr sz="1342" spc="73" dirty="0">
                <a:latin typeface="Lucida Sans Unicode"/>
                <a:cs typeface="Lucida Sans Unicode"/>
              </a:rPr>
              <a:t>A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formul</a:t>
            </a:r>
            <a:r>
              <a:rPr sz="1342" spc="-14" dirty="0">
                <a:latin typeface="Lucida Sans Unicode"/>
                <a:cs typeface="Lucida Sans Unicode"/>
              </a:rPr>
              <a:t>a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fiel</a:t>
            </a:r>
            <a:r>
              <a:rPr sz="1342" spc="-30" dirty="0">
                <a:latin typeface="Lucida Sans Unicode"/>
                <a:cs typeface="Lucida Sans Unicode"/>
              </a:rPr>
              <a:t>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04" dirty="0">
                <a:latin typeface="Lucida Sans Unicode"/>
                <a:cs typeface="Lucida Sans Unicode"/>
              </a:rPr>
              <a:t>i</a:t>
            </a:r>
            <a:r>
              <a:rPr sz="1342" spc="-177" dirty="0">
                <a:latin typeface="Lucida Sans Unicode"/>
                <a:cs typeface="Lucida Sans Unicode"/>
              </a:rPr>
              <a:t>s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180" dirty="0">
                <a:latin typeface="Lucida Sans Unicode"/>
                <a:cs typeface="Lucida Sans Unicode"/>
              </a:rPr>
              <a:t>a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55" dirty="0">
                <a:latin typeface="Lucida Sans Unicode"/>
                <a:cs typeface="Lucida Sans Unicode"/>
              </a:rPr>
              <a:t>rea</a:t>
            </a:r>
            <a:r>
              <a:rPr sz="1342" spc="73" dirty="0">
                <a:latin typeface="Lucida Sans Unicode"/>
                <a:cs typeface="Lucida Sans Unicode"/>
              </a:rPr>
              <a:t>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4" dirty="0">
                <a:latin typeface="Lucida Sans Unicode"/>
                <a:cs typeface="Lucida Sans Unicode"/>
              </a:rPr>
              <a:t>onl</a:t>
            </a:r>
            <a:r>
              <a:rPr sz="1342" spc="-11" dirty="0">
                <a:latin typeface="Lucida Sans Unicode"/>
                <a:cs typeface="Lucida Sans Unicode"/>
              </a:rPr>
              <a:t>y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fiel</a:t>
            </a:r>
            <a:r>
              <a:rPr sz="1342" spc="-30" dirty="0">
                <a:latin typeface="Lucida Sans Unicode"/>
                <a:cs typeface="Lucida Sans Unicode"/>
              </a:rPr>
              <a:t>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16" dirty="0">
                <a:latin typeface="Lucida Sans Unicode"/>
                <a:cs typeface="Lucida Sans Unicode"/>
              </a:rPr>
              <a:t>on  </a:t>
            </a:r>
            <a:r>
              <a:rPr sz="1342" spc="111" dirty="0">
                <a:latin typeface="Lucida Sans Unicode"/>
                <a:cs typeface="Lucida Sans Unicode"/>
              </a:rPr>
              <a:t>page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" dirty="0">
                <a:latin typeface="Lucida Sans Unicode"/>
                <a:cs typeface="Lucida Sans Unicode"/>
              </a:rPr>
              <a:t>layout.</a:t>
            </a:r>
            <a:endParaRPr sz="1342">
              <a:latin typeface="Lucida Sans Unicode"/>
              <a:cs typeface="Lucida Sans Unicode"/>
            </a:endParaRPr>
          </a:p>
          <a:p>
            <a:pPr marL="585394" marR="5553297" indent="-188874">
              <a:lnSpc>
                <a:spcPct val="101299"/>
              </a:lnSpc>
              <a:spcBef>
                <a:spcPts val="901"/>
              </a:spcBef>
              <a:buFont typeface="Arial MT"/>
              <a:buChar char="•"/>
              <a:tabLst>
                <a:tab pos="585394" algn="l"/>
                <a:tab pos="585682" algn="l"/>
              </a:tabLst>
            </a:pPr>
            <a:r>
              <a:rPr sz="1342" spc="136" dirty="0">
                <a:latin typeface="Lucida Sans Unicode"/>
                <a:cs typeface="Lucida Sans Unicode"/>
              </a:rPr>
              <a:t>We</a:t>
            </a:r>
            <a:r>
              <a:rPr sz="1342" spc="-59" dirty="0">
                <a:latin typeface="Lucida Sans Unicode"/>
                <a:cs typeface="Lucida Sans Unicode"/>
              </a:rPr>
              <a:t> </a:t>
            </a:r>
            <a:r>
              <a:rPr sz="1342" spc="116" dirty="0">
                <a:latin typeface="Lucida Sans Unicode"/>
                <a:cs typeface="Lucida Sans Unicode"/>
              </a:rPr>
              <a:t>can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define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formula</a:t>
            </a:r>
            <a:r>
              <a:rPr sz="1342" spc="-59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field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18" dirty="0">
                <a:latin typeface="Lucida Sans Unicode"/>
                <a:cs typeface="Lucida Sans Unicode"/>
              </a:rPr>
              <a:t>both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18" dirty="0">
                <a:latin typeface="Lucida Sans Unicode"/>
                <a:cs typeface="Lucida Sans Unicode"/>
              </a:rPr>
              <a:t>standard</a:t>
            </a:r>
            <a:r>
              <a:rPr sz="1342" spc="-59" dirty="0">
                <a:latin typeface="Lucida Sans Unicode"/>
                <a:cs typeface="Lucida Sans Unicode"/>
              </a:rPr>
              <a:t> </a:t>
            </a:r>
            <a:r>
              <a:rPr sz="1342" spc="9" dirty="0">
                <a:latin typeface="Lucida Sans Unicode"/>
                <a:cs typeface="Lucida Sans Unicode"/>
              </a:rPr>
              <a:t>as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7" dirty="0">
                <a:latin typeface="Lucida Sans Unicode"/>
                <a:cs typeface="Lucida Sans Unicode"/>
              </a:rPr>
              <a:t>well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9" dirty="0">
                <a:latin typeface="Lucida Sans Unicode"/>
                <a:cs typeface="Lucida Sans Unicode"/>
              </a:rPr>
              <a:t>as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" dirty="0">
                <a:latin typeface="Lucida Sans Unicode"/>
                <a:cs typeface="Lucida Sans Unicode"/>
              </a:rPr>
              <a:t>custom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5" dirty="0">
                <a:latin typeface="Lucida Sans Unicode"/>
                <a:cs typeface="Lucida Sans Unicode"/>
              </a:rPr>
              <a:t>objects.</a:t>
            </a:r>
            <a:endParaRPr sz="1342">
              <a:latin typeface="Lucida Sans Unicode"/>
              <a:cs typeface="Lucida Sans Unicode"/>
            </a:endParaRPr>
          </a:p>
          <a:p>
            <a:pPr marL="585394" marR="5417562" indent="-188874">
              <a:lnSpc>
                <a:spcPct val="101299"/>
              </a:lnSpc>
              <a:spcBef>
                <a:spcPts val="901"/>
              </a:spcBef>
              <a:buFont typeface="Arial MT"/>
              <a:buChar char="•"/>
              <a:tabLst>
                <a:tab pos="585394" algn="l"/>
                <a:tab pos="585682" algn="l"/>
              </a:tabLst>
            </a:pPr>
            <a:r>
              <a:rPr sz="1342" spc="-59" dirty="0">
                <a:latin typeface="Lucida Sans Unicode"/>
                <a:cs typeface="Lucida Sans Unicode"/>
              </a:rPr>
              <a:t>I</a:t>
            </a:r>
            <a:r>
              <a:rPr sz="1342" spc="-73" dirty="0">
                <a:latin typeface="Lucida Sans Unicode"/>
                <a:cs typeface="Lucida Sans Unicode"/>
              </a:rPr>
              <a:t>t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104" dirty="0">
                <a:latin typeface="Lucida Sans Unicode"/>
                <a:cs typeface="Lucida Sans Unicode"/>
              </a:rPr>
              <a:t>i</a:t>
            </a:r>
            <a:r>
              <a:rPr sz="1342" spc="-177" dirty="0">
                <a:latin typeface="Lucida Sans Unicode"/>
                <a:cs typeface="Lucida Sans Unicode"/>
              </a:rPr>
              <a:t>s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180" dirty="0">
                <a:latin typeface="Lucida Sans Unicode"/>
                <a:cs typeface="Lucida Sans Unicode"/>
              </a:rPr>
              <a:t>a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55" dirty="0">
                <a:latin typeface="Lucida Sans Unicode"/>
                <a:cs typeface="Lucida Sans Unicode"/>
              </a:rPr>
              <a:t>rea</a:t>
            </a:r>
            <a:r>
              <a:rPr sz="1342" spc="73" dirty="0">
                <a:latin typeface="Lucida Sans Unicode"/>
                <a:cs typeface="Lucida Sans Unicode"/>
              </a:rPr>
              <a:t>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4" dirty="0">
                <a:latin typeface="Lucida Sans Unicode"/>
                <a:cs typeface="Lucida Sans Unicode"/>
              </a:rPr>
              <a:t>onl</a:t>
            </a:r>
            <a:r>
              <a:rPr sz="1342" spc="-11" dirty="0">
                <a:latin typeface="Lucida Sans Unicode"/>
                <a:cs typeface="Lucida Sans Unicode"/>
              </a:rPr>
              <a:t>y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32" dirty="0">
                <a:latin typeface="Lucida Sans Unicode"/>
                <a:cs typeface="Lucida Sans Unicode"/>
              </a:rPr>
              <a:t>field</a:t>
            </a:r>
            <a:r>
              <a:rPr sz="1342" spc="-20" dirty="0">
                <a:latin typeface="Lucida Sans Unicode"/>
                <a:cs typeface="Lucida Sans Unicode"/>
              </a:rPr>
              <a:t>,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18" dirty="0">
                <a:latin typeface="Lucida Sans Unicode"/>
                <a:cs typeface="Lucida Sans Unicode"/>
              </a:rPr>
              <a:t>th</a:t>
            </a:r>
            <a:r>
              <a:rPr sz="1342" spc="27" dirty="0">
                <a:latin typeface="Lucida Sans Unicode"/>
                <a:cs typeface="Lucida Sans Unicode"/>
              </a:rPr>
              <a:t>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43" dirty="0">
                <a:latin typeface="Lucida Sans Unicode"/>
                <a:cs typeface="Lucida Sans Unicode"/>
              </a:rPr>
              <a:t>valu</a:t>
            </a:r>
            <a:r>
              <a:rPr sz="1342" spc="50" dirty="0">
                <a:latin typeface="Lucida Sans Unicode"/>
                <a:cs typeface="Lucida Sans Unicode"/>
              </a:rPr>
              <a:t>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7" dirty="0">
                <a:latin typeface="Lucida Sans Unicode"/>
                <a:cs typeface="Lucida Sans Unicode"/>
              </a:rPr>
              <a:t>of  </a:t>
            </a:r>
            <a:r>
              <a:rPr sz="1342" spc="-18" dirty="0">
                <a:latin typeface="Lucida Sans Unicode"/>
                <a:cs typeface="Lucida Sans Unicode"/>
              </a:rPr>
              <a:t>formula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filed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57" dirty="0">
                <a:latin typeface="Lucida Sans Unicode"/>
                <a:cs typeface="Lucida Sans Unicode"/>
              </a:rPr>
              <a:t>evaluate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from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expression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defined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48" dirty="0">
                <a:latin typeface="Lucida Sans Unicode"/>
                <a:cs typeface="Lucida Sans Unicode"/>
              </a:rPr>
              <a:t>by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77" dirty="0">
                <a:latin typeface="Lucida Sans Unicode"/>
                <a:cs typeface="Lucida Sans Unicode"/>
              </a:rPr>
              <a:t>us.</a:t>
            </a:r>
            <a:endParaRPr sz="1342">
              <a:latin typeface="Lucida Sans Unicode"/>
              <a:cs typeface="Lucida Sans Unicode"/>
            </a:endParaRPr>
          </a:p>
          <a:p>
            <a:pPr marL="585394" marR="5590552" indent="-188874">
              <a:lnSpc>
                <a:spcPct val="101299"/>
              </a:lnSpc>
              <a:spcBef>
                <a:spcPts val="901"/>
              </a:spcBef>
              <a:buFont typeface="Arial MT"/>
              <a:buChar char="•"/>
              <a:tabLst>
                <a:tab pos="585394" algn="l"/>
                <a:tab pos="585682" algn="l"/>
              </a:tabLst>
            </a:pPr>
            <a:r>
              <a:rPr sz="1342" spc="-70" dirty="0">
                <a:latin typeface="Lucida Sans Unicode"/>
                <a:cs typeface="Lucida Sans Unicode"/>
              </a:rPr>
              <a:t>I</a:t>
            </a:r>
            <a:r>
              <a:rPr sz="1342" spc="-86" dirty="0">
                <a:latin typeface="Lucida Sans Unicode"/>
                <a:cs typeface="Lucida Sans Unicode"/>
              </a:rPr>
              <a:t>f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23" dirty="0">
                <a:latin typeface="Lucida Sans Unicode"/>
                <a:cs typeface="Lucida Sans Unicode"/>
              </a:rPr>
              <a:t>w</a:t>
            </a:r>
            <a:r>
              <a:rPr sz="1342" spc="91" dirty="0">
                <a:latin typeface="Lucida Sans Unicode"/>
                <a:cs typeface="Lucida Sans Unicode"/>
              </a:rPr>
              <a:t>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64" dirty="0">
                <a:latin typeface="Lucida Sans Unicode"/>
                <a:cs typeface="Lucida Sans Unicode"/>
              </a:rPr>
              <a:t>updat</a:t>
            </a:r>
            <a:r>
              <a:rPr sz="1342" spc="66" dirty="0">
                <a:latin typeface="Lucida Sans Unicode"/>
                <a:cs typeface="Lucida Sans Unicode"/>
              </a:rPr>
              <a:t>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64" dirty="0">
                <a:latin typeface="Lucida Sans Unicode"/>
                <a:cs typeface="Lucida Sans Unicode"/>
              </a:rPr>
              <a:t>an</a:t>
            </a:r>
            <a:r>
              <a:rPr sz="1342" spc="59" dirty="0">
                <a:latin typeface="Lucida Sans Unicode"/>
                <a:cs typeface="Lucida Sans Unicode"/>
              </a:rPr>
              <a:t>y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43" dirty="0">
                <a:latin typeface="Lucida Sans Unicode"/>
                <a:cs typeface="Lucida Sans Unicode"/>
              </a:rPr>
              <a:t>valu</a:t>
            </a:r>
            <a:r>
              <a:rPr sz="1342" spc="50" dirty="0">
                <a:latin typeface="Lucida Sans Unicode"/>
                <a:cs typeface="Lucida Sans Unicode"/>
              </a:rPr>
              <a:t>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i</a:t>
            </a:r>
            <a:r>
              <a:rPr sz="1342" spc="-89" dirty="0">
                <a:latin typeface="Lucida Sans Unicode"/>
                <a:cs typeface="Lucida Sans Unicode"/>
              </a:rPr>
              <a:t>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16" dirty="0">
                <a:latin typeface="Lucida Sans Unicode"/>
                <a:cs typeface="Lucida Sans Unicode"/>
              </a:rPr>
              <a:t>the  </a:t>
            </a:r>
            <a:r>
              <a:rPr sz="1342" spc="-43" dirty="0">
                <a:latin typeface="Lucida Sans Unicode"/>
                <a:cs typeface="Lucida Sans Unicode"/>
              </a:rPr>
              <a:t>expression,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84" dirty="0">
                <a:latin typeface="Lucida Sans Unicode"/>
                <a:cs typeface="Lucida Sans Unicode"/>
              </a:rPr>
              <a:t>it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5" dirty="0">
                <a:latin typeface="Lucida Sans Unicode"/>
                <a:cs typeface="Lucida Sans Unicode"/>
              </a:rPr>
              <a:t>automatically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updates</a:t>
            </a:r>
            <a:endParaRPr sz="1342">
              <a:latin typeface="Lucida Sans Unicode"/>
              <a:cs typeface="Lucida Sans Unicode"/>
            </a:endParaRPr>
          </a:p>
          <a:p>
            <a:pPr marL="5776">
              <a:spcBef>
                <a:spcPts val="20"/>
              </a:spcBef>
              <a:tabLst>
                <a:tab pos="585394" algn="l"/>
                <a:tab pos="9149409" algn="l"/>
              </a:tabLst>
            </a:pPr>
            <a:r>
              <a:rPr sz="1342" u="heavy" dirty="0">
                <a:uFill>
                  <a:solidFill>
                    <a:srgbClr val="5382A1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342" u="heavy" spc="-18" dirty="0">
                <a:uFill>
                  <a:solidFill>
                    <a:srgbClr val="5382A1"/>
                  </a:solidFill>
                </a:uFill>
                <a:latin typeface="Lucida Sans Unicode"/>
                <a:cs typeface="Lucida Sans Unicode"/>
              </a:rPr>
              <a:t>formula</a:t>
            </a:r>
            <a:r>
              <a:rPr sz="1342" u="heavy" spc="-64" dirty="0">
                <a:uFill>
                  <a:solidFill>
                    <a:srgbClr val="5382A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342" u="heavy" spc="-23" dirty="0">
                <a:uFill>
                  <a:solidFill>
                    <a:srgbClr val="5382A1"/>
                  </a:solidFill>
                </a:uFill>
                <a:latin typeface="Lucida Sans Unicode"/>
                <a:cs typeface="Lucida Sans Unicode"/>
              </a:rPr>
              <a:t>field</a:t>
            </a:r>
            <a:r>
              <a:rPr sz="1342" u="heavy" spc="-61" dirty="0">
                <a:uFill>
                  <a:solidFill>
                    <a:srgbClr val="5382A1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342" u="heavy" spc="27" dirty="0">
                <a:uFill>
                  <a:solidFill>
                    <a:srgbClr val="5382A1"/>
                  </a:solidFill>
                </a:uFill>
                <a:latin typeface="Lucida Sans Unicode"/>
                <a:cs typeface="Lucida Sans Unicode"/>
              </a:rPr>
              <a:t>value.	</a:t>
            </a:r>
            <a:endParaRPr sz="1342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14485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6293" y="1158874"/>
            <a:ext cx="5731607" cy="258053"/>
          </a:xfrm>
          <a:prstGeom prst="rect">
            <a:avLst/>
          </a:prstGeom>
        </p:spPr>
        <p:txBody>
          <a:bodyPr vert="horz" wrap="square" lIns="0" tIns="6065" rIns="0" bIns="0" rtlCol="0" anchor="ctr">
            <a:spAutoFit/>
          </a:bodyPr>
          <a:lstStyle/>
          <a:p>
            <a:pPr marL="5776">
              <a:spcBef>
                <a:spcPts val="48"/>
              </a:spcBef>
            </a:pPr>
            <a:r>
              <a:rPr lang="en-US" sz="1819" spc="-5" dirty="0"/>
              <a:t>4.</a:t>
            </a:r>
            <a:r>
              <a:rPr sz="1819" spc="-5" dirty="0"/>
              <a:t>Introduction</a:t>
            </a:r>
            <a:r>
              <a:rPr sz="1819" spc="-2" dirty="0"/>
              <a:t> </a:t>
            </a:r>
            <a:r>
              <a:rPr sz="1819" spc="-5" dirty="0"/>
              <a:t>to</a:t>
            </a:r>
            <a:r>
              <a:rPr sz="1819" spc="-2" dirty="0"/>
              <a:t> </a:t>
            </a:r>
            <a:r>
              <a:rPr sz="1819" spc="-9" dirty="0"/>
              <a:t>Salesforce</a:t>
            </a:r>
            <a:r>
              <a:rPr sz="1819" dirty="0"/>
              <a:t> </a:t>
            </a:r>
            <a:r>
              <a:rPr sz="1819" spc="-11" dirty="0"/>
              <a:t>CRM</a:t>
            </a:r>
            <a:r>
              <a:rPr sz="1819" spc="-2" dirty="0"/>
              <a:t> </a:t>
            </a:r>
            <a:r>
              <a:rPr sz="1819" spc="55" dirty="0"/>
              <a:t>(</a:t>
            </a:r>
            <a:r>
              <a:rPr lang="en-US" sz="1819" spc="55" dirty="0"/>
              <a:t> On </a:t>
            </a:r>
            <a:r>
              <a:rPr sz="1819" spc="77" dirty="0"/>
              <a:t>Demand)</a:t>
            </a:r>
            <a:endParaRPr sz="18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5608" y="3557310"/>
            <a:ext cx="4887733" cy="19982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3732" y="1776836"/>
            <a:ext cx="8510043" cy="346969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91473" marR="262806" indent="-185986">
              <a:spcBef>
                <a:spcPts val="43"/>
              </a:spcBef>
              <a:buFont typeface="Arial MT"/>
              <a:buChar char="•"/>
              <a:tabLst>
                <a:tab pos="191473" algn="l"/>
                <a:tab pos="191762" algn="l"/>
              </a:tabLst>
            </a:pPr>
            <a:r>
              <a:rPr sz="1501" spc="61" dirty="0">
                <a:latin typeface="Microsoft Sans Serif"/>
                <a:cs typeface="Microsoft Sans Serif"/>
              </a:rPr>
              <a:t>Salesforce.com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-107" dirty="0">
                <a:latin typeface="Microsoft Sans Serif"/>
                <a:cs typeface="Microsoft Sans Serif"/>
              </a:rPr>
              <a:t>is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89" dirty="0">
                <a:latin typeface="Microsoft Sans Serif"/>
                <a:cs typeface="Microsoft Sans Serif"/>
              </a:rPr>
              <a:t>a</a:t>
            </a:r>
            <a:r>
              <a:rPr sz="1501" spc="18" dirty="0">
                <a:latin typeface="Microsoft Sans Serif"/>
                <a:cs typeface="Microsoft Sans Serif"/>
              </a:rPr>
              <a:t> </a:t>
            </a:r>
            <a:r>
              <a:rPr sz="1501" spc="114" dirty="0">
                <a:latin typeface="Microsoft Sans Serif"/>
                <a:cs typeface="Microsoft Sans Serif"/>
              </a:rPr>
              <a:t>cloud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computing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52" dirty="0">
                <a:latin typeface="Microsoft Sans Serif"/>
                <a:cs typeface="Microsoft Sans Serif"/>
              </a:rPr>
              <a:t>and</a:t>
            </a:r>
            <a:r>
              <a:rPr sz="1501" spc="18" dirty="0">
                <a:latin typeface="Microsoft Sans Serif"/>
                <a:cs typeface="Microsoft Sans Serif"/>
              </a:rPr>
              <a:t> </a:t>
            </a:r>
            <a:r>
              <a:rPr sz="1501" spc="48" dirty="0">
                <a:latin typeface="Microsoft Sans Serif"/>
                <a:cs typeface="Microsoft Sans Serif"/>
              </a:rPr>
              <a:t>social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41" dirty="0">
                <a:latin typeface="Microsoft Sans Serif"/>
                <a:cs typeface="Microsoft Sans Serif"/>
              </a:rPr>
              <a:t>enterprise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0" dirty="0">
                <a:latin typeface="Microsoft Sans Serif"/>
                <a:cs typeface="Microsoft Sans Serif"/>
              </a:rPr>
              <a:t>software-as-a-service</a:t>
            </a:r>
            <a:r>
              <a:rPr sz="1501" spc="18" dirty="0">
                <a:latin typeface="Microsoft Sans Serif"/>
                <a:cs typeface="Microsoft Sans Serif"/>
              </a:rPr>
              <a:t> </a:t>
            </a:r>
            <a:r>
              <a:rPr sz="1501" spc="-7" dirty="0">
                <a:latin typeface="Microsoft Sans Serif"/>
                <a:cs typeface="Microsoft Sans Serif"/>
              </a:rPr>
              <a:t>(SaaS) </a:t>
            </a:r>
            <a:r>
              <a:rPr sz="1501" spc="-393" dirty="0">
                <a:latin typeface="Microsoft Sans Serif"/>
                <a:cs typeface="Microsoft Sans Serif"/>
              </a:rPr>
              <a:t> </a:t>
            </a:r>
            <a:r>
              <a:rPr sz="1501" spc="73" dirty="0">
                <a:latin typeface="Microsoft Sans Serif"/>
                <a:cs typeface="Microsoft Sans Serif"/>
              </a:rPr>
              <a:t>provider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4" dirty="0">
                <a:latin typeface="Microsoft Sans Serif"/>
                <a:cs typeface="Microsoft Sans Serif"/>
              </a:rPr>
              <a:t>based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6" dirty="0">
                <a:latin typeface="Microsoft Sans Serif"/>
                <a:cs typeface="Microsoft Sans Serif"/>
              </a:rPr>
              <a:t>in </a:t>
            </a:r>
            <a:r>
              <a:rPr sz="1501" spc="2" dirty="0">
                <a:latin typeface="Microsoft Sans Serif"/>
                <a:cs typeface="Microsoft Sans Serif"/>
              </a:rPr>
              <a:t>San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36" dirty="0">
                <a:latin typeface="Microsoft Sans Serif"/>
                <a:cs typeface="Microsoft Sans Serif"/>
              </a:rPr>
              <a:t>Francisco.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" dirty="0">
                <a:latin typeface="Microsoft Sans Serif"/>
                <a:cs typeface="Microsoft Sans Serif"/>
              </a:rPr>
              <a:t>It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59" dirty="0">
                <a:latin typeface="Microsoft Sans Serif"/>
                <a:cs typeface="Microsoft Sans Serif"/>
              </a:rPr>
              <a:t>was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21" dirty="0">
                <a:latin typeface="Microsoft Sans Serif"/>
                <a:cs typeface="Microsoft Sans Serif"/>
              </a:rPr>
              <a:t>founded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6" dirty="0">
                <a:latin typeface="Microsoft Sans Serif"/>
                <a:cs typeface="Microsoft Sans Serif"/>
              </a:rPr>
              <a:t>in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9" dirty="0">
                <a:latin typeface="Microsoft Sans Serif"/>
                <a:cs typeface="Microsoft Sans Serif"/>
              </a:rPr>
              <a:t>March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-7" dirty="0">
                <a:latin typeface="Microsoft Sans Serif"/>
                <a:cs typeface="Microsoft Sans Serif"/>
              </a:rPr>
              <a:t>1999,</a:t>
            </a:r>
            <a:r>
              <a:rPr sz="1501" spc="16" dirty="0">
                <a:latin typeface="Microsoft Sans Serif"/>
                <a:cs typeface="Microsoft Sans Serif"/>
              </a:rPr>
              <a:t> in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02" dirty="0">
                <a:latin typeface="Microsoft Sans Serif"/>
                <a:cs typeface="Microsoft Sans Serif"/>
              </a:rPr>
              <a:t>part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by</a:t>
            </a:r>
            <a:endParaRPr sz="1501" dirty="0">
              <a:latin typeface="Microsoft Sans Serif"/>
              <a:cs typeface="Microsoft Sans Serif"/>
            </a:endParaRPr>
          </a:p>
          <a:p>
            <a:pPr marL="191473">
              <a:lnSpc>
                <a:spcPts val="1798"/>
              </a:lnSpc>
            </a:pPr>
            <a:r>
              <a:rPr sz="1501" spc="61" dirty="0">
                <a:latin typeface="Microsoft Sans Serif"/>
                <a:cs typeface="Microsoft Sans Serif"/>
              </a:rPr>
              <a:t>former</a:t>
            </a:r>
            <a:r>
              <a:rPr sz="1501" spc="7" dirty="0">
                <a:latin typeface="Microsoft Sans Serif"/>
                <a:cs typeface="Microsoft Sans Serif"/>
              </a:rPr>
              <a:t> </a:t>
            </a:r>
            <a:r>
              <a:rPr sz="1501" spc="96" dirty="0">
                <a:latin typeface="Microsoft Sans Serif"/>
                <a:cs typeface="Microsoft Sans Serif"/>
              </a:rPr>
              <a:t>Oracle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86" dirty="0">
                <a:latin typeface="Microsoft Sans Serif"/>
                <a:cs typeface="Microsoft Sans Serif"/>
              </a:rPr>
              <a:t>executive</a:t>
            </a:r>
            <a:r>
              <a:rPr sz="1501" spc="9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Marc</a:t>
            </a:r>
            <a:r>
              <a:rPr sz="1501" spc="7" dirty="0">
                <a:latin typeface="Microsoft Sans Serif"/>
                <a:cs typeface="Microsoft Sans Serif"/>
              </a:rPr>
              <a:t> </a:t>
            </a:r>
            <a:r>
              <a:rPr sz="1501" spc="34" dirty="0">
                <a:latin typeface="Microsoft Sans Serif"/>
                <a:cs typeface="Microsoft Sans Serif"/>
              </a:rPr>
              <a:t>Benioff.</a:t>
            </a:r>
            <a:endParaRPr sz="1501" dirty="0">
              <a:latin typeface="Microsoft Sans Serif"/>
              <a:cs typeface="Microsoft Sans Serif"/>
            </a:endParaRPr>
          </a:p>
          <a:p>
            <a:pPr marL="191473" marR="2310" indent="-185986">
              <a:spcBef>
                <a:spcPts val="901"/>
              </a:spcBef>
              <a:buFont typeface="Arial MT"/>
              <a:buChar char="•"/>
              <a:tabLst>
                <a:tab pos="191473" algn="l"/>
                <a:tab pos="191762" algn="l"/>
              </a:tabLst>
            </a:pPr>
            <a:r>
              <a:rPr sz="1501" b="1" spc="-9" dirty="0">
                <a:latin typeface="Arial"/>
                <a:cs typeface="Arial"/>
              </a:rPr>
              <a:t>Salesforce </a:t>
            </a:r>
            <a:r>
              <a:rPr sz="1501" spc="-107" dirty="0">
                <a:latin typeface="Microsoft Sans Serif"/>
                <a:cs typeface="Microsoft Sans Serif"/>
              </a:rPr>
              <a:t>is </a:t>
            </a:r>
            <a:r>
              <a:rPr sz="1501" spc="100" dirty="0">
                <a:latin typeface="Microsoft Sans Serif"/>
                <a:cs typeface="Microsoft Sans Serif"/>
              </a:rPr>
              <a:t>the </a:t>
            </a:r>
            <a:r>
              <a:rPr sz="1501" spc="34" dirty="0">
                <a:latin typeface="Microsoft Sans Serif"/>
                <a:cs typeface="Microsoft Sans Serif"/>
              </a:rPr>
              <a:t>world's </a:t>
            </a:r>
            <a:r>
              <a:rPr sz="1501" spc="118" dirty="0">
                <a:latin typeface="Microsoft Sans Serif"/>
                <a:cs typeface="Microsoft Sans Serif"/>
              </a:rPr>
              <a:t>#1 </a:t>
            </a:r>
            <a:r>
              <a:rPr sz="1501" spc="61" dirty="0">
                <a:latin typeface="Microsoft Sans Serif"/>
                <a:cs typeface="Microsoft Sans Serif"/>
              </a:rPr>
              <a:t>Customer </a:t>
            </a:r>
            <a:r>
              <a:rPr sz="1501" spc="32" dirty="0">
                <a:latin typeface="Microsoft Sans Serif"/>
                <a:cs typeface="Microsoft Sans Serif"/>
              </a:rPr>
              <a:t>Relationship </a:t>
            </a:r>
            <a:r>
              <a:rPr sz="1501" spc="132" dirty="0">
                <a:latin typeface="Microsoft Sans Serif"/>
                <a:cs typeface="Microsoft Sans Serif"/>
              </a:rPr>
              <a:t>Management </a:t>
            </a:r>
            <a:r>
              <a:rPr sz="1501" spc="34" dirty="0">
                <a:latin typeface="Microsoft Sans Serif"/>
                <a:cs typeface="Microsoft Sans Serif"/>
              </a:rPr>
              <a:t>(</a:t>
            </a:r>
            <a:r>
              <a:rPr sz="1501" b="1" spc="34" dirty="0">
                <a:latin typeface="Arial"/>
                <a:cs typeface="Arial"/>
              </a:rPr>
              <a:t>CRM</a:t>
            </a:r>
            <a:r>
              <a:rPr sz="1501" spc="34" dirty="0">
                <a:latin typeface="Microsoft Sans Serif"/>
                <a:cs typeface="Microsoft Sans Serif"/>
              </a:rPr>
              <a:t>) </a:t>
            </a:r>
            <a:r>
              <a:rPr sz="1501" spc="80" dirty="0">
                <a:latin typeface="Microsoft Sans Serif"/>
                <a:cs typeface="Microsoft Sans Serif"/>
              </a:rPr>
              <a:t>platform. </a:t>
            </a:r>
            <a:r>
              <a:rPr sz="1501" spc="52" dirty="0">
                <a:latin typeface="Microsoft Sans Serif"/>
                <a:cs typeface="Microsoft Sans Serif"/>
              </a:rPr>
              <a:t>Our </a:t>
            </a:r>
            <a:r>
              <a:rPr sz="1501" spc="55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cloud-based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80" dirty="0">
                <a:latin typeface="Microsoft Sans Serif"/>
                <a:cs typeface="Microsoft Sans Serif"/>
              </a:rPr>
              <a:t>applications</a:t>
            </a:r>
            <a:r>
              <a:rPr sz="1501" spc="20" dirty="0">
                <a:latin typeface="Microsoft Sans Serif"/>
                <a:cs typeface="Microsoft Sans Serif"/>
              </a:rPr>
              <a:t> </a:t>
            </a:r>
            <a:r>
              <a:rPr sz="1501" spc="48" dirty="0">
                <a:latin typeface="Microsoft Sans Serif"/>
                <a:cs typeface="Microsoft Sans Serif"/>
              </a:rPr>
              <a:t>for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-11" dirty="0">
                <a:latin typeface="Microsoft Sans Serif"/>
                <a:cs typeface="Microsoft Sans Serif"/>
              </a:rPr>
              <a:t>sales,</a:t>
            </a:r>
            <a:r>
              <a:rPr sz="1501" spc="20" dirty="0">
                <a:latin typeface="Microsoft Sans Serif"/>
                <a:cs typeface="Microsoft Sans Serif"/>
              </a:rPr>
              <a:t> </a:t>
            </a:r>
            <a:r>
              <a:rPr sz="1501" spc="36" dirty="0">
                <a:latin typeface="Microsoft Sans Serif"/>
                <a:cs typeface="Microsoft Sans Serif"/>
              </a:rPr>
              <a:t>service,</a:t>
            </a:r>
            <a:r>
              <a:rPr sz="1501" spc="20" dirty="0">
                <a:latin typeface="Microsoft Sans Serif"/>
                <a:cs typeface="Microsoft Sans Serif"/>
              </a:rPr>
              <a:t> </a:t>
            </a:r>
            <a:r>
              <a:rPr sz="1501" spc="68" dirty="0">
                <a:latin typeface="Microsoft Sans Serif"/>
                <a:cs typeface="Microsoft Sans Serif"/>
              </a:rPr>
              <a:t>marketing,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52" dirty="0">
                <a:latin typeface="Microsoft Sans Serif"/>
                <a:cs typeface="Microsoft Sans Serif"/>
              </a:rPr>
              <a:t>and</a:t>
            </a:r>
            <a:r>
              <a:rPr sz="1501" spc="20" dirty="0">
                <a:latin typeface="Microsoft Sans Serif"/>
                <a:cs typeface="Microsoft Sans Serif"/>
              </a:rPr>
              <a:t> </a:t>
            </a:r>
            <a:r>
              <a:rPr sz="1501" spc="93" dirty="0">
                <a:latin typeface="Microsoft Sans Serif"/>
                <a:cs typeface="Microsoft Sans Serif"/>
              </a:rPr>
              <a:t>more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02" dirty="0">
                <a:latin typeface="Microsoft Sans Serif"/>
                <a:cs typeface="Microsoft Sans Serif"/>
              </a:rPr>
              <a:t>don't</a:t>
            </a:r>
            <a:r>
              <a:rPr sz="1501" spc="20" dirty="0">
                <a:latin typeface="Microsoft Sans Serif"/>
                <a:cs typeface="Microsoft Sans Serif"/>
              </a:rPr>
              <a:t> </a:t>
            </a:r>
            <a:r>
              <a:rPr sz="1501" spc="52" dirty="0">
                <a:latin typeface="Microsoft Sans Serif"/>
                <a:cs typeface="Microsoft Sans Serif"/>
              </a:rPr>
              <a:t>require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-180" dirty="0">
                <a:latin typeface="Microsoft Sans Serif"/>
                <a:cs typeface="Microsoft Sans Serif"/>
              </a:rPr>
              <a:t>IT</a:t>
            </a:r>
            <a:r>
              <a:rPr sz="1501" spc="20" dirty="0">
                <a:latin typeface="Microsoft Sans Serif"/>
                <a:cs typeface="Microsoft Sans Serif"/>
              </a:rPr>
              <a:t> </a:t>
            </a:r>
            <a:r>
              <a:rPr sz="1501" spc="39" dirty="0">
                <a:latin typeface="Microsoft Sans Serif"/>
                <a:cs typeface="Microsoft Sans Serif"/>
              </a:rPr>
              <a:t>experts</a:t>
            </a:r>
            <a:r>
              <a:rPr sz="1501" spc="18" dirty="0">
                <a:latin typeface="Microsoft Sans Serif"/>
                <a:cs typeface="Microsoft Sans Serif"/>
              </a:rPr>
              <a:t> </a:t>
            </a:r>
            <a:r>
              <a:rPr sz="1501" spc="114" dirty="0">
                <a:latin typeface="Microsoft Sans Serif"/>
                <a:cs typeface="Microsoft Sans Serif"/>
              </a:rPr>
              <a:t>to </a:t>
            </a:r>
            <a:r>
              <a:rPr sz="1501" spc="-393" dirty="0">
                <a:latin typeface="Microsoft Sans Serif"/>
                <a:cs typeface="Microsoft Sans Serif"/>
              </a:rPr>
              <a:t> </a:t>
            </a:r>
            <a:r>
              <a:rPr sz="1501" spc="18" dirty="0">
                <a:latin typeface="Microsoft Sans Serif"/>
                <a:cs typeface="Microsoft Sans Serif"/>
              </a:rPr>
              <a:t>set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30" dirty="0">
                <a:latin typeface="Microsoft Sans Serif"/>
                <a:cs typeface="Microsoft Sans Serif"/>
              </a:rPr>
              <a:t>up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45" dirty="0">
                <a:latin typeface="Microsoft Sans Serif"/>
                <a:cs typeface="Microsoft Sans Serif"/>
              </a:rPr>
              <a:t>or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50" dirty="0">
                <a:latin typeface="Microsoft Sans Serif"/>
                <a:cs typeface="Microsoft Sans Serif"/>
              </a:rPr>
              <a:t>manage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619" dirty="0">
                <a:latin typeface="Microsoft Sans Serif"/>
                <a:cs typeface="Microsoft Sans Serif"/>
              </a:rPr>
              <a:t>—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20" dirty="0">
                <a:latin typeface="Microsoft Sans Serif"/>
                <a:cs typeface="Microsoft Sans Serif"/>
              </a:rPr>
              <a:t>simply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1" dirty="0">
                <a:latin typeface="Microsoft Sans Serif"/>
                <a:cs typeface="Microsoft Sans Serif"/>
              </a:rPr>
              <a:t>log</a:t>
            </a:r>
            <a:r>
              <a:rPr sz="1501" spc="16" dirty="0">
                <a:latin typeface="Microsoft Sans Serif"/>
                <a:cs typeface="Microsoft Sans Serif"/>
              </a:rPr>
              <a:t> in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52" dirty="0">
                <a:latin typeface="Microsoft Sans Serif"/>
                <a:cs typeface="Microsoft Sans Serif"/>
              </a:rPr>
              <a:t>and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27" dirty="0">
                <a:latin typeface="Microsoft Sans Serif"/>
                <a:cs typeface="Microsoft Sans Serif"/>
              </a:rPr>
              <a:t>start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114" dirty="0">
                <a:latin typeface="Microsoft Sans Serif"/>
                <a:cs typeface="Microsoft Sans Serif"/>
              </a:rPr>
              <a:t>connecting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6" dirty="0">
                <a:latin typeface="Microsoft Sans Serif"/>
                <a:cs typeface="Microsoft Sans Serif"/>
              </a:rPr>
              <a:t>to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45" dirty="0">
                <a:latin typeface="Microsoft Sans Serif"/>
                <a:cs typeface="Microsoft Sans Serif"/>
              </a:rPr>
              <a:t>customers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6" dirty="0">
                <a:latin typeface="Microsoft Sans Serif"/>
                <a:cs typeface="Microsoft Sans Serif"/>
              </a:rPr>
              <a:t>in </a:t>
            </a:r>
            <a:r>
              <a:rPr sz="1501" spc="189" dirty="0">
                <a:latin typeface="Microsoft Sans Serif"/>
                <a:cs typeface="Microsoft Sans Serif"/>
              </a:rPr>
              <a:t>a</a:t>
            </a:r>
            <a:r>
              <a:rPr sz="1501" spc="16" dirty="0">
                <a:latin typeface="Microsoft Sans Serif"/>
                <a:cs typeface="Microsoft Sans Serif"/>
              </a:rPr>
              <a:t> </a:t>
            </a:r>
            <a:r>
              <a:rPr sz="1501" spc="96" dirty="0">
                <a:latin typeface="Microsoft Sans Serif"/>
                <a:cs typeface="Microsoft Sans Serif"/>
              </a:rPr>
              <a:t>whole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23" dirty="0">
                <a:latin typeface="Microsoft Sans Serif"/>
                <a:cs typeface="Microsoft Sans Serif"/>
              </a:rPr>
              <a:t>new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way.</a:t>
            </a:r>
            <a:endParaRPr sz="1501" dirty="0">
              <a:latin typeface="Microsoft Sans Serif"/>
              <a:cs typeface="Microsoft Sans Serif"/>
            </a:endParaRPr>
          </a:p>
          <a:p>
            <a:pPr marL="202447" marR="5038081" indent="-185986">
              <a:spcBef>
                <a:spcPts val="923"/>
              </a:spcBef>
              <a:buFont typeface="Arial MT"/>
              <a:buChar char="•"/>
              <a:tabLst>
                <a:tab pos="202447" algn="l"/>
                <a:tab pos="202736" algn="l"/>
              </a:tabLst>
            </a:pPr>
            <a:r>
              <a:rPr sz="1501" spc="34" dirty="0">
                <a:latin typeface="Microsoft Sans Serif"/>
                <a:cs typeface="Microsoft Sans Serif"/>
              </a:rPr>
              <a:t>Salesforce </a:t>
            </a:r>
            <a:r>
              <a:rPr sz="1501" spc="-107" dirty="0">
                <a:latin typeface="Microsoft Sans Serif"/>
                <a:cs typeface="Microsoft Sans Serif"/>
              </a:rPr>
              <a:t>is </a:t>
            </a:r>
            <a:r>
              <a:rPr sz="1501" spc="114" dirty="0">
                <a:latin typeface="Microsoft Sans Serif"/>
                <a:cs typeface="Microsoft Sans Serif"/>
              </a:rPr>
              <a:t>cloud </a:t>
            </a:r>
            <a:r>
              <a:rPr sz="1501" spc="104" dirty="0">
                <a:latin typeface="Microsoft Sans Serif"/>
                <a:cs typeface="Microsoft Sans Serif"/>
              </a:rPr>
              <a:t>based </a:t>
            </a:r>
            <a:r>
              <a:rPr sz="1501" spc="25" dirty="0">
                <a:latin typeface="Microsoft Sans Serif"/>
                <a:cs typeface="Microsoft Sans Serif"/>
              </a:rPr>
              <a:t>CRM </a:t>
            </a:r>
            <a:r>
              <a:rPr sz="1501" spc="27" dirty="0">
                <a:latin typeface="Microsoft Sans Serif"/>
                <a:cs typeface="Microsoft Sans Serif"/>
              </a:rPr>
              <a:t> </a:t>
            </a:r>
            <a:r>
              <a:rPr sz="1501" spc="59" dirty="0">
                <a:latin typeface="Microsoft Sans Serif"/>
                <a:cs typeface="Microsoft Sans Serif"/>
              </a:rPr>
              <a:t>software, </a:t>
            </a:r>
            <a:r>
              <a:rPr sz="1501" spc="127" dirty="0">
                <a:latin typeface="Microsoft Sans Serif"/>
                <a:cs typeface="Microsoft Sans Serif"/>
              </a:rPr>
              <a:t>developed </a:t>
            </a:r>
            <a:r>
              <a:rPr sz="1501" spc="116" dirty="0">
                <a:latin typeface="Microsoft Sans Serif"/>
                <a:cs typeface="Microsoft Sans Serif"/>
              </a:rPr>
              <a:t>to make </a:t>
            </a:r>
            <a:r>
              <a:rPr sz="1501" spc="118" dirty="0">
                <a:latin typeface="Microsoft Sans Serif"/>
                <a:cs typeface="Microsoft Sans Serif"/>
              </a:rPr>
              <a:t> </a:t>
            </a:r>
            <a:r>
              <a:rPr sz="1501" spc="48" dirty="0">
                <a:latin typeface="Microsoft Sans Serif"/>
                <a:cs typeface="Microsoft Sans Serif"/>
              </a:rPr>
              <a:t>organizations </a:t>
            </a:r>
            <a:r>
              <a:rPr sz="1501" spc="84" dirty="0">
                <a:latin typeface="Microsoft Sans Serif"/>
                <a:cs typeface="Microsoft Sans Serif"/>
              </a:rPr>
              <a:t>function </a:t>
            </a:r>
            <a:r>
              <a:rPr sz="1501" spc="59" dirty="0">
                <a:latin typeface="Microsoft Sans Serif"/>
                <a:cs typeface="Microsoft Sans Serif"/>
              </a:rPr>
              <a:t>efficiently </a:t>
            </a:r>
            <a:r>
              <a:rPr sz="1501" spc="61" dirty="0">
                <a:latin typeface="Microsoft Sans Serif"/>
                <a:cs typeface="Microsoft Sans Serif"/>
              </a:rPr>
              <a:t> </a:t>
            </a:r>
            <a:r>
              <a:rPr sz="1501" spc="152" dirty="0">
                <a:latin typeface="Microsoft Sans Serif"/>
                <a:cs typeface="Microsoft Sans Serif"/>
              </a:rPr>
              <a:t>and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75" dirty="0">
                <a:latin typeface="Microsoft Sans Serif"/>
                <a:cs typeface="Microsoft Sans Serif"/>
              </a:rPr>
              <a:t>profitably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18" dirty="0">
                <a:latin typeface="Microsoft Sans Serif"/>
                <a:cs typeface="Microsoft Sans Serif"/>
              </a:rPr>
              <a:t>by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93" dirty="0">
                <a:latin typeface="Microsoft Sans Serif"/>
                <a:cs typeface="Microsoft Sans Serif"/>
              </a:rPr>
              <a:t>reducing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00" dirty="0">
                <a:latin typeface="Microsoft Sans Serif"/>
                <a:cs typeface="Microsoft Sans Serif"/>
              </a:rPr>
              <a:t>the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66" dirty="0">
                <a:latin typeface="Microsoft Sans Serif"/>
                <a:cs typeface="Microsoft Sans Serif"/>
              </a:rPr>
              <a:t>cost </a:t>
            </a:r>
            <a:r>
              <a:rPr sz="1501" spc="-393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 </a:t>
            </a:r>
            <a:r>
              <a:rPr sz="1501" spc="121" dirty="0">
                <a:latin typeface="Microsoft Sans Serif"/>
                <a:cs typeface="Microsoft Sans Serif"/>
              </a:rPr>
              <a:t>managing </a:t>
            </a:r>
            <a:r>
              <a:rPr sz="1501" spc="102" dirty="0">
                <a:latin typeface="Microsoft Sans Serif"/>
                <a:cs typeface="Microsoft Sans Serif"/>
              </a:rPr>
              <a:t>hardware </a:t>
            </a:r>
            <a:r>
              <a:rPr sz="1501" spc="104" dirty="0">
                <a:latin typeface="Microsoft Sans Serif"/>
                <a:cs typeface="Microsoft Sans Serif"/>
              </a:rPr>
              <a:t> </a:t>
            </a:r>
            <a:r>
              <a:rPr sz="1501" spc="41" dirty="0">
                <a:latin typeface="Microsoft Sans Serif"/>
                <a:cs typeface="Microsoft Sans Serif"/>
              </a:rPr>
              <a:t>infrastructure. </a:t>
            </a:r>
            <a:r>
              <a:rPr sz="1501" spc="34" dirty="0">
                <a:latin typeface="Microsoft Sans Serif"/>
                <a:cs typeface="Microsoft Sans Serif"/>
              </a:rPr>
              <a:t>Salesforce </a:t>
            </a:r>
            <a:r>
              <a:rPr sz="1501" spc="25" dirty="0">
                <a:latin typeface="Microsoft Sans Serif"/>
                <a:cs typeface="Microsoft Sans Serif"/>
              </a:rPr>
              <a:t>offers </a:t>
            </a:r>
            <a:r>
              <a:rPr sz="1501" spc="189" dirty="0">
                <a:latin typeface="Microsoft Sans Serif"/>
                <a:cs typeface="Microsoft Sans Serif"/>
              </a:rPr>
              <a:t>a </a:t>
            </a:r>
            <a:r>
              <a:rPr sz="1501" spc="191" dirty="0">
                <a:latin typeface="Microsoft Sans Serif"/>
                <a:cs typeface="Microsoft Sans Serif"/>
              </a:rPr>
              <a:t> </a:t>
            </a:r>
            <a:r>
              <a:rPr sz="1501" spc="111" dirty="0">
                <a:latin typeface="Microsoft Sans Serif"/>
                <a:cs typeface="Microsoft Sans Serif"/>
              </a:rPr>
              <a:t>wide </a:t>
            </a:r>
            <a:r>
              <a:rPr sz="1501" spc="102" dirty="0">
                <a:latin typeface="Microsoft Sans Serif"/>
                <a:cs typeface="Microsoft Sans Serif"/>
              </a:rPr>
              <a:t>range </a:t>
            </a:r>
            <a:r>
              <a:rPr sz="1501" spc="98" dirty="0">
                <a:latin typeface="Microsoft Sans Serif"/>
                <a:cs typeface="Microsoft Sans Serif"/>
              </a:rPr>
              <a:t>of </a:t>
            </a:r>
            <a:r>
              <a:rPr sz="1501" spc="55" dirty="0">
                <a:latin typeface="Microsoft Sans Serif"/>
                <a:cs typeface="Microsoft Sans Serif"/>
              </a:rPr>
              <a:t>features </a:t>
            </a:r>
            <a:r>
              <a:rPr sz="1501" spc="16" dirty="0">
                <a:latin typeface="Microsoft Sans Serif"/>
                <a:cs typeface="Microsoft Sans Serif"/>
              </a:rPr>
              <a:t>in </a:t>
            </a:r>
            <a:r>
              <a:rPr sz="1501" spc="32" dirty="0">
                <a:latin typeface="Microsoft Sans Serif"/>
                <a:cs typeface="Microsoft Sans Serif"/>
              </a:rPr>
              <a:t>all </a:t>
            </a:r>
            <a:r>
              <a:rPr sz="1501" spc="98" dirty="0">
                <a:latin typeface="Microsoft Sans Serif"/>
                <a:cs typeface="Microsoft Sans Serif"/>
              </a:rPr>
              <a:t>the </a:t>
            </a:r>
            <a:r>
              <a:rPr sz="1501" spc="100" dirty="0">
                <a:latin typeface="Microsoft Sans Serif"/>
                <a:cs typeface="Microsoft Sans Serif"/>
              </a:rPr>
              <a:t> </a:t>
            </a:r>
            <a:r>
              <a:rPr sz="1501" spc="80" dirty="0">
                <a:latin typeface="Microsoft Sans Serif"/>
                <a:cs typeface="Microsoft Sans Serif"/>
              </a:rPr>
              <a:t>functional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57" dirty="0">
                <a:latin typeface="Microsoft Sans Serif"/>
                <a:cs typeface="Microsoft Sans Serif"/>
              </a:rPr>
              <a:t>areas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98" dirty="0">
                <a:latin typeface="Microsoft Sans Serif"/>
                <a:cs typeface="Microsoft Sans Serif"/>
              </a:rPr>
              <a:t>of</a:t>
            </a:r>
            <a:r>
              <a:rPr sz="1501" spc="11" dirty="0">
                <a:latin typeface="Microsoft Sans Serif"/>
                <a:cs typeface="Microsoft Sans Serif"/>
              </a:rPr>
              <a:t> </a:t>
            </a:r>
            <a:r>
              <a:rPr sz="1501" spc="189" dirty="0">
                <a:latin typeface="Microsoft Sans Serif"/>
                <a:cs typeface="Microsoft Sans Serif"/>
              </a:rPr>
              <a:t>a</a:t>
            </a:r>
            <a:r>
              <a:rPr sz="1501" spc="14" dirty="0">
                <a:latin typeface="Microsoft Sans Serif"/>
                <a:cs typeface="Microsoft Sans Serif"/>
              </a:rPr>
              <a:t> </a:t>
            </a:r>
            <a:r>
              <a:rPr sz="1501" spc="125" dirty="0">
                <a:latin typeface="Microsoft Sans Serif"/>
                <a:cs typeface="Microsoft Sans Serif"/>
              </a:rPr>
              <a:t>company.</a:t>
            </a:r>
            <a:endParaRPr sz="1501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1687943"/>
            <a:ext cx="9173460" cy="4067434"/>
            <a:chOff x="-31432" y="1826767"/>
            <a:chExt cx="20168870" cy="8942705"/>
          </a:xfrm>
        </p:grpSpPr>
        <p:sp>
          <p:nvSpPr>
            <p:cNvPr id="3" name="object 3"/>
            <p:cNvSpPr/>
            <p:nvPr/>
          </p:nvSpPr>
          <p:spPr>
            <a:xfrm>
              <a:off x="0" y="1826767"/>
              <a:ext cx="20106005" cy="2047239"/>
            </a:xfrm>
            <a:custGeom>
              <a:avLst/>
              <a:gdLst/>
              <a:ahLst/>
              <a:cxnLst/>
              <a:rect l="l" t="t" r="r" b="b"/>
              <a:pathLst>
                <a:path w="20106005" h="2047239">
                  <a:moveTo>
                    <a:pt x="18503661" y="2047092"/>
                  </a:moveTo>
                  <a:lnTo>
                    <a:pt x="18503661" y="1848176"/>
                  </a:lnTo>
                  <a:lnTo>
                    <a:pt x="0" y="1848176"/>
                  </a:lnTo>
                  <a:lnTo>
                    <a:pt x="0" y="198916"/>
                  </a:lnTo>
                  <a:lnTo>
                    <a:pt x="18503661" y="198916"/>
                  </a:lnTo>
                  <a:lnTo>
                    <a:pt x="18503661" y="0"/>
                  </a:lnTo>
                  <a:lnTo>
                    <a:pt x="20105408" y="1023546"/>
                  </a:lnTo>
                  <a:lnTo>
                    <a:pt x="18503661" y="2047092"/>
                  </a:lnTo>
                  <a:close/>
                </a:path>
              </a:pathLst>
            </a:custGeom>
            <a:solidFill>
              <a:srgbClr val="CED8DE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" name="object 4"/>
            <p:cNvSpPr/>
            <p:nvPr/>
          </p:nvSpPr>
          <p:spPr>
            <a:xfrm>
              <a:off x="449571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70" h="1400810">
                  <a:moveTo>
                    <a:pt x="3488390" y="1400304"/>
                  </a:moveTo>
                  <a:lnTo>
                    <a:pt x="233388" y="1400304"/>
                  </a:lnTo>
                  <a:lnTo>
                    <a:pt x="186352" y="1395562"/>
                  </a:lnTo>
                  <a:lnTo>
                    <a:pt x="142542" y="1381962"/>
                  </a:lnTo>
                  <a:lnTo>
                    <a:pt x="102897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7" y="39857"/>
                  </a:lnTo>
                  <a:lnTo>
                    <a:pt x="142542" y="18339"/>
                  </a:lnTo>
                  <a:lnTo>
                    <a:pt x="186352" y="4741"/>
                  </a:lnTo>
                  <a:lnTo>
                    <a:pt x="233388" y="0"/>
                  </a:lnTo>
                  <a:lnTo>
                    <a:pt x="3488390" y="0"/>
                  </a:lnTo>
                  <a:lnTo>
                    <a:pt x="3535428" y="4741"/>
                  </a:lnTo>
                  <a:lnTo>
                    <a:pt x="3579241" y="18339"/>
                  </a:lnTo>
                  <a:lnTo>
                    <a:pt x="3618891" y="39857"/>
                  </a:lnTo>
                  <a:lnTo>
                    <a:pt x="3653437" y="68355"/>
                  </a:lnTo>
                  <a:lnTo>
                    <a:pt x="3681941" y="102895"/>
                  </a:lnTo>
                  <a:lnTo>
                    <a:pt x="3703465" y="142538"/>
                  </a:lnTo>
                  <a:lnTo>
                    <a:pt x="3717067" y="186348"/>
                  </a:lnTo>
                  <a:lnTo>
                    <a:pt x="3721810" y="233384"/>
                  </a:lnTo>
                  <a:lnTo>
                    <a:pt x="3721810" y="1166908"/>
                  </a:lnTo>
                  <a:lnTo>
                    <a:pt x="3717067" y="1213945"/>
                  </a:lnTo>
                  <a:lnTo>
                    <a:pt x="3703465" y="1257755"/>
                  </a:lnTo>
                  <a:lnTo>
                    <a:pt x="3681941" y="1297401"/>
                  </a:lnTo>
                  <a:lnTo>
                    <a:pt x="3653437" y="1331943"/>
                  </a:lnTo>
                  <a:lnTo>
                    <a:pt x="3618891" y="1360443"/>
                  </a:lnTo>
                  <a:lnTo>
                    <a:pt x="3579241" y="1381962"/>
                  </a:lnTo>
                  <a:lnTo>
                    <a:pt x="3535428" y="1395562"/>
                  </a:lnTo>
                  <a:lnTo>
                    <a:pt x="3488390" y="1400304"/>
                  </a:lnTo>
                  <a:close/>
                </a:path>
              </a:pathLst>
            </a:custGeom>
            <a:solidFill>
              <a:srgbClr val="5382A1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" name="object 5"/>
            <p:cNvSpPr/>
            <p:nvPr/>
          </p:nvSpPr>
          <p:spPr>
            <a:xfrm>
              <a:off x="449571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70" h="1400810">
                  <a:moveTo>
                    <a:pt x="0" y="233384"/>
                  </a:move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7" y="39857"/>
                  </a:lnTo>
                  <a:lnTo>
                    <a:pt x="142542" y="18339"/>
                  </a:lnTo>
                  <a:lnTo>
                    <a:pt x="186352" y="4741"/>
                  </a:lnTo>
                  <a:lnTo>
                    <a:pt x="233388" y="0"/>
                  </a:lnTo>
                  <a:lnTo>
                    <a:pt x="3488390" y="0"/>
                  </a:lnTo>
                  <a:lnTo>
                    <a:pt x="3535428" y="4741"/>
                  </a:lnTo>
                  <a:lnTo>
                    <a:pt x="3579241" y="18339"/>
                  </a:lnTo>
                  <a:lnTo>
                    <a:pt x="3618891" y="39857"/>
                  </a:lnTo>
                  <a:lnTo>
                    <a:pt x="3653437" y="68355"/>
                  </a:lnTo>
                  <a:lnTo>
                    <a:pt x="3681941" y="102895"/>
                  </a:lnTo>
                  <a:lnTo>
                    <a:pt x="3703465" y="142538"/>
                  </a:lnTo>
                  <a:lnTo>
                    <a:pt x="3717067" y="186348"/>
                  </a:lnTo>
                  <a:lnTo>
                    <a:pt x="3721810" y="233384"/>
                  </a:lnTo>
                  <a:lnTo>
                    <a:pt x="3721810" y="1166908"/>
                  </a:lnTo>
                  <a:lnTo>
                    <a:pt x="3717067" y="1213945"/>
                  </a:lnTo>
                  <a:lnTo>
                    <a:pt x="3703465" y="1257755"/>
                  </a:lnTo>
                  <a:lnTo>
                    <a:pt x="3681941" y="1297401"/>
                  </a:lnTo>
                  <a:lnTo>
                    <a:pt x="3653437" y="1331943"/>
                  </a:lnTo>
                  <a:lnTo>
                    <a:pt x="3618891" y="1360443"/>
                  </a:lnTo>
                  <a:lnTo>
                    <a:pt x="3579241" y="1381962"/>
                  </a:lnTo>
                  <a:lnTo>
                    <a:pt x="3535428" y="1395562"/>
                  </a:lnTo>
                  <a:lnTo>
                    <a:pt x="3488390" y="1400304"/>
                  </a:lnTo>
                  <a:lnTo>
                    <a:pt x="233388" y="1400304"/>
                  </a:lnTo>
                  <a:lnTo>
                    <a:pt x="186352" y="1395562"/>
                  </a:lnTo>
                  <a:lnTo>
                    <a:pt x="142542" y="1381962"/>
                  </a:lnTo>
                  <a:lnTo>
                    <a:pt x="102897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016794" y="1483516"/>
            <a:ext cx="651864" cy="106863"/>
            <a:chOff x="18672351" y="1377311"/>
            <a:chExt cx="1433195" cy="2349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377311"/>
              <a:ext cx="1431748" cy="234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714235" y="1387782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6"/>
                  </a:moveTo>
                  <a:lnTo>
                    <a:pt x="0" y="150776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6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24000" y="1483515"/>
            <a:ext cx="8452568" cy="106863"/>
            <a:chOff x="0" y="1377308"/>
            <a:chExt cx="18583910" cy="2349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77308"/>
              <a:ext cx="18583344" cy="2345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3" y="1387779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69696" y="628663"/>
            <a:ext cx="6816088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77" dirty="0"/>
              <a:t>Steps</a:t>
            </a:r>
            <a:r>
              <a:rPr spc="-2" dirty="0"/>
              <a:t> </a:t>
            </a:r>
            <a:r>
              <a:rPr spc="-9" dirty="0"/>
              <a:t>to</a:t>
            </a:r>
            <a:r>
              <a:rPr spc="-5" dirty="0"/>
              <a:t> </a:t>
            </a:r>
            <a:r>
              <a:rPr spc="91" dirty="0"/>
              <a:t>create</a:t>
            </a:r>
            <a:r>
              <a:rPr dirty="0"/>
              <a:t> </a:t>
            </a:r>
            <a:r>
              <a:rPr spc="231" dirty="0"/>
              <a:t>a</a:t>
            </a:r>
            <a:r>
              <a:rPr spc="-2" dirty="0"/>
              <a:t> </a:t>
            </a:r>
            <a:r>
              <a:rPr spc="-27" dirty="0"/>
              <a:t>Formula</a:t>
            </a:r>
            <a:r>
              <a:rPr spc="-5" dirty="0"/>
              <a:t> </a:t>
            </a:r>
            <a:r>
              <a:rPr spc="-2" dirty="0"/>
              <a:t>field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22037" y="1999246"/>
            <a:ext cx="1302861" cy="278947"/>
          </a:xfrm>
          <a:prstGeom prst="rect">
            <a:avLst/>
          </a:prstGeom>
        </p:spPr>
        <p:txBody>
          <a:bodyPr vert="horz" wrap="square" lIns="0" tIns="20217" rIns="0" bIns="0" rtlCol="0">
            <a:spAutoFit/>
          </a:bodyPr>
          <a:lstStyle/>
          <a:p>
            <a:pPr marL="308436" marR="2310" indent="-302949">
              <a:lnSpc>
                <a:spcPts val="982"/>
              </a:lnSpc>
              <a:spcBef>
                <a:spcPts val="159"/>
              </a:spcBef>
            </a:pPr>
            <a:r>
              <a:rPr sz="887" spc="7" dirty="0">
                <a:solidFill>
                  <a:srgbClr val="FFFFFF"/>
                </a:solidFill>
                <a:latin typeface="Lucida Sans Unicode"/>
                <a:cs typeface="Lucida Sans Unicode"/>
              </a:rPr>
              <a:t>Define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18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887" spc="-3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name</a:t>
            </a:r>
            <a:r>
              <a:rPr sz="887" spc="-3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2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887" spc="-3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18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887" spc="-27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7" dirty="0">
                <a:solidFill>
                  <a:srgbClr val="FFFFFF"/>
                </a:solidFill>
                <a:latin typeface="Lucida Sans Unicode"/>
                <a:cs typeface="Lucida Sans Unicode"/>
              </a:rPr>
              <a:t>formula</a:t>
            </a:r>
            <a:r>
              <a:rPr sz="887" spc="-3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14" dirty="0">
                <a:solidFill>
                  <a:srgbClr val="FFFFFF"/>
                </a:solidFill>
                <a:latin typeface="Lucida Sans Unicode"/>
                <a:cs typeface="Lucida Sans Unicode"/>
              </a:rPr>
              <a:t>field</a:t>
            </a:r>
            <a:endParaRPr sz="887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02310" y="1823520"/>
            <a:ext cx="1700276" cy="644355"/>
            <a:chOff x="4349534" y="2124847"/>
            <a:chExt cx="3738245" cy="1416685"/>
          </a:xfrm>
        </p:grpSpPr>
        <p:sp>
          <p:nvSpPr>
            <p:cNvPr id="16" name="object 16"/>
            <p:cNvSpPr/>
            <p:nvPr/>
          </p:nvSpPr>
          <p:spPr>
            <a:xfrm>
              <a:off x="4357472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70" h="1400810">
                  <a:moveTo>
                    <a:pt x="3488390" y="1400304"/>
                  </a:moveTo>
                  <a:lnTo>
                    <a:pt x="233388" y="1400304"/>
                  </a:lnTo>
                  <a:lnTo>
                    <a:pt x="186352" y="1395562"/>
                  </a:lnTo>
                  <a:lnTo>
                    <a:pt x="142542" y="1381962"/>
                  </a:lnTo>
                  <a:lnTo>
                    <a:pt x="102898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8" y="39857"/>
                  </a:lnTo>
                  <a:lnTo>
                    <a:pt x="142542" y="18339"/>
                  </a:lnTo>
                  <a:lnTo>
                    <a:pt x="186352" y="4741"/>
                  </a:lnTo>
                  <a:lnTo>
                    <a:pt x="233388" y="0"/>
                  </a:lnTo>
                  <a:lnTo>
                    <a:pt x="3488390" y="0"/>
                  </a:lnTo>
                  <a:lnTo>
                    <a:pt x="3535428" y="4741"/>
                  </a:lnTo>
                  <a:lnTo>
                    <a:pt x="3579242" y="18339"/>
                  </a:lnTo>
                  <a:lnTo>
                    <a:pt x="3618891" y="39857"/>
                  </a:lnTo>
                  <a:lnTo>
                    <a:pt x="3653437" y="68355"/>
                  </a:lnTo>
                  <a:lnTo>
                    <a:pt x="3681942" y="102895"/>
                  </a:lnTo>
                  <a:lnTo>
                    <a:pt x="3703465" y="142538"/>
                  </a:lnTo>
                  <a:lnTo>
                    <a:pt x="3717067" y="186348"/>
                  </a:lnTo>
                  <a:lnTo>
                    <a:pt x="3721810" y="233384"/>
                  </a:lnTo>
                  <a:lnTo>
                    <a:pt x="3721810" y="1166908"/>
                  </a:lnTo>
                  <a:lnTo>
                    <a:pt x="3717067" y="1213945"/>
                  </a:lnTo>
                  <a:lnTo>
                    <a:pt x="3703465" y="1257755"/>
                  </a:lnTo>
                  <a:lnTo>
                    <a:pt x="3681942" y="1297401"/>
                  </a:lnTo>
                  <a:lnTo>
                    <a:pt x="3653437" y="1331943"/>
                  </a:lnTo>
                  <a:lnTo>
                    <a:pt x="3618891" y="1360443"/>
                  </a:lnTo>
                  <a:lnTo>
                    <a:pt x="3579242" y="1381962"/>
                  </a:lnTo>
                  <a:lnTo>
                    <a:pt x="3535428" y="1395562"/>
                  </a:lnTo>
                  <a:lnTo>
                    <a:pt x="3488390" y="1400304"/>
                  </a:lnTo>
                  <a:close/>
                </a:path>
              </a:pathLst>
            </a:custGeom>
            <a:solidFill>
              <a:srgbClr val="5382A1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57472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70" h="1400810">
                  <a:moveTo>
                    <a:pt x="0" y="233384"/>
                  </a:move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8" y="39857"/>
                  </a:lnTo>
                  <a:lnTo>
                    <a:pt x="142542" y="18339"/>
                  </a:lnTo>
                  <a:lnTo>
                    <a:pt x="186352" y="4741"/>
                  </a:lnTo>
                  <a:lnTo>
                    <a:pt x="233388" y="0"/>
                  </a:lnTo>
                  <a:lnTo>
                    <a:pt x="3488390" y="0"/>
                  </a:lnTo>
                  <a:lnTo>
                    <a:pt x="3535428" y="4741"/>
                  </a:lnTo>
                  <a:lnTo>
                    <a:pt x="3579242" y="18339"/>
                  </a:lnTo>
                  <a:lnTo>
                    <a:pt x="3618891" y="39857"/>
                  </a:lnTo>
                  <a:lnTo>
                    <a:pt x="3653437" y="68355"/>
                  </a:lnTo>
                  <a:lnTo>
                    <a:pt x="3681942" y="102895"/>
                  </a:lnTo>
                  <a:lnTo>
                    <a:pt x="3703465" y="142538"/>
                  </a:lnTo>
                  <a:lnTo>
                    <a:pt x="3717067" y="186348"/>
                  </a:lnTo>
                  <a:lnTo>
                    <a:pt x="3721810" y="233384"/>
                  </a:lnTo>
                  <a:lnTo>
                    <a:pt x="3721810" y="1166908"/>
                  </a:lnTo>
                  <a:lnTo>
                    <a:pt x="3717067" y="1213945"/>
                  </a:lnTo>
                  <a:lnTo>
                    <a:pt x="3703465" y="1257755"/>
                  </a:lnTo>
                  <a:lnTo>
                    <a:pt x="3681942" y="1297401"/>
                  </a:lnTo>
                  <a:lnTo>
                    <a:pt x="3653437" y="1331943"/>
                  </a:lnTo>
                  <a:lnTo>
                    <a:pt x="3618891" y="1360443"/>
                  </a:lnTo>
                  <a:lnTo>
                    <a:pt x="3579242" y="1381962"/>
                  </a:lnTo>
                  <a:lnTo>
                    <a:pt x="3535428" y="1395562"/>
                  </a:lnTo>
                  <a:lnTo>
                    <a:pt x="3488390" y="1400304"/>
                  </a:lnTo>
                  <a:lnTo>
                    <a:pt x="233388" y="1400304"/>
                  </a:lnTo>
                  <a:lnTo>
                    <a:pt x="186352" y="1395562"/>
                  </a:lnTo>
                  <a:lnTo>
                    <a:pt x="142542" y="1381962"/>
                  </a:lnTo>
                  <a:lnTo>
                    <a:pt x="102898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10292" y="1999246"/>
            <a:ext cx="1479618" cy="278947"/>
          </a:xfrm>
          <a:prstGeom prst="rect">
            <a:avLst/>
          </a:prstGeom>
        </p:spPr>
        <p:txBody>
          <a:bodyPr vert="horz" wrap="square" lIns="0" tIns="20217" rIns="0" bIns="0" rtlCol="0">
            <a:spAutoFit/>
          </a:bodyPr>
          <a:lstStyle/>
          <a:p>
            <a:pPr marL="290242" marR="2310" indent="-284755">
              <a:lnSpc>
                <a:spcPts val="982"/>
              </a:lnSpc>
              <a:spcBef>
                <a:spcPts val="159"/>
              </a:spcBef>
            </a:pPr>
            <a:r>
              <a:rPr sz="887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Choose</a:t>
            </a:r>
            <a:r>
              <a:rPr sz="887" spc="-4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18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output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32" dirty="0">
                <a:solidFill>
                  <a:srgbClr val="FFFFFF"/>
                </a:solidFill>
                <a:latin typeface="Lucida Sans Unicode"/>
                <a:cs typeface="Lucida Sans Unicode"/>
              </a:rPr>
              <a:t>type</a:t>
            </a:r>
            <a:r>
              <a:rPr sz="887" spc="-4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2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887" spc="-27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18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887" spc="-3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7" dirty="0">
                <a:solidFill>
                  <a:srgbClr val="FFFFFF"/>
                </a:solidFill>
                <a:latin typeface="Lucida Sans Unicode"/>
                <a:cs typeface="Lucida Sans Unicode"/>
              </a:rPr>
              <a:t>formula</a:t>
            </a:r>
            <a:r>
              <a:rPr sz="887" spc="-36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14" dirty="0">
                <a:solidFill>
                  <a:srgbClr val="FFFFFF"/>
                </a:solidFill>
                <a:latin typeface="Lucida Sans Unicode"/>
                <a:cs typeface="Lucida Sans Unicode"/>
              </a:rPr>
              <a:t>field</a:t>
            </a:r>
            <a:endParaRPr sz="887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79752" y="1823520"/>
            <a:ext cx="1700276" cy="644355"/>
            <a:chOff x="8257437" y="2124847"/>
            <a:chExt cx="3738245" cy="1416685"/>
          </a:xfrm>
        </p:grpSpPr>
        <p:sp>
          <p:nvSpPr>
            <p:cNvPr id="20" name="object 20"/>
            <p:cNvSpPr/>
            <p:nvPr/>
          </p:nvSpPr>
          <p:spPr>
            <a:xfrm>
              <a:off x="8265374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70" h="1400810">
                  <a:moveTo>
                    <a:pt x="3488390" y="1400304"/>
                  </a:moveTo>
                  <a:lnTo>
                    <a:pt x="233388" y="1400304"/>
                  </a:lnTo>
                  <a:lnTo>
                    <a:pt x="186352" y="1395562"/>
                  </a:lnTo>
                  <a:lnTo>
                    <a:pt x="142542" y="1381962"/>
                  </a:lnTo>
                  <a:lnTo>
                    <a:pt x="102898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8" y="39857"/>
                  </a:lnTo>
                  <a:lnTo>
                    <a:pt x="142542" y="18339"/>
                  </a:lnTo>
                  <a:lnTo>
                    <a:pt x="186352" y="4741"/>
                  </a:lnTo>
                  <a:lnTo>
                    <a:pt x="233388" y="0"/>
                  </a:lnTo>
                  <a:lnTo>
                    <a:pt x="3488390" y="0"/>
                  </a:lnTo>
                  <a:lnTo>
                    <a:pt x="3535428" y="4741"/>
                  </a:lnTo>
                  <a:lnTo>
                    <a:pt x="3579241" y="18339"/>
                  </a:lnTo>
                  <a:lnTo>
                    <a:pt x="3618890" y="39857"/>
                  </a:lnTo>
                  <a:lnTo>
                    <a:pt x="3653437" y="68355"/>
                  </a:lnTo>
                  <a:lnTo>
                    <a:pt x="3681941" y="102895"/>
                  </a:lnTo>
                  <a:lnTo>
                    <a:pt x="3703464" y="142538"/>
                  </a:lnTo>
                  <a:lnTo>
                    <a:pt x="3717067" y="186348"/>
                  </a:lnTo>
                  <a:lnTo>
                    <a:pt x="3721810" y="233384"/>
                  </a:lnTo>
                  <a:lnTo>
                    <a:pt x="3721810" y="1166908"/>
                  </a:lnTo>
                  <a:lnTo>
                    <a:pt x="3717067" y="1213945"/>
                  </a:lnTo>
                  <a:lnTo>
                    <a:pt x="3703464" y="1257755"/>
                  </a:lnTo>
                  <a:lnTo>
                    <a:pt x="3681941" y="1297401"/>
                  </a:lnTo>
                  <a:lnTo>
                    <a:pt x="3653437" y="1331943"/>
                  </a:lnTo>
                  <a:lnTo>
                    <a:pt x="3618890" y="1360443"/>
                  </a:lnTo>
                  <a:lnTo>
                    <a:pt x="3579241" y="1381962"/>
                  </a:lnTo>
                  <a:lnTo>
                    <a:pt x="3535428" y="1395562"/>
                  </a:lnTo>
                  <a:lnTo>
                    <a:pt x="3488390" y="1400304"/>
                  </a:lnTo>
                  <a:close/>
                </a:path>
              </a:pathLst>
            </a:custGeom>
            <a:solidFill>
              <a:srgbClr val="5382A1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65374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70" h="1400810">
                  <a:moveTo>
                    <a:pt x="0" y="233384"/>
                  </a:move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8" y="39857"/>
                  </a:lnTo>
                  <a:lnTo>
                    <a:pt x="142542" y="18339"/>
                  </a:lnTo>
                  <a:lnTo>
                    <a:pt x="186352" y="4741"/>
                  </a:lnTo>
                  <a:lnTo>
                    <a:pt x="233388" y="0"/>
                  </a:lnTo>
                  <a:lnTo>
                    <a:pt x="3488390" y="0"/>
                  </a:lnTo>
                  <a:lnTo>
                    <a:pt x="3535428" y="4741"/>
                  </a:lnTo>
                  <a:lnTo>
                    <a:pt x="3579241" y="18339"/>
                  </a:lnTo>
                  <a:lnTo>
                    <a:pt x="3618890" y="39857"/>
                  </a:lnTo>
                  <a:lnTo>
                    <a:pt x="3653437" y="68355"/>
                  </a:lnTo>
                  <a:lnTo>
                    <a:pt x="3681941" y="102895"/>
                  </a:lnTo>
                  <a:lnTo>
                    <a:pt x="3703464" y="142538"/>
                  </a:lnTo>
                  <a:lnTo>
                    <a:pt x="3717067" y="186348"/>
                  </a:lnTo>
                  <a:lnTo>
                    <a:pt x="3721810" y="233384"/>
                  </a:lnTo>
                  <a:lnTo>
                    <a:pt x="3721810" y="1166908"/>
                  </a:lnTo>
                  <a:lnTo>
                    <a:pt x="3717067" y="1213945"/>
                  </a:lnTo>
                  <a:lnTo>
                    <a:pt x="3703464" y="1257755"/>
                  </a:lnTo>
                  <a:lnTo>
                    <a:pt x="3681941" y="1297401"/>
                  </a:lnTo>
                  <a:lnTo>
                    <a:pt x="3653437" y="1331943"/>
                  </a:lnTo>
                  <a:lnTo>
                    <a:pt x="3618890" y="1360443"/>
                  </a:lnTo>
                  <a:lnTo>
                    <a:pt x="3579241" y="1381962"/>
                  </a:lnTo>
                  <a:lnTo>
                    <a:pt x="3535428" y="1395562"/>
                  </a:lnTo>
                  <a:lnTo>
                    <a:pt x="3488390" y="1400304"/>
                  </a:lnTo>
                  <a:lnTo>
                    <a:pt x="233388" y="1400304"/>
                  </a:lnTo>
                  <a:lnTo>
                    <a:pt x="186352" y="1395562"/>
                  </a:lnTo>
                  <a:lnTo>
                    <a:pt x="142542" y="1381962"/>
                  </a:lnTo>
                  <a:lnTo>
                    <a:pt x="102898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81315" y="1874231"/>
            <a:ext cx="1493193" cy="535427"/>
          </a:xfrm>
          <a:prstGeom prst="rect">
            <a:avLst/>
          </a:prstGeom>
        </p:spPr>
        <p:txBody>
          <a:bodyPr vert="horz" wrap="square" lIns="0" tIns="20217" rIns="0" bIns="0" rtlCol="0">
            <a:spAutoFit/>
          </a:bodyPr>
          <a:lstStyle/>
          <a:p>
            <a:pPr marL="5776" marR="2310" algn="ctr">
              <a:lnSpc>
                <a:spcPts val="982"/>
              </a:lnSpc>
              <a:spcBef>
                <a:spcPts val="159"/>
              </a:spcBef>
            </a:pPr>
            <a:r>
              <a:rPr sz="887" spc="7" dirty="0">
                <a:solidFill>
                  <a:srgbClr val="FFFFFF"/>
                </a:solidFill>
                <a:latin typeface="Lucida Sans Unicode"/>
                <a:cs typeface="Lucida Sans Unicode"/>
              </a:rPr>
              <a:t>Define </a:t>
            </a:r>
            <a:r>
              <a:rPr sz="887" spc="18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887" spc="-7" dirty="0">
                <a:solidFill>
                  <a:srgbClr val="FFFFFF"/>
                </a:solidFill>
                <a:latin typeface="Lucida Sans Unicode"/>
                <a:cs typeface="Lucida Sans Unicode"/>
              </a:rPr>
              <a:t>Formula </a:t>
            </a:r>
            <a:r>
              <a:rPr sz="887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using </a:t>
            </a:r>
            <a:r>
              <a:rPr sz="887" spc="-27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dirty="0">
                <a:solidFill>
                  <a:srgbClr val="FFFFFF"/>
                </a:solidFill>
                <a:latin typeface="Lucida Sans Unicode"/>
                <a:cs typeface="Lucida Sans Unicode"/>
              </a:rPr>
              <a:t>other </a:t>
            </a:r>
            <a:r>
              <a:rPr sz="887" spc="-27" dirty="0">
                <a:solidFill>
                  <a:srgbClr val="FFFFFF"/>
                </a:solidFill>
                <a:latin typeface="Lucida Sans Unicode"/>
                <a:cs typeface="Lucida Sans Unicode"/>
              </a:rPr>
              <a:t>fields </a:t>
            </a:r>
            <a:r>
              <a:rPr sz="887" spc="36" dirty="0">
                <a:solidFill>
                  <a:srgbClr val="FFFFFF"/>
                </a:solidFill>
                <a:latin typeface="Lucida Sans Unicode"/>
                <a:cs typeface="Lucida Sans Unicode"/>
              </a:rPr>
              <a:t>combined </a:t>
            </a:r>
            <a:r>
              <a:rPr sz="887" spc="-14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887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7" dirty="0">
                <a:solidFill>
                  <a:srgbClr val="FFFFFF"/>
                </a:solidFill>
                <a:latin typeface="Lucida Sans Unicode"/>
                <a:cs typeface="Lucida Sans Unicode"/>
              </a:rPr>
              <a:t>Operators</a:t>
            </a:r>
            <a:r>
              <a:rPr sz="887" spc="-4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11" dirty="0">
                <a:solidFill>
                  <a:srgbClr val="FFFFFF"/>
                </a:solidFill>
                <a:latin typeface="Lucida Sans Unicode"/>
                <a:cs typeface="Lucida Sans Unicode"/>
              </a:rPr>
              <a:t>functions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14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887" spc="-27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2" dirty="0">
                <a:solidFill>
                  <a:srgbClr val="FFFFFF"/>
                </a:solidFill>
                <a:latin typeface="Lucida Sans Unicode"/>
                <a:cs typeface="Lucida Sans Unicode"/>
              </a:rPr>
              <a:t>salesforce</a:t>
            </a:r>
            <a:r>
              <a:rPr sz="887" spc="-36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2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Provides</a:t>
            </a:r>
            <a:endParaRPr sz="887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057192" y="1823520"/>
            <a:ext cx="1700276" cy="644355"/>
            <a:chOff x="12165338" y="2124847"/>
            <a:chExt cx="3738245" cy="1416685"/>
          </a:xfrm>
        </p:grpSpPr>
        <p:sp>
          <p:nvSpPr>
            <p:cNvPr id="24" name="object 24"/>
            <p:cNvSpPr/>
            <p:nvPr/>
          </p:nvSpPr>
          <p:spPr>
            <a:xfrm>
              <a:off x="12173275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69" h="1400810">
                  <a:moveTo>
                    <a:pt x="3488391" y="1400304"/>
                  </a:moveTo>
                  <a:lnTo>
                    <a:pt x="233388" y="1400304"/>
                  </a:lnTo>
                  <a:lnTo>
                    <a:pt x="186351" y="1395562"/>
                  </a:lnTo>
                  <a:lnTo>
                    <a:pt x="142542" y="1381962"/>
                  </a:lnTo>
                  <a:lnTo>
                    <a:pt x="102897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7" y="39857"/>
                  </a:lnTo>
                  <a:lnTo>
                    <a:pt x="142542" y="18339"/>
                  </a:lnTo>
                  <a:lnTo>
                    <a:pt x="186351" y="4741"/>
                  </a:lnTo>
                  <a:lnTo>
                    <a:pt x="233388" y="0"/>
                  </a:lnTo>
                  <a:lnTo>
                    <a:pt x="3488391" y="0"/>
                  </a:lnTo>
                  <a:lnTo>
                    <a:pt x="3535428" y="4741"/>
                  </a:lnTo>
                  <a:lnTo>
                    <a:pt x="3579241" y="18339"/>
                  </a:lnTo>
                  <a:lnTo>
                    <a:pt x="3618890" y="39857"/>
                  </a:lnTo>
                  <a:lnTo>
                    <a:pt x="3653437" y="68355"/>
                  </a:lnTo>
                  <a:lnTo>
                    <a:pt x="3681941" y="102895"/>
                  </a:lnTo>
                  <a:lnTo>
                    <a:pt x="3703464" y="142538"/>
                  </a:lnTo>
                  <a:lnTo>
                    <a:pt x="3717066" y="186348"/>
                  </a:lnTo>
                  <a:lnTo>
                    <a:pt x="3721809" y="233384"/>
                  </a:lnTo>
                  <a:lnTo>
                    <a:pt x="3721809" y="1166908"/>
                  </a:lnTo>
                  <a:lnTo>
                    <a:pt x="3717066" y="1213945"/>
                  </a:lnTo>
                  <a:lnTo>
                    <a:pt x="3703464" y="1257755"/>
                  </a:lnTo>
                  <a:lnTo>
                    <a:pt x="3681941" y="1297401"/>
                  </a:lnTo>
                  <a:lnTo>
                    <a:pt x="3653437" y="1331943"/>
                  </a:lnTo>
                  <a:lnTo>
                    <a:pt x="3618890" y="1360443"/>
                  </a:lnTo>
                  <a:lnTo>
                    <a:pt x="3579241" y="1381962"/>
                  </a:lnTo>
                  <a:lnTo>
                    <a:pt x="3535428" y="1395562"/>
                  </a:lnTo>
                  <a:lnTo>
                    <a:pt x="3488391" y="1400304"/>
                  </a:lnTo>
                  <a:close/>
                </a:path>
              </a:pathLst>
            </a:custGeom>
            <a:solidFill>
              <a:srgbClr val="5382A1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73275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69" h="1400810">
                  <a:moveTo>
                    <a:pt x="0" y="233384"/>
                  </a:move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7" y="39857"/>
                  </a:lnTo>
                  <a:lnTo>
                    <a:pt x="142542" y="18339"/>
                  </a:lnTo>
                  <a:lnTo>
                    <a:pt x="186351" y="4741"/>
                  </a:lnTo>
                  <a:lnTo>
                    <a:pt x="233388" y="0"/>
                  </a:lnTo>
                  <a:lnTo>
                    <a:pt x="3488391" y="0"/>
                  </a:lnTo>
                  <a:lnTo>
                    <a:pt x="3535428" y="4741"/>
                  </a:lnTo>
                  <a:lnTo>
                    <a:pt x="3579241" y="18339"/>
                  </a:lnTo>
                  <a:lnTo>
                    <a:pt x="3618890" y="39857"/>
                  </a:lnTo>
                  <a:lnTo>
                    <a:pt x="3653437" y="68355"/>
                  </a:lnTo>
                  <a:lnTo>
                    <a:pt x="3681941" y="102895"/>
                  </a:lnTo>
                  <a:lnTo>
                    <a:pt x="3703464" y="142538"/>
                  </a:lnTo>
                  <a:lnTo>
                    <a:pt x="3717066" y="186348"/>
                  </a:lnTo>
                  <a:lnTo>
                    <a:pt x="3721809" y="233384"/>
                  </a:lnTo>
                  <a:lnTo>
                    <a:pt x="3721809" y="1166908"/>
                  </a:lnTo>
                  <a:lnTo>
                    <a:pt x="3717066" y="1213945"/>
                  </a:lnTo>
                  <a:lnTo>
                    <a:pt x="3703464" y="1257755"/>
                  </a:lnTo>
                  <a:lnTo>
                    <a:pt x="3681941" y="1297401"/>
                  </a:lnTo>
                  <a:lnTo>
                    <a:pt x="3653437" y="1331943"/>
                  </a:lnTo>
                  <a:lnTo>
                    <a:pt x="3618890" y="1360443"/>
                  </a:lnTo>
                  <a:lnTo>
                    <a:pt x="3579241" y="1381962"/>
                  </a:lnTo>
                  <a:lnTo>
                    <a:pt x="3535428" y="1395562"/>
                  </a:lnTo>
                  <a:lnTo>
                    <a:pt x="3488391" y="1400304"/>
                  </a:lnTo>
                  <a:lnTo>
                    <a:pt x="233388" y="1400304"/>
                  </a:lnTo>
                  <a:lnTo>
                    <a:pt x="186351" y="1395562"/>
                  </a:lnTo>
                  <a:lnTo>
                    <a:pt x="142542" y="1381962"/>
                  </a:lnTo>
                  <a:lnTo>
                    <a:pt x="102897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25298" y="1936738"/>
            <a:ext cx="1560487" cy="407187"/>
          </a:xfrm>
          <a:prstGeom prst="rect">
            <a:avLst/>
          </a:prstGeom>
        </p:spPr>
        <p:txBody>
          <a:bodyPr vert="horz" wrap="square" lIns="0" tIns="20217" rIns="0" bIns="0" rtlCol="0">
            <a:spAutoFit/>
          </a:bodyPr>
          <a:lstStyle/>
          <a:p>
            <a:pPr marL="5776" marR="2310" algn="ctr">
              <a:lnSpc>
                <a:spcPts val="982"/>
              </a:lnSpc>
              <a:spcBef>
                <a:spcPts val="159"/>
              </a:spcBef>
              <a:tabLst>
                <a:tab pos="435796" algn="l"/>
              </a:tabLst>
            </a:pPr>
            <a:r>
              <a:rPr sz="887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Chec</a:t>
            </a:r>
            <a:r>
              <a:rPr sz="887" spc="52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887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887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syntax</a:t>
            </a:r>
            <a:r>
              <a:rPr sz="887" spc="-3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2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887" spc="9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887" spc="-3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14" dirty="0">
                <a:solidFill>
                  <a:srgbClr val="FFFFFF"/>
                </a:solidFill>
                <a:latin typeface="Lucida Sans Unicode"/>
                <a:cs typeface="Lucida Sans Unicode"/>
              </a:rPr>
              <a:t>verify</a:t>
            </a:r>
            <a:r>
              <a:rPr sz="887" spc="-3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57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887" spc="-68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887" spc="-3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14" dirty="0">
                <a:solidFill>
                  <a:srgbClr val="FFFFFF"/>
                </a:solidFill>
                <a:latin typeface="Lucida Sans Unicode"/>
                <a:cs typeface="Lucida Sans Unicode"/>
              </a:rPr>
              <a:t>the  </a:t>
            </a:r>
            <a:r>
              <a:rPr sz="887" spc="-7" dirty="0">
                <a:solidFill>
                  <a:srgbClr val="FFFFFF"/>
                </a:solidFill>
                <a:latin typeface="Lucida Sans Unicode"/>
                <a:cs typeface="Lucida Sans Unicode"/>
              </a:rPr>
              <a:t>formul</a:t>
            </a:r>
            <a:r>
              <a:rPr sz="887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887" spc="-3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68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887" spc="-116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887" spc="-3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9" dirty="0">
                <a:solidFill>
                  <a:srgbClr val="FFFFFF"/>
                </a:solidFill>
                <a:latin typeface="Lucida Sans Unicode"/>
                <a:cs typeface="Lucida Sans Unicode"/>
              </a:rPr>
              <a:t>syntactically  </a:t>
            </a:r>
            <a:r>
              <a:rPr sz="887" spc="23" dirty="0">
                <a:solidFill>
                  <a:srgbClr val="FFFFFF"/>
                </a:solidFill>
                <a:latin typeface="Lucida Sans Unicode"/>
                <a:cs typeface="Lucida Sans Unicode"/>
              </a:rPr>
              <a:t>correct</a:t>
            </a:r>
            <a:endParaRPr sz="887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34634" y="1823520"/>
            <a:ext cx="1700276" cy="644355"/>
            <a:chOff x="16073240" y="2124847"/>
            <a:chExt cx="3738245" cy="1416685"/>
          </a:xfrm>
        </p:grpSpPr>
        <p:sp>
          <p:nvSpPr>
            <p:cNvPr id="28" name="object 28"/>
            <p:cNvSpPr/>
            <p:nvPr/>
          </p:nvSpPr>
          <p:spPr>
            <a:xfrm>
              <a:off x="16081178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69" h="1400810">
                  <a:moveTo>
                    <a:pt x="3488391" y="1400304"/>
                  </a:moveTo>
                  <a:lnTo>
                    <a:pt x="233388" y="1400304"/>
                  </a:lnTo>
                  <a:lnTo>
                    <a:pt x="186352" y="1395562"/>
                  </a:lnTo>
                  <a:lnTo>
                    <a:pt x="142542" y="1381962"/>
                  </a:lnTo>
                  <a:lnTo>
                    <a:pt x="102897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7" y="39857"/>
                  </a:lnTo>
                  <a:lnTo>
                    <a:pt x="142542" y="18339"/>
                  </a:lnTo>
                  <a:lnTo>
                    <a:pt x="186352" y="4741"/>
                  </a:lnTo>
                  <a:lnTo>
                    <a:pt x="233388" y="0"/>
                  </a:lnTo>
                  <a:lnTo>
                    <a:pt x="3488391" y="0"/>
                  </a:lnTo>
                  <a:lnTo>
                    <a:pt x="3535428" y="4741"/>
                  </a:lnTo>
                  <a:lnTo>
                    <a:pt x="3579241" y="18339"/>
                  </a:lnTo>
                  <a:lnTo>
                    <a:pt x="3618890" y="39857"/>
                  </a:lnTo>
                  <a:lnTo>
                    <a:pt x="3653437" y="68355"/>
                  </a:lnTo>
                  <a:lnTo>
                    <a:pt x="3681941" y="102895"/>
                  </a:lnTo>
                  <a:lnTo>
                    <a:pt x="3703464" y="142538"/>
                  </a:lnTo>
                  <a:lnTo>
                    <a:pt x="3717066" y="186348"/>
                  </a:lnTo>
                  <a:lnTo>
                    <a:pt x="3721809" y="233384"/>
                  </a:lnTo>
                  <a:lnTo>
                    <a:pt x="3721809" y="1166908"/>
                  </a:lnTo>
                  <a:lnTo>
                    <a:pt x="3717066" y="1213945"/>
                  </a:lnTo>
                  <a:lnTo>
                    <a:pt x="3703464" y="1257755"/>
                  </a:lnTo>
                  <a:lnTo>
                    <a:pt x="3681941" y="1297401"/>
                  </a:lnTo>
                  <a:lnTo>
                    <a:pt x="3653437" y="1331943"/>
                  </a:lnTo>
                  <a:lnTo>
                    <a:pt x="3618890" y="1360443"/>
                  </a:lnTo>
                  <a:lnTo>
                    <a:pt x="3579241" y="1381962"/>
                  </a:lnTo>
                  <a:lnTo>
                    <a:pt x="3535428" y="1395562"/>
                  </a:lnTo>
                  <a:lnTo>
                    <a:pt x="3488391" y="1400304"/>
                  </a:lnTo>
                  <a:close/>
                </a:path>
              </a:pathLst>
            </a:custGeom>
            <a:solidFill>
              <a:srgbClr val="5382A1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9" name="object 29"/>
            <p:cNvSpPr/>
            <p:nvPr/>
          </p:nvSpPr>
          <p:spPr>
            <a:xfrm>
              <a:off x="16081178" y="2132785"/>
              <a:ext cx="3722370" cy="1400810"/>
            </a:xfrm>
            <a:custGeom>
              <a:avLst/>
              <a:gdLst/>
              <a:ahLst/>
              <a:cxnLst/>
              <a:rect l="l" t="t" r="r" b="b"/>
              <a:pathLst>
                <a:path w="3722369" h="1400810">
                  <a:moveTo>
                    <a:pt x="0" y="233384"/>
                  </a:moveTo>
                  <a:lnTo>
                    <a:pt x="4741" y="186348"/>
                  </a:lnTo>
                  <a:lnTo>
                    <a:pt x="18340" y="142538"/>
                  </a:lnTo>
                  <a:lnTo>
                    <a:pt x="39858" y="102895"/>
                  </a:lnTo>
                  <a:lnTo>
                    <a:pt x="68357" y="68355"/>
                  </a:lnTo>
                  <a:lnTo>
                    <a:pt x="102897" y="39857"/>
                  </a:lnTo>
                  <a:lnTo>
                    <a:pt x="142542" y="18339"/>
                  </a:lnTo>
                  <a:lnTo>
                    <a:pt x="186352" y="4741"/>
                  </a:lnTo>
                  <a:lnTo>
                    <a:pt x="233388" y="0"/>
                  </a:lnTo>
                  <a:lnTo>
                    <a:pt x="3488391" y="0"/>
                  </a:lnTo>
                  <a:lnTo>
                    <a:pt x="3535428" y="4741"/>
                  </a:lnTo>
                  <a:lnTo>
                    <a:pt x="3579241" y="18339"/>
                  </a:lnTo>
                  <a:lnTo>
                    <a:pt x="3618890" y="39857"/>
                  </a:lnTo>
                  <a:lnTo>
                    <a:pt x="3653437" y="68355"/>
                  </a:lnTo>
                  <a:lnTo>
                    <a:pt x="3681941" y="102895"/>
                  </a:lnTo>
                  <a:lnTo>
                    <a:pt x="3703464" y="142538"/>
                  </a:lnTo>
                  <a:lnTo>
                    <a:pt x="3717066" y="186348"/>
                  </a:lnTo>
                  <a:lnTo>
                    <a:pt x="3721809" y="233384"/>
                  </a:lnTo>
                  <a:lnTo>
                    <a:pt x="3721809" y="1166908"/>
                  </a:lnTo>
                  <a:lnTo>
                    <a:pt x="3717066" y="1213945"/>
                  </a:lnTo>
                  <a:lnTo>
                    <a:pt x="3703464" y="1257755"/>
                  </a:lnTo>
                  <a:lnTo>
                    <a:pt x="3681941" y="1297401"/>
                  </a:lnTo>
                  <a:lnTo>
                    <a:pt x="3653437" y="1331943"/>
                  </a:lnTo>
                  <a:lnTo>
                    <a:pt x="3618890" y="1360443"/>
                  </a:lnTo>
                  <a:lnTo>
                    <a:pt x="3579241" y="1381962"/>
                  </a:lnTo>
                  <a:lnTo>
                    <a:pt x="3535428" y="1395562"/>
                  </a:lnTo>
                  <a:lnTo>
                    <a:pt x="3488391" y="1400304"/>
                  </a:lnTo>
                  <a:lnTo>
                    <a:pt x="233388" y="1400304"/>
                  </a:lnTo>
                  <a:lnTo>
                    <a:pt x="186352" y="1395562"/>
                  </a:lnTo>
                  <a:lnTo>
                    <a:pt x="142542" y="1381962"/>
                  </a:lnTo>
                  <a:lnTo>
                    <a:pt x="102897" y="1360443"/>
                  </a:lnTo>
                  <a:lnTo>
                    <a:pt x="68357" y="1331943"/>
                  </a:lnTo>
                  <a:lnTo>
                    <a:pt x="39858" y="1297401"/>
                  </a:lnTo>
                  <a:lnTo>
                    <a:pt x="18340" y="1257755"/>
                  </a:lnTo>
                  <a:lnTo>
                    <a:pt x="4741" y="1213945"/>
                  </a:lnTo>
                  <a:lnTo>
                    <a:pt x="0" y="1166908"/>
                  </a:lnTo>
                  <a:lnTo>
                    <a:pt x="0" y="233384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976912" y="1999246"/>
            <a:ext cx="1412323" cy="278947"/>
          </a:xfrm>
          <a:prstGeom prst="rect">
            <a:avLst/>
          </a:prstGeom>
        </p:spPr>
        <p:txBody>
          <a:bodyPr vert="horz" wrap="square" lIns="0" tIns="20217" rIns="0" bIns="0" rtlCol="0">
            <a:spAutoFit/>
          </a:bodyPr>
          <a:lstStyle/>
          <a:p>
            <a:pPr marL="534854" marR="2310" indent="-529367">
              <a:lnSpc>
                <a:spcPts val="982"/>
              </a:lnSpc>
              <a:spcBef>
                <a:spcPts val="159"/>
              </a:spcBef>
            </a:pPr>
            <a:r>
              <a:rPr sz="887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Add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18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11" dirty="0">
                <a:solidFill>
                  <a:srgbClr val="FFFFFF"/>
                </a:solidFill>
                <a:latin typeface="Lucida Sans Unicode"/>
                <a:cs typeface="Lucida Sans Unicode"/>
              </a:rPr>
              <a:t>field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7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-27" dirty="0">
                <a:solidFill>
                  <a:srgbClr val="FFFFFF"/>
                </a:solidFill>
                <a:latin typeface="Lucida Sans Unicode"/>
                <a:cs typeface="Lucida Sans Unicode"/>
              </a:rPr>
              <a:t>profiles</a:t>
            </a:r>
            <a:r>
              <a:rPr sz="887" spc="-41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61" dirty="0">
                <a:solidFill>
                  <a:srgbClr val="FFFFFF"/>
                </a:solidFill>
                <a:latin typeface="Lucida Sans Unicode"/>
                <a:cs typeface="Lucida Sans Unicode"/>
              </a:rPr>
              <a:t>&amp; </a:t>
            </a:r>
            <a:r>
              <a:rPr sz="887" spc="-27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87" spc="11" dirty="0">
                <a:solidFill>
                  <a:srgbClr val="FFFFFF"/>
                </a:solidFill>
                <a:latin typeface="Lucida Sans Unicode"/>
                <a:cs typeface="Lucida Sans Unicode"/>
              </a:rPr>
              <a:t>layout</a:t>
            </a:r>
            <a:endParaRPr sz="887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882349" y="2547590"/>
            <a:ext cx="8367078" cy="3190869"/>
            <a:chOff x="787870" y="3716796"/>
            <a:chExt cx="18395950" cy="7015480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870" y="3716796"/>
              <a:ext cx="15043744" cy="685742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933" y="3873860"/>
              <a:ext cx="14729618" cy="654330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1781" y="4848724"/>
              <a:ext cx="3621796" cy="58833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81452" y="4912819"/>
              <a:ext cx="3538028" cy="579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060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2353991"/>
            <a:ext cx="9173460" cy="3401129"/>
            <a:chOff x="-31432" y="3291147"/>
            <a:chExt cx="20168870" cy="7477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91147"/>
              <a:ext cx="12098295" cy="6674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301618"/>
              <a:ext cx="12056745" cy="584200"/>
            </a:xfrm>
            <a:custGeom>
              <a:avLst/>
              <a:gdLst/>
              <a:ahLst/>
              <a:cxnLst/>
              <a:rect l="l" t="t" r="r" b="b"/>
              <a:pathLst>
                <a:path w="12056745" h="584200">
                  <a:moveTo>
                    <a:pt x="11764594" y="583637"/>
                  </a:moveTo>
                  <a:lnTo>
                    <a:pt x="0" y="583637"/>
                  </a:lnTo>
                  <a:lnTo>
                    <a:pt x="0" y="0"/>
                  </a:lnTo>
                  <a:lnTo>
                    <a:pt x="11764594" y="0"/>
                  </a:lnTo>
                  <a:lnTo>
                    <a:pt x="12056412" y="291818"/>
                  </a:lnTo>
                  <a:lnTo>
                    <a:pt x="11764594" y="583637"/>
                  </a:lnTo>
                  <a:close/>
                </a:path>
              </a:pathLst>
            </a:custGeom>
            <a:solidFill>
              <a:srgbClr val="82C0F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016794" y="1483516"/>
            <a:ext cx="651864" cy="106863"/>
            <a:chOff x="18672351" y="1377311"/>
            <a:chExt cx="1433195" cy="23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377311"/>
              <a:ext cx="1431748" cy="234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714235" y="1387782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6"/>
                  </a:moveTo>
                  <a:lnTo>
                    <a:pt x="0" y="150776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6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24000" y="1483515"/>
            <a:ext cx="8452568" cy="106863"/>
            <a:chOff x="0" y="1377308"/>
            <a:chExt cx="18583910" cy="2349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77308"/>
              <a:ext cx="18583344" cy="2345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3" y="1387779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69696" y="933362"/>
            <a:ext cx="6240059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27" dirty="0"/>
              <a:t>Formula</a:t>
            </a:r>
            <a:r>
              <a:rPr spc="-9" dirty="0"/>
              <a:t> </a:t>
            </a:r>
            <a:r>
              <a:rPr spc="-73" dirty="0"/>
              <a:t>Return</a:t>
            </a:r>
            <a:r>
              <a:rPr spc="-5" dirty="0"/>
              <a:t> </a:t>
            </a:r>
            <a:r>
              <a:rPr spc="-73" dirty="0"/>
              <a:t>Types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37669" y="1708567"/>
            <a:ext cx="8152485" cy="903608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310">
              <a:spcBef>
                <a:spcPts val="43"/>
              </a:spcBef>
            </a:pPr>
            <a:r>
              <a:rPr sz="1501" b="1" spc="-64" dirty="0">
                <a:latin typeface="Arial"/>
                <a:cs typeface="Arial"/>
              </a:rPr>
              <a:t>The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11" dirty="0">
                <a:latin typeface="Arial"/>
                <a:cs typeface="Arial"/>
              </a:rPr>
              <a:t>different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34" dirty="0">
                <a:latin typeface="Arial"/>
                <a:cs typeface="Arial"/>
              </a:rPr>
              <a:t>datatypes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155" dirty="0">
                <a:latin typeface="Arial"/>
                <a:cs typeface="Arial"/>
              </a:rPr>
              <a:t>a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2" dirty="0">
                <a:latin typeface="Arial"/>
                <a:cs typeface="Arial"/>
              </a:rPr>
              <a:t>formula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5" dirty="0">
                <a:latin typeface="Arial"/>
                <a:cs typeface="Arial"/>
              </a:rPr>
              <a:t>field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86" dirty="0">
                <a:latin typeface="Arial"/>
                <a:cs typeface="Arial"/>
              </a:rPr>
              <a:t>can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32" dirty="0">
                <a:latin typeface="Arial"/>
                <a:cs typeface="Arial"/>
              </a:rPr>
              <a:t>return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57" dirty="0">
                <a:latin typeface="Arial"/>
                <a:cs typeface="Arial"/>
              </a:rPr>
              <a:t>are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11" dirty="0">
                <a:latin typeface="Arial"/>
                <a:cs typeface="Arial"/>
              </a:rPr>
              <a:t>as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36" dirty="0">
                <a:latin typeface="Arial"/>
                <a:cs typeface="Arial"/>
              </a:rPr>
              <a:t>follows.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48" dirty="0">
                <a:latin typeface="Arial"/>
                <a:cs typeface="Arial"/>
              </a:rPr>
              <a:t>Meaning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16" dirty="0">
                <a:latin typeface="Arial"/>
                <a:cs typeface="Arial"/>
              </a:rPr>
              <a:t>the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2" dirty="0">
                <a:latin typeface="Arial"/>
                <a:cs typeface="Arial"/>
              </a:rPr>
              <a:t>formula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41" dirty="0">
                <a:latin typeface="Arial"/>
                <a:cs typeface="Arial"/>
              </a:rPr>
              <a:t>will </a:t>
            </a:r>
            <a:r>
              <a:rPr sz="1501" b="1" spc="-409" dirty="0">
                <a:latin typeface="Arial"/>
                <a:cs typeface="Arial"/>
              </a:rPr>
              <a:t> </a:t>
            </a:r>
            <a:r>
              <a:rPr sz="1501" b="1" spc="52" dirty="0">
                <a:latin typeface="Arial"/>
                <a:cs typeface="Arial"/>
              </a:rPr>
              <a:t>evaluate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68" dirty="0">
                <a:latin typeface="Arial"/>
                <a:cs typeface="Arial"/>
              </a:rPr>
              <a:t>and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32" dirty="0">
                <a:latin typeface="Arial"/>
                <a:cs typeface="Arial"/>
              </a:rPr>
              <a:t>return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2" dirty="0">
                <a:latin typeface="Arial"/>
                <a:cs typeface="Arial"/>
              </a:rPr>
              <a:t>values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20" dirty="0">
                <a:latin typeface="Arial"/>
                <a:cs typeface="Arial"/>
              </a:rPr>
              <a:t>of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14" dirty="0">
                <a:latin typeface="Arial"/>
                <a:cs typeface="Arial"/>
              </a:rPr>
              <a:t>following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82" dirty="0">
                <a:latin typeface="Arial"/>
                <a:cs typeface="Arial"/>
              </a:rPr>
              <a:t>data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2" dirty="0">
                <a:latin typeface="Arial"/>
                <a:cs typeface="Arial"/>
              </a:rPr>
              <a:t>types.</a:t>
            </a:r>
            <a:endParaRPr sz="1501">
              <a:latin typeface="Arial"/>
              <a:cs typeface="Arial"/>
            </a:endParaRPr>
          </a:p>
          <a:p>
            <a:pPr marL="428287">
              <a:spcBef>
                <a:spcPts val="1558"/>
              </a:spcBef>
            </a:pPr>
            <a:r>
              <a:rPr sz="1501" spc="173" dirty="0">
                <a:latin typeface="Lucida Sans Unicode"/>
                <a:cs typeface="Lucida Sans Unicode"/>
              </a:rPr>
              <a:t>W</a:t>
            </a:r>
            <a:r>
              <a:rPr sz="1501" spc="116" dirty="0">
                <a:latin typeface="Lucida Sans Unicode"/>
                <a:cs typeface="Lucida Sans Unicode"/>
              </a:rPr>
              <a:t>e</a:t>
            </a:r>
            <a:r>
              <a:rPr sz="1501" spc="-66" dirty="0">
                <a:latin typeface="Lucida Sans Unicode"/>
                <a:cs typeface="Lucida Sans Unicode"/>
              </a:rPr>
              <a:t> </a:t>
            </a:r>
            <a:r>
              <a:rPr sz="1501" spc="114" dirty="0">
                <a:latin typeface="Lucida Sans Unicode"/>
                <a:cs typeface="Lucida Sans Unicode"/>
              </a:rPr>
              <a:t>ca</a:t>
            </a:r>
            <a:r>
              <a:rPr sz="1501" spc="139" dirty="0">
                <a:latin typeface="Lucida Sans Unicode"/>
                <a:cs typeface="Lucida Sans Unicode"/>
              </a:rPr>
              <a:t>n</a:t>
            </a:r>
            <a:r>
              <a:rPr sz="1501" spc="-66" dirty="0">
                <a:latin typeface="Lucida Sans Unicode"/>
                <a:cs typeface="Lucida Sans Unicode"/>
              </a:rPr>
              <a:t> </a:t>
            </a:r>
            <a:r>
              <a:rPr sz="1501" spc="-50" dirty="0">
                <a:latin typeface="Lucida Sans Unicode"/>
                <a:cs typeface="Lucida Sans Unicode"/>
              </a:rPr>
              <a:t>retur</a:t>
            </a:r>
            <a:r>
              <a:rPr sz="1501" spc="-59" dirty="0">
                <a:latin typeface="Lucida Sans Unicode"/>
                <a:cs typeface="Lucida Sans Unicode"/>
              </a:rPr>
              <a:t>n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-25" dirty="0">
                <a:latin typeface="Lucida Sans Unicode"/>
                <a:cs typeface="Lucida Sans Unicode"/>
              </a:rPr>
              <a:t>formul</a:t>
            </a:r>
            <a:r>
              <a:rPr sz="1501" spc="-20" dirty="0">
                <a:latin typeface="Lucida Sans Unicode"/>
                <a:cs typeface="Lucida Sans Unicode"/>
              </a:rPr>
              <a:t>a</a:t>
            </a:r>
            <a:r>
              <a:rPr sz="1501" spc="-66" dirty="0">
                <a:latin typeface="Lucida Sans Unicode"/>
                <a:cs typeface="Lucida Sans Unicode"/>
              </a:rPr>
              <a:t> </a:t>
            </a:r>
            <a:r>
              <a:rPr sz="1501" spc="-77" dirty="0">
                <a:latin typeface="Lucida Sans Unicode"/>
                <a:cs typeface="Lucida Sans Unicode"/>
              </a:rPr>
              <a:t>resul</a:t>
            </a:r>
            <a:r>
              <a:rPr sz="1501" spc="-57" dirty="0">
                <a:latin typeface="Lucida Sans Unicode"/>
                <a:cs typeface="Lucida Sans Unicode"/>
              </a:rPr>
              <a:t>t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-50" dirty="0">
                <a:latin typeface="Lucida Sans Unicode"/>
                <a:cs typeface="Lucida Sans Unicode"/>
              </a:rPr>
              <a:t>i</a:t>
            </a:r>
            <a:r>
              <a:rPr sz="1501" spc="-104" dirty="0">
                <a:latin typeface="Lucida Sans Unicode"/>
                <a:cs typeface="Lucida Sans Unicode"/>
              </a:rPr>
              <a:t>n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-118" dirty="0">
                <a:latin typeface="Lucida Sans Unicode"/>
                <a:cs typeface="Lucida Sans Unicode"/>
              </a:rPr>
              <a:t>7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30" dirty="0">
                <a:latin typeface="Lucida Sans Unicode"/>
                <a:cs typeface="Lucida Sans Unicode"/>
              </a:rPr>
              <a:t>way</a:t>
            </a:r>
            <a:r>
              <a:rPr sz="1501" spc="25" dirty="0">
                <a:latin typeface="Lucida Sans Unicode"/>
                <a:cs typeface="Lucida Sans Unicode"/>
              </a:rPr>
              <a:t>s</a:t>
            </a:r>
            <a:r>
              <a:rPr sz="1501" spc="-61" dirty="0">
                <a:latin typeface="Lucida Sans Unicode"/>
                <a:cs typeface="Lucida Sans Unicode"/>
              </a:rPr>
              <a:t> </a:t>
            </a:r>
            <a:r>
              <a:rPr sz="1501" spc="-16" dirty="0">
                <a:latin typeface="Lucida Sans Unicode"/>
                <a:cs typeface="Lucida Sans Unicode"/>
              </a:rPr>
              <a:t>thos</a:t>
            </a:r>
            <a:r>
              <a:rPr sz="1501" spc="-11" dirty="0">
                <a:latin typeface="Lucida Sans Unicode"/>
                <a:cs typeface="Lucida Sans Unicode"/>
              </a:rPr>
              <a:t>e</a:t>
            </a:r>
            <a:r>
              <a:rPr sz="1501" spc="-64" dirty="0">
                <a:latin typeface="Lucida Sans Unicode"/>
                <a:cs typeface="Lucida Sans Unicode"/>
              </a:rPr>
              <a:t> </a:t>
            </a:r>
            <a:r>
              <a:rPr sz="1501" spc="25" dirty="0">
                <a:latin typeface="Lucida Sans Unicode"/>
                <a:cs typeface="Lucida Sans Unicode"/>
              </a:rPr>
              <a:t>are:</a:t>
            </a:r>
            <a:endParaRPr sz="1501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25149" y="2670699"/>
            <a:ext cx="1131303" cy="281021"/>
          </a:xfrm>
          <a:custGeom>
            <a:avLst/>
            <a:gdLst/>
            <a:ahLst/>
            <a:cxnLst/>
            <a:rect l="l" t="t" r="r" b="b"/>
            <a:pathLst>
              <a:path w="2487295" h="617854">
                <a:moveTo>
                  <a:pt x="2487041" y="617370"/>
                </a:moveTo>
                <a:lnTo>
                  <a:pt x="0" y="617370"/>
                </a:lnTo>
                <a:lnTo>
                  <a:pt x="0" y="0"/>
                </a:lnTo>
                <a:lnTo>
                  <a:pt x="2487041" y="0"/>
                </a:lnTo>
                <a:lnTo>
                  <a:pt x="2487041" y="617370"/>
                </a:lnTo>
                <a:close/>
              </a:path>
            </a:pathLst>
          </a:custGeom>
          <a:solidFill>
            <a:srgbClr val="ABB8CA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15" name="object 15"/>
          <p:cNvSpPr txBox="1"/>
          <p:nvPr/>
        </p:nvSpPr>
        <p:spPr>
          <a:xfrm>
            <a:off x="1850708" y="2705312"/>
            <a:ext cx="679590" cy="177856"/>
          </a:xfrm>
          <a:prstGeom prst="rect">
            <a:avLst/>
          </a:prstGeom>
        </p:spPr>
        <p:txBody>
          <a:bodyPr vert="horz" wrap="square" lIns="0" tIns="16751" rIns="0" bIns="0" rtlCol="0">
            <a:spAutoFit/>
          </a:bodyPr>
          <a:lstStyle/>
          <a:p>
            <a:pPr>
              <a:spcBef>
                <a:spcPts val="132"/>
              </a:spcBef>
            </a:pPr>
            <a:r>
              <a:rPr sz="1046" b="1" spc="41" dirty="0">
                <a:latin typeface="Arial"/>
                <a:cs typeface="Arial"/>
              </a:rPr>
              <a:t>Checkbox</a:t>
            </a:r>
            <a:endParaRPr sz="1046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0728" y="2944357"/>
            <a:ext cx="1174050" cy="274835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662160" y="2951502"/>
            <a:ext cx="1131303" cy="570095"/>
          </a:xfrm>
          <a:prstGeom prst="rect">
            <a:avLst/>
          </a:prstGeom>
          <a:solidFill>
            <a:srgbClr val="FFFFFF"/>
          </a:solidFill>
          <a:ln w="10470">
            <a:solidFill>
              <a:srgbClr val="F1F1F1"/>
            </a:solidFill>
          </a:ln>
        </p:spPr>
        <p:txBody>
          <a:bodyPr vert="horz" wrap="square" lIns="0" tIns="51121" rIns="0" bIns="0" rtlCol="0">
            <a:spAutoFit/>
          </a:bodyPr>
          <a:lstStyle/>
          <a:p>
            <a:pPr marL="49962" marR="211689">
              <a:lnSpc>
                <a:spcPts val="1041"/>
              </a:lnSpc>
              <a:spcBef>
                <a:spcPts val="402"/>
              </a:spcBef>
            </a:pPr>
            <a:r>
              <a:rPr sz="978" spc="-36" dirty="0">
                <a:latin typeface="Lucida Sans Unicode"/>
                <a:cs typeface="Lucida Sans Unicode"/>
              </a:rPr>
              <a:t>Return</a:t>
            </a:r>
            <a:r>
              <a:rPr sz="978" spc="-32" dirty="0">
                <a:latin typeface="Lucida Sans Unicode"/>
                <a:cs typeface="Lucida Sans Unicode"/>
              </a:rPr>
              <a:t>s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89" dirty="0">
                <a:latin typeface="Lucida Sans Unicode"/>
                <a:cs typeface="Lucida Sans Unicode"/>
              </a:rPr>
              <a:t>a  </a:t>
            </a:r>
            <a:r>
              <a:rPr sz="978" spc="23" dirty="0">
                <a:latin typeface="Lucida Sans Unicode"/>
                <a:cs typeface="Lucida Sans Unicode"/>
              </a:rPr>
              <a:t>Boolean</a:t>
            </a:r>
            <a:r>
              <a:rPr sz="978" spc="-59" dirty="0">
                <a:latin typeface="Lucida Sans Unicode"/>
                <a:cs typeface="Lucida Sans Unicode"/>
              </a:rPr>
              <a:t> </a:t>
            </a:r>
            <a:r>
              <a:rPr sz="978" spc="25" dirty="0">
                <a:latin typeface="Lucida Sans Unicode"/>
                <a:cs typeface="Lucida Sans Unicode"/>
              </a:rPr>
              <a:t>value </a:t>
            </a:r>
            <a:r>
              <a:rPr sz="978" spc="-302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(tru</a:t>
            </a:r>
            <a:r>
              <a:rPr sz="978" spc="-7" dirty="0">
                <a:latin typeface="Lucida Sans Unicode"/>
                <a:cs typeface="Lucida Sans Unicode"/>
              </a:rPr>
              <a:t>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45" dirty="0">
                <a:latin typeface="Lucida Sans Unicode"/>
                <a:cs typeface="Lucida Sans Unicode"/>
              </a:rPr>
              <a:t>o</a:t>
            </a:r>
            <a:r>
              <a:rPr sz="978" spc="-30" dirty="0">
                <a:latin typeface="Lucida Sans Unicode"/>
                <a:cs typeface="Lucida Sans Unicode"/>
              </a:rPr>
              <a:t>r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5" dirty="0">
                <a:latin typeface="Lucida Sans Unicode"/>
                <a:cs typeface="Lucida Sans Unicode"/>
              </a:rPr>
              <a:t>false)  </a:t>
            </a:r>
            <a:r>
              <a:rPr sz="978" spc="25" dirty="0">
                <a:latin typeface="Lucida Sans Unicode"/>
                <a:cs typeface="Lucida Sans Unicode"/>
              </a:rPr>
              <a:t>value</a:t>
            </a:r>
            <a:endParaRPr sz="978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1601" y="2705312"/>
            <a:ext cx="596699" cy="338798"/>
          </a:xfrm>
          <a:prstGeom prst="rect">
            <a:avLst/>
          </a:prstGeom>
        </p:spPr>
        <p:txBody>
          <a:bodyPr vert="horz" wrap="square" lIns="0" tIns="16751" rIns="0" bIns="0" rtlCol="0">
            <a:spAutoFit/>
          </a:bodyPr>
          <a:lstStyle/>
          <a:p>
            <a:pPr>
              <a:spcBef>
                <a:spcPts val="132"/>
              </a:spcBef>
            </a:pPr>
            <a:r>
              <a:rPr sz="1046" b="1" spc="11" dirty="0">
                <a:latin typeface="Arial"/>
                <a:cs typeface="Arial"/>
              </a:rPr>
              <a:t>Currency</a:t>
            </a:r>
            <a:endParaRPr sz="1046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0247" y="2944357"/>
            <a:ext cx="1174050" cy="274835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951679" y="2951501"/>
            <a:ext cx="1131303" cy="826576"/>
          </a:xfrm>
          <a:prstGeom prst="rect">
            <a:avLst/>
          </a:prstGeom>
          <a:solidFill>
            <a:srgbClr val="FFFFFF"/>
          </a:solidFill>
          <a:ln w="10470">
            <a:solidFill>
              <a:srgbClr val="F1F1F1"/>
            </a:solidFill>
          </a:ln>
        </p:spPr>
        <p:txBody>
          <a:bodyPr vert="horz" wrap="square" lIns="0" tIns="51121" rIns="0" bIns="0" rtlCol="0">
            <a:spAutoFit/>
          </a:bodyPr>
          <a:lstStyle/>
          <a:p>
            <a:pPr marL="49962" marR="94725">
              <a:lnSpc>
                <a:spcPts val="1041"/>
              </a:lnSpc>
              <a:spcBef>
                <a:spcPts val="402"/>
              </a:spcBef>
            </a:pPr>
            <a:r>
              <a:rPr sz="978" spc="-36" dirty="0">
                <a:latin typeface="Lucida Sans Unicode"/>
                <a:cs typeface="Lucida Sans Unicode"/>
              </a:rPr>
              <a:t>Return</a:t>
            </a:r>
            <a:r>
              <a:rPr sz="978" spc="-32" dirty="0">
                <a:latin typeface="Lucida Sans Unicode"/>
                <a:cs typeface="Lucida Sans Unicode"/>
              </a:rPr>
              <a:t>s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89" dirty="0">
                <a:latin typeface="Lucida Sans Unicode"/>
                <a:cs typeface="Lucida Sans Unicode"/>
              </a:rPr>
              <a:t>a  </a:t>
            </a:r>
            <a:r>
              <a:rPr sz="978" spc="-2" dirty="0">
                <a:latin typeface="Lucida Sans Unicode"/>
                <a:cs typeface="Lucida Sans Unicode"/>
              </a:rPr>
              <a:t>number </a:t>
            </a:r>
            <a:r>
              <a:rPr sz="978" spc="-52" dirty="0">
                <a:latin typeface="Lucida Sans Unicode"/>
                <a:cs typeface="Lucida Sans Unicode"/>
              </a:rPr>
              <a:t>in </a:t>
            </a:r>
            <a:r>
              <a:rPr sz="978" spc="-50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currency </a:t>
            </a:r>
            <a:r>
              <a:rPr sz="978" spc="-9" dirty="0">
                <a:latin typeface="Lucida Sans Unicode"/>
                <a:cs typeface="Lucida Sans Unicode"/>
              </a:rPr>
              <a:t>format </a:t>
            </a:r>
            <a:r>
              <a:rPr sz="978" spc="-305" dirty="0">
                <a:latin typeface="Lucida Sans Unicode"/>
                <a:cs typeface="Lucida Sans Unicode"/>
              </a:rPr>
              <a:t> </a:t>
            </a:r>
            <a:r>
              <a:rPr sz="978" spc="-14" dirty="0">
                <a:latin typeface="Lucida Sans Unicode"/>
                <a:cs typeface="Lucida Sans Unicode"/>
              </a:rPr>
              <a:t>o</a:t>
            </a:r>
            <a:r>
              <a:rPr sz="978" spc="-7" dirty="0">
                <a:latin typeface="Lucida Sans Unicode"/>
                <a:cs typeface="Lucida Sans Unicode"/>
              </a:rPr>
              <a:t>f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14" dirty="0">
                <a:latin typeface="Lucida Sans Unicode"/>
                <a:cs typeface="Lucida Sans Unicode"/>
              </a:rPr>
              <a:t>u</a:t>
            </a:r>
            <a:r>
              <a:rPr sz="978" spc="16" dirty="0">
                <a:latin typeface="Lucida Sans Unicode"/>
                <a:cs typeface="Lucida Sans Unicode"/>
              </a:rPr>
              <a:t>p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2" dirty="0">
                <a:latin typeface="Lucida Sans Unicode"/>
                <a:cs typeface="Lucida Sans Unicode"/>
              </a:rPr>
              <a:t>t</a:t>
            </a:r>
            <a:r>
              <a:rPr sz="978" dirty="0">
                <a:latin typeface="Lucida Sans Unicode"/>
                <a:cs typeface="Lucida Sans Unicode"/>
              </a:rPr>
              <a:t>o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82" dirty="0">
                <a:latin typeface="Lucida Sans Unicode"/>
                <a:cs typeface="Lucida Sans Unicode"/>
              </a:rPr>
              <a:t>1</a:t>
            </a:r>
            <a:r>
              <a:rPr sz="978" spc="-80" dirty="0">
                <a:latin typeface="Lucida Sans Unicode"/>
                <a:cs typeface="Lucida Sans Unicode"/>
              </a:rPr>
              <a:t>8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39" dirty="0">
                <a:latin typeface="Lucida Sans Unicode"/>
                <a:cs typeface="Lucida Sans Unicode"/>
              </a:rPr>
              <a:t>digits  </a:t>
            </a:r>
            <a:r>
              <a:rPr sz="978" spc="-23" dirty="0">
                <a:latin typeface="Lucida Sans Unicode"/>
                <a:cs typeface="Lucida Sans Unicode"/>
              </a:rPr>
              <a:t>with </a:t>
            </a:r>
            <a:r>
              <a:rPr sz="978" spc="125" dirty="0">
                <a:latin typeface="Lucida Sans Unicode"/>
                <a:cs typeface="Lucida Sans Unicode"/>
              </a:rPr>
              <a:t>a </a:t>
            </a:r>
            <a:r>
              <a:rPr sz="978" spc="11" dirty="0">
                <a:latin typeface="Lucida Sans Unicode"/>
                <a:cs typeface="Lucida Sans Unicode"/>
              </a:rPr>
              <a:t>currency </a:t>
            </a:r>
            <a:r>
              <a:rPr sz="978" spc="-305" dirty="0">
                <a:latin typeface="Lucida Sans Unicode"/>
                <a:cs typeface="Lucida Sans Unicode"/>
              </a:rPr>
              <a:t> </a:t>
            </a:r>
            <a:r>
              <a:rPr sz="978" spc="-45" dirty="0">
                <a:latin typeface="Lucida Sans Unicode"/>
                <a:cs typeface="Lucida Sans Unicode"/>
              </a:rPr>
              <a:t>sign.</a:t>
            </a:r>
            <a:endParaRPr sz="978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16431" y="2705312"/>
            <a:ext cx="306725" cy="177856"/>
          </a:xfrm>
          <a:prstGeom prst="rect">
            <a:avLst/>
          </a:prstGeom>
        </p:spPr>
        <p:txBody>
          <a:bodyPr vert="horz" wrap="square" lIns="0" tIns="16751" rIns="0" bIns="0" rtlCol="0">
            <a:spAutoFit/>
          </a:bodyPr>
          <a:lstStyle/>
          <a:p>
            <a:pPr>
              <a:spcBef>
                <a:spcPts val="132"/>
              </a:spcBef>
            </a:pPr>
            <a:r>
              <a:rPr sz="1046" b="1" spc="34" dirty="0">
                <a:latin typeface="Arial"/>
                <a:cs typeface="Arial"/>
              </a:rPr>
              <a:t>Date</a:t>
            </a:r>
            <a:endParaRPr sz="1046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19766" y="2944357"/>
            <a:ext cx="1174050" cy="274835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241198" y="2951501"/>
            <a:ext cx="1131303" cy="2006386"/>
          </a:xfrm>
          <a:prstGeom prst="rect">
            <a:avLst/>
          </a:prstGeom>
          <a:solidFill>
            <a:srgbClr val="FFFFFF"/>
          </a:solidFill>
          <a:ln w="10470">
            <a:solidFill>
              <a:srgbClr val="F1F1F1"/>
            </a:solidFill>
          </a:ln>
        </p:spPr>
        <p:txBody>
          <a:bodyPr vert="horz" wrap="square" lIns="0" tIns="51121" rIns="0" bIns="0" rtlCol="0">
            <a:spAutoFit/>
          </a:bodyPr>
          <a:lstStyle/>
          <a:p>
            <a:pPr marL="49962" marR="69312">
              <a:lnSpc>
                <a:spcPts val="1041"/>
              </a:lnSpc>
              <a:spcBef>
                <a:spcPts val="402"/>
              </a:spcBef>
              <a:tabLst>
                <a:tab pos="668279" algn="l"/>
              </a:tabLst>
            </a:pPr>
            <a:r>
              <a:rPr sz="978" spc="-36" dirty="0">
                <a:latin typeface="Lucida Sans Unicode"/>
                <a:cs typeface="Lucida Sans Unicode"/>
              </a:rPr>
              <a:t>Return</a:t>
            </a:r>
            <a:r>
              <a:rPr sz="978" spc="-32" dirty="0">
                <a:latin typeface="Lucida Sans Unicode"/>
                <a:cs typeface="Lucida Sans Unicode"/>
              </a:rPr>
              <a:t>s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55" dirty="0">
                <a:latin typeface="Lucida Sans Unicode"/>
                <a:cs typeface="Lucida Sans Unicode"/>
              </a:rPr>
              <a:t>data  </a:t>
            </a:r>
            <a:r>
              <a:rPr sz="978" spc="7" dirty="0">
                <a:latin typeface="Lucida Sans Unicode"/>
                <a:cs typeface="Lucida Sans Unicode"/>
              </a:rPr>
              <a:t>that</a:t>
            </a:r>
            <a:r>
              <a:rPr sz="978" spc="-50" dirty="0">
                <a:latin typeface="Lucida Sans Unicode"/>
                <a:cs typeface="Lucida Sans Unicode"/>
              </a:rPr>
              <a:t> </a:t>
            </a:r>
            <a:r>
              <a:rPr sz="978" spc="-23" dirty="0">
                <a:latin typeface="Lucida Sans Unicode"/>
                <a:cs typeface="Lucida Sans Unicode"/>
              </a:rPr>
              <a:t>represents</a:t>
            </a:r>
            <a:r>
              <a:rPr sz="978" spc="-50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 </a:t>
            </a:r>
            <a:r>
              <a:rPr sz="978" spc="-302" dirty="0">
                <a:latin typeface="Lucida Sans Unicode"/>
                <a:cs typeface="Lucida Sans Unicode"/>
              </a:rPr>
              <a:t> </a:t>
            </a:r>
            <a:r>
              <a:rPr sz="978" spc="61" dirty="0">
                <a:latin typeface="Lucida Sans Unicode"/>
                <a:cs typeface="Lucida Sans Unicode"/>
              </a:rPr>
              <a:t>day </a:t>
            </a:r>
            <a:r>
              <a:rPr sz="978" spc="11" dirty="0">
                <a:latin typeface="Lucida Sans Unicode"/>
                <a:cs typeface="Lucida Sans Unicode"/>
              </a:rPr>
              <a:t>on the </a:t>
            </a:r>
            <a:r>
              <a:rPr sz="978" spc="14" dirty="0">
                <a:latin typeface="Lucida Sans Unicode"/>
                <a:cs typeface="Lucida Sans Unicode"/>
              </a:rPr>
              <a:t> </a:t>
            </a:r>
            <a:r>
              <a:rPr sz="978" spc="36" dirty="0">
                <a:latin typeface="Lucida Sans Unicode"/>
                <a:cs typeface="Lucida Sans Unicode"/>
              </a:rPr>
              <a:t>calendar	</a:t>
            </a:r>
            <a:r>
              <a:rPr sz="978" spc="-43" dirty="0">
                <a:latin typeface="Lucida Sans Unicode"/>
                <a:cs typeface="Lucida Sans Unicode"/>
              </a:rPr>
              <a:t>for 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example, </a:t>
            </a:r>
            <a:r>
              <a:rPr sz="978" spc="27" dirty="0">
                <a:latin typeface="Lucida Sans Unicode"/>
                <a:cs typeface="Lucida Sans Unicode"/>
              </a:rPr>
              <a:t>by </a:t>
            </a:r>
            <a:r>
              <a:rPr sz="978" spc="30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adding </a:t>
            </a:r>
            <a:r>
              <a:rPr sz="978" spc="-39" dirty="0">
                <a:latin typeface="Lucida Sans Unicode"/>
                <a:cs typeface="Lucida Sans Unicode"/>
              </a:rPr>
              <a:t>or 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subtracting </a:t>
            </a:r>
            <a:r>
              <a:rPr sz="978" spc="14" dirty="0">
                <a:latin typeface="Lucida Sans Unicode"/>
                <a:cs typeface="Lucida Sans Unicode"/>
              </a:rPr>
              <a:t>days </a:t>
            </a:r>
            <a:r>
              <a:rPr sz="978" spc="-305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to</a:t>
            </a:r>
            <a:r>
              <a:rPr sz="978" spc="-50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other</a:t>
            </a:r>
            <a:r>
              <a:rPr sz="978" spc="-48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dates.</a:t>
            </a:r>
            <a:endParaRPr sz="978">
              <a:latin typeface="Lucida Sans Unicode"/>
              <a:cs typeface="Lucida Sans Unicode"/>
            </a:endParaRPr>
          </a:p>
          <a:p>
            <a:pPr marL="49962">
              <a:lnSpc>
                <a:spcPts val="955"/>
              </a:lnSpc>
            </a:pPr>
            <a:r>
              <a:rPr sz="978" spc="-48" dirty="0">
                <a:latin typeface="Lucida Sans Unicode"/>
                <a:cs typeface="Lucida Sans Unicode"/>
              </a:rPr>
              <a:t>Th</a:t>
            </a:r>
            <a:r>
              <a:rPr sz="978" spc="-41" dirty="0">
                <a:latin typeface="Lucida Sans Unicode"/>
                <a:cs typeface="Lucida Sans Unicode"/>
              </a:rPr>
              <a:t>e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11" dirty="0">
                <a:latin typeface="Lucida Sans Unicode"/>
                <a:cs typeface="Lucida Sans Unicode"/>
              </a:rPr>
              <a:t>curren</a:t>
            </a:r>
            <a:r>
              <a:rPr sz="978" spc="-7" dirty="0">
                <a:latin typeface="Lucida Sans Unicode"/>
                <a:cs typeface="Lucida Sans Unicode"/>
              </a:rPr>
              <a:t>t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55" dirty="0">
                <a:latin typeface="Lucida Sans Unicode"/>
                <a:cs typeface="Lucida Sans Unicode"/>
              </a:rPr>
              <a:t>date</a:t>
            </a:r>
            <a:endParaRPr sz="978">
              <a:latin typeface="Lucida Sans Unicode"/>
              <a:cs typeface="Lucida Sans Unicode"/>
            </a:endParaRPr>
          </a:p>
          <a:p>
            <a:pPr marL="49962" marR="341070">
              <a:lnSpc>
                <a:spcPts val="1041"/>
              </a:lnSpc>
              <a:spcBef>
                <a:spcPts val="77"/>
              </a:spcBef>
            </a:pPr>
            <a:r>
              <a:rPr sz="978" spc="80" dirty="0">
                <a:latin typeface="Lucida Sans Unicode"/>
                <a:cs typeface="Lucida Sans Unicode"/>
              </a:rPr>
              <a:t>can </a:t>
            </a:r>
            <a:r>
              <a:rPr sz="978" spc="66" dirty="0">
                <a:latin typeface="Lucida Sans Unicode"/>
                <a:cs typeface="Lucida Sans Unicode"/>
              </a:rPr>
              <a:t>be </a:t>
            </a:r>
            <a:r>
              <a:rPr sz="978" spc="68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acquired</a:t>
            </a:r>
            <a:r>
              <a:rPr sz="978" spc="-77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by </a:t>
            </a:r>
            <a:r>
              <a:rPr sz="978" spc="-302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calling</a:t>
            </a:r>
            <a:r>
              <a:rPr sz="978" spc="-52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the</a:t>
            </a:r>
            <a:endParaRPr sz="978">
              <a:latin typeface="Lucida Sans Unicode"/>
              <a:cs typeface="Lucida Sans Unicode"/>
            </a:endParaRPr>
          </a:p>
          <a:p>
            <a:pPr marL="49962">
              <a:lnSpc>
                <a:spcPts val="960"/>
              </a:lnSpc>
            </a:pPr>
            <a:r>
              <a:rPr sz="978" spc="-64" dirty="0">
                <a:latin typeface="Lucida Sans Unicode"/>
                <a:cs typeface="Lucida Sans Unicode"/>
              </a:rPr>
              <a:t>built-i</a:t>
            </a:r>
            <a:r>
              <a:rPr sz="978" spc="-89" dirty="0">
                <a:latin typeface="Lucida Sans Unicode"/>
                <a:cs typeface="Lucida Sans Unicode"/>
              </a:rPr>
              <a:t>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function</a:t>
            </a:r>
            <a:endParaRPr sz="978">
              <a:latin typeface="Lucida Sans Unicode"/>
              <a:cs typeface="Lucida Sans Unicode"/>
            </a:endParaRPr>
          </a:p>
          <a:p>
            <a:pPr marL="49962" marR="317100">
              <a:lnSpc>
                <a:spcPts val="1041"/>
              </a:lnSpc>
              <a:spcBef>
                <a:spcPts val="80"/>
              </a:spcBef>
            </a:pPr>
            <a:r>
              <a:rPr sz="978" spc="-7" dirty="0">
                <a:latin typeface="Lucida Sans Unicode"/>
                <a:cs typeface="Lucida Sans Unicode"/>
              </a:rPr>
              <a:t>TODAY(</a:t>
            </a:r>
            <a:r>
              <a:rPr sz="978" spc="-2" dirty="0">
                <a:latin typeface="Lucida Sans Unicode"/>
                <a:cs typeface="Lucida Sans Unicode"/>
              </a:rPr>
              <a:t>)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i</a:t>
            </a:r>
            <a:r>
              <a:rPr sz="978" spc="-68" dirty="0">
                <a:latin typeface="Lucida Sans Unicode"/>
                <a:cs typeface="Lucida Sans Unicode"/>
              </a:rPr>
              <a:t>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89" dirty="0">
                <a:latin typeface="Lucida Sans Unicode"/>
                <a:cs typeface="Lucida Sans Unicode"/>
              </a:rPr>
              <a:t>a  </a:t>
            </a:r>
            <a:r>
              <a:rPr sz="978" spc="-20" dirty="0">
                <a:latin typeface="Lucida Sans Unicode"/>
                <a:cs typeface="Lucida Sans Unicode"/>
              </a:rPr>
              <a:t>formula.</a:t>
            </a:r>
            <a:endParaRPr sz="978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25971" y="2705312"/>
            <a:ext cx="666594" cy="177856"/>
          </a:xfrm>
          <a:prstGeom prst="rect">
            <a:avLst/>
          </a:prstGeom>
        </p:spPr>
        <p:txBody>
          <a:bodyPr vert="horz" wrap="square" lIns="0" tIns="16751" rIns="0" bIns="0" rtlCol="0">
            <a:spAutoFit/>
          </a:bodyPr>
          <a:lstStyle/>
          <a:p>
            <a:pPr>
              <a:spcBef>
                <a:spcPts val="132"/>
              </a:spcBef>
            </a:pPr>
            <a:r>
              <a:rPr sz="1046" b="1" spc="25" dirty="0">
                <a:latin typeface="Arial"/>
                <a:cs typeface="Arial"/>
              </a:rPr>
              <a:t>Date/Time</a:t>
            </a:r>
            <a:endParaRPr sz="1046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9286" y="2944357"/>
            <a:ext cx="1174050" cy="274835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530718" y="2951501"/>
            <a:ext cx="1131303" cy="2121802"/>
          </a:xfrm>
          <a:prstGeom prst="rect">
            <a:avLst/>
          </a:prstGeom>
          <a:solidFill>
            <a:srgbClr val="FFFFFF"/>
          </a:solidFill>
          <a:ln w="10470">
            <a:solidFill>
              <a:srgbClr val="F1F1F1"/>
            </a:solidFill>
          </a:ln>
        </p:spPr>
        <p:txBody>
          <a:bodyPr vert="horz" wrap="square" lIns="0" tIns="51121" rIns="0" bIns="0" rtlCol="0">
            <a:spAutoFit/>
          </a:bodyPr>
          <a:lstStyle/>
          <a:p>
            <a:pPr marL="49962" marR="69312">
              <a:lnSpc>
                <a:spcPts val="1041"/>
              </a:lnSpc>
              <a:spcBef>
                <a:spcPts val="402"/>
              </a:spcBef>
            </a:pPr>
            <a:r>
              <a:rPr sz="978" spc="-36" dirty="0">
                <a:latin typeface="Lucida Sans Unicode"/>
                <a:cs typeface="Lucida Sans Unicode"/>
              </a:rPr>
              <a:t>Return</a:t>
            </a:r>
            <a:r>
              <a:rPr sz="978" spc="-32" dirty="0">
                <a:latin typeface="Lucida Sans Unicode"/>
                <a:cs typeface="Lucida Sans Unicode"/>
              </a:rPr>
              <a:t>s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55" dirty="0">
                <a:latin typeface="Lucida Sans Unicode"/>
                <a:cs typeface="Lucida Sans Unicode"/>
              </a:rPr>
              <a:t>data  </a:t>
            </a:r>
            <a:r>
              <a:rPr sz="978" spc="7" dirty="0">
                <a:latin typeface="Lucida Sans Unicode"/>
                <a:cs typeface="Lucida Sans Unicode"/>
              </a:rPr>
              <a:t>that</a:t>
            </a:r>
            <a:r>
              <a:rPr sz="978" spc="-50" dirty="0">
                <a:latin typeface="Lucida Sans Unicode"/>
                <a:cs typeface="Lucida Sans Unicode"/>
              </a:rPr>
              <a:t> </a:t>
            </a:r>
            <a:r>
              <a:rPr sz="978" spc="-23" dirty="0">
                <a:latin typeface="Lucida Sans Unicode"/>
                <a:cs typeface="Lucida Sans Unicode"/>
              </a:rPr>
              <a:t>represents</a:t>
            </a:r>
            <a:r>
              <a:rPr sz="978" spc="-50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 </a:t>
            </a:r>
            <a:r>
              <a:rPr sz="978" spc="-302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momen</a:t>
            </a:r>
            <a:r>
              <a:rPr sz="978" spc="7" dirty="0">
                <a:latin typeface="Lucida Sans Unicode"/>
                <a:cs typeface="Lucida Sans Unicode"/>
              </a:rPr>
              <a:t>t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i</a:t>
            </a:r>
            <a:r>
              <a:rPr sz="978" spc="-68" dirty="0">
                <a:latin typeface="Lucida Sans Unicode"/>
                <a:cs typeface="Lucida Sans Unicode"/>
              </a:rPr>
              <a:t>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6" dirty="0">
                <a:latin typeface="Lucida Sans Unicode"/>
                <a:cs typeface="Lucida Sans Unicode"/>
              </a:rPr>
              <a:t>time.  </a:t>
            </a:r>
            <a:r>
              <a:rPr sz="978" spc="45" dirty="0">
                <a:latin typeface="Lucida Sans Unicode"/>
                <a:cs typeface="Lucida Sans Unicode"/>
              </a:rPr>
              <a:t>A  </a:t>
            </a:r>
            <a:r>
              <a:rPr sz="978" spc="9" dirty="0">
                <a:latin typeface="Lucida Sans Unicode"/>
                <a:cs typeface="Lucida Sans Unicode"/>
              </a:rPr>
              <a:t>date/time </a:t>
            </a:r>
            <a:r>
              <a:rPr sz="978" spc="11" dirty="0">
                <a:latin typeface="Lucida Sans Unicode"/>
                <a:cs typeface="Lucida Sans Unicode"/>
              </a:rPr>
              <a:t> </a:t>
            </a:r>
            <a:r>
              <a:rPr sz="978" spc="-20" dirty="0">
                <a:latin typeface="Lucida Sans Unicode"/>
                <a:cs typeface="Lucida Sans Unicode"/>
              </a:rPr>
              <a:t>field</a:t>
            </a:r>
            <a:r>
              <a:rPr sz="978" spc="268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includes </a:t>
            </a:r>
            <a:r>
              <a:rPr sz="978" spc="-7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the </a:t>
            </a:r>
            <a:r>
              <a:rPr sz="978" spc="55" dirty="0">
                <a:latin typeface="Lucida Sans Unicode"/>
                <a:cs typeface="Lucida Sans Unicode"/>
              </a:rPr>
              <a:t>date </a:t>
            </a:r>
            <a:r>
              <a:rPr sz="978" spc="52" dirty="0">
                <a:latin typeface="Lucida Sans Unicode"/>
                <a:cs typeface="Lucida Sans Unicode"/>
              </a:rPr>
              <a:t>and </a:t>
            </a:r>
            <a:r>
              <a:rPr sz="978" spc="55" dirty="0">
                <a:latin typeface="Lucida Sans Unicode"/>
                <a:cs typeface="Lucida Sans Unicode"/>
              </a:rPr>
              <a:t> </a:t>
            </a:r>
            <a:r>
              <a:rPr sz="978" spc="-14" dirty="0">
                <a:latin typeface="Lucida Sans Unicode"/>
                <a:cs typeface="Lucida Sans Unicode"/>
              </a:rPr>
              <a:t>also </a:t>
            </a:r>
            <a:r>
              <a:rPr sz="978" spc="11" dirty="0">
                <a:latin typeface="Lucida Sans Unicode"/>
                <a:cs typeface="Lucida Sans Unicode"/>
              </a:rPr>
              <a:t>the </a:t>
            </a:r>
            <a:r>
              <a:rPr sz="978" spc="-11" dirty="0">
                <a:latin typeface="Lucida Sans Unicode"/>
                <a:cs typeface="Lucida Sans Unicode"/>
              </a:rPr>
              <a:t>time of </a:t>
            </a:r>
            <a:r>
              <a:rPr sz="978" spc="-9" dirty="0">
                <a:latin typeface="Lucida Sans Unicode"/>
                <a:cs typeface="Lucida Sans Unicode"/>
              </a:rPr>
              <a:t> </a:t>
            </a:r>
            <a:r>
              <a:rPr sz="978" spc="61" dirty="0">
                <a:latin typeface="Lucida Sans Unicode"/>
                <a:cs typeface="Lucida Sans Unicode"/>
              </a:rPr>
              <a:t>day </a:t>
            </a:r>
            <a:r>
              <a:rPr sz="978" spc="-11" dirty="0">
                <a:latin typeface="Lucida Sans Unicode"/>
                <a:cs typeface="Lucida Sans Unicode"/>
              </a:rPr>
              <a:t>including </a:t>
            </a:r>
            <a:r>
              <a:rPr sz="978" spc="-9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hour</a:t>
            </a:r>
            <a:r>
              <a:rPr sz="978" spc="-18" dirty="0">
                <a:latin typeface="Lucida Sans Unicode"/>
                <a:cs typeface="Lucida Sans Unicode"/>
              </a:rPr>
              <a:t>,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30" dirty="0">
                <a:latin typeface="Lucida Sans Unicode"/>
                <a:cs typeface="Lucida Sans Unicode"/>
              </a:rPr>
              <a:t>minutes,  </a:t>
            </a:r>
            <a:r>
              <a:rPr sz="978" spc="52" dirty="0">
                <a:latin typeface="Lucida Sans Unicode"/>
                <a:cs typeface="Lucida Sans Unicode"/>
              </a:rPr>
              <a:t>and</a:t>
            </a:r>
            <a:r>
              <a:rPr sz="978" spc="-45" dirty="0">
                <a:latin typeface="Lucida Sans Unicode"/>
                <a:cs typeface="Lucida Sans Unicode"/>
              </a:rPr>
              <a:t> </a:t>
            </a:r>
            <a:r>
              <a:rPr sz="978" spc="-2" dirty="0">
                <a:latin typeface="Lucida Sans Unicode"/>
                <a:cs typeface="Lucida Sans Unicode"/>
              </a:rPr>
              <a:t>seconds.</a:t>
            </a:r>
            <a:endParaRPr sz="978">
              <a:latin typeface="Lucida Sans Unicode"/>
              <a:cs typeface="Lucida Sans Unicode"/>
            </a:endParaRPr>
          </a:p>
          <a:p>
            <a:pPr marL="49962">
              <a:lnSpc>
                <a:spcPts val="953"/>
              </a:lnSpc>
            </a:pPr>
            <a:r>
              <a:rPr sz="978" spc="-5" dirty="0">
                <a:latin typeface="Lucida Sans Unicode"/>
                <a:cs typeface="Lucida Sans Unicode"/>
              </a:rPr>
              <a:t>You</a:t>
            </a:r>
            <a:r>
              <a:rPr sz="978" spc="-55" dirty="0">
                <a:latin typeface="Lucida Sans Unicode"/>
                <a:cs typeface="Lucida Sans Unicode"/>
              </a:rPr>
              <a:t> </a:t>
            </a:r>
            <a:r>
              <a:rPr sz="978" spc="80" dirty="0">
                <a:latin typeface="Lucida Sans Unicode"/>
                <a:cs typeface="Lucida Sans Unicode"/>
              </a:rPr>
              <a:t>can</a:t>
            </a:r>
            <a:r>
              <a:rPr sz="978" spc="-52" dirty="0">
                <a:latin typeface="Lucida Sans Unicode"/>
                <a:cs typeface="Lucida Sans Unicode"/>
              </a:rPr>
              <a:t> </a:t>
            </a:r>
            <a:r>
              <a:rPr sz="978" spc="-50" dirty="0">
                <a:latin typeface="Lucida Sans Unicode"/>
                <a:cs typeface="Lucida Sans Unicode"/>
              </a:rPr>
              <a:t>insert</a:t>
            </a:r>
            <a:endParaRPr sz="978">
              <a:latin typeface="Lucida Sans Unicode"/>
              <a:cs typeface="Lucida Sans Unicode"/>
            </a:endParaRPr>
          </a:p>
          <a:p>
            <a:pPr marL="49962" marR="93859">
              <a:lnSpc>
                <a:spcPts val="1041"/>
              </a:lnSpc>
              <a:spcBef>
                <a:spcPts val="77"/>
              </a:spcBef>
            </a:pPr>
            <a:r>
              <a:rPr sz="978" spc="11" dirty="0">
                <a:latin typeface="Lucida Sans Unicode"/>
                <a:cs typeface="Lucida Sans Unicode"/>
              </a:rPr>
              <a:t>the</a:t>
            </a:r>
            <a:r>
              <a:rPr sz="978" spc="-59" dirty="0">
                <a:latin typeface="Lucida Sans Unicode"/>
                <a:cs typeface="Lucida Sans Unicode"/>
              </a:rPr>
              <a:t> </a:t>
            </a:r>
            <a:r>
              <a:rPr sz="978" spc="-11" dirty="0">
                <a:latin typeface="Lucida Sans Unicode"/>
                <a:cs typeface="Lucida Sans Unicode"/>
              </a:rPr>
              <a:t>current</a:t>
            </a:r>
            <a:r>
              <a:rPr sz="978" spc="-57" dirty="0">
                <a:latin typeface="Lucida Sans Unicode"/>
                <a:cs typeface="Lucida Sans Unicode"/>
              </a:rPr>
              <a:t> </a:t>
            </a:r>
            <a:r>
              <a:rPr sz="978" spc="55" dirty="0">
                <a:latin typeface="Lucida Sans Unicode"/>
                <a:cs typeface="Lucida Sans Unicode"/>
              </a:rPr>
              <a:t>date </a:t>
            </a:r>
            <a:r>
              <a:rPr sz="978" spc="-302" dirty="0">
                <a:latin typeface="Lucida Sans Unicode"/>
                <a:cs typeface="Lucida Sans Unicode"/>
              </a:rPr>
              <a:t> </a:t>
            </a:r>
            <a:r>
              <a:rPr sz="978" spc="50" dirty="0">
                <a:latin typeface="Lucida Sans Unicode"/>
                <a:cs typeface="Lucida Sans Unicode"/>
              </a:rPr>
              <a:t>an</a:t>
            </a:r>
            <a:r>
              <a:rPr sz="978" spc="57" dirty="0">
                <a:latin typeface="Lucida Sans Unicode"/>
                <a:cs typeface="Lucida Sans Unicode"/>
              </a:rPr>
              <a:t>d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1" dirty="0">
                <a:latin typeface="Lucida Sans Unicode"/>
                <a:cs typeface="Lucida Sans Unicode"/>
              </a:rPr>
              <a:t>tim</a:t>
            </a:r>
            <a:r>
              <a:rPr sz="978" spc="-9" dirty="0">
                <a:latin typeface="Lucida Sans Unicode"/>
                <a:cs typeface="Lucida Sans Unicode"/>
              </a:rPr>
              <a:t>e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i</a:t>
            </a:r>
            <a:r>
              <a:rPr sz="978" spc="-68" dirty="0">
                <a:latin typeface="Lucida Sans Unicode"/>
                <a:cs typeface="Lucida Sans Unicode"/>
              </a:rPr>
              <a:t>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89" dirty="0">
                <a:latin typeface="Lucida Sans Unicode"/>
                <a:cs typeface="Lucida Sans Unicode"/>
              </a:rPr>
              <a:t>a  </a:t>
            </a:r>
            <a:r>
              <a:rPr sz="978" spc="-16" dirty="0">
                <a:latin typeface="Lucida Sans Unicode"/>
                <a:cs typeface="Lucida Sans Unicode"/>
              </a:rPr>
              <a:t>formula </a:t>
            </a:r>
            <a:r>
              <a:rPr sz="978" spc="-41" dirty="0">
                <a:latin typeface="Lucida Sans Unicode"/>
                <a:cs typeface="Lucida Sans Unicode"/>
              </a:rPr>
              <a:t>using 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the </a:t>
            </a:r>
            <a:r>
              <a:rPr sz="978" spc="50" dirty="0">
                <a:latin typeface="Lucida Sans Unicode"/>
                <a:cs typeface="Lucida Sans Unicode"/>
              </a:rPr>
              <a:t>NOW() </a:t>
            </a:r>
            <a:r>
              <a:rPr sz="978" spc="52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function</a:t>
            </a:r>
            <a:endParaRPr sz="978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88831" y="2705312"/>
            <a:ext cx="519585" cy="177856"/>
          </a:xfrm>
          <a:prstGeom prst="rect">
            <a:avLst/>
          </a:prstGeom>
        </p:spPr>
        <p:txBody>
          <a:bodyPr vert="horz" wrap="square" lIns="0" tIns="16751" rIns="0" bIns="0" rtlCol="0">
            <a:spAutoFit/>
          </a:bodyPr>
          <a:lstStyle/>
          <a:p>
            <a:pPr>
              <a:spcBef>
                <a:spcPts val="132"/>
              </a:spcBef>
            </a:pPr>
            <a:r>
              <a:rPr sz="1046" b="1" spc="20" dirty="0">
                <a:latin typeface="Arial"/>
                <a:cs typeface="Arial"/>
              </a:rPr>
              <a:t>Number</a:t>
            </a:r>
            <a:endParaRPr sz="1046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98805" y="2944357"/>
            <a:ext cx="1174050" cy="274835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820237" y="2951501"/>
            <a:ext cx="1131303" cy="698336"/>
          </a:xfrm>
          <a:prstGeom prst="rect">
            <a:avLst/>
          </a:prstGeom>
          <a:solidFill>
            <a:srgbClr val="FFFFFF"/>
          </a:solidFill>
          <a:ln w="10470">
            <a:solidFill>
              <a:srgbClr val="F1F1F1"/>
            </a:solidFill>
          </a:ln>
        </p:spPr>
        <p:txBody>
          <a:bodyPr vert="horz" wrap="square" lIns="0" tIns="51121" rIns="0" bIns="0" rtlCol="0">
            <a:spAutoFit/>
          </a:bodyPr>
          <a:lstStyle/>
          <a:p>
            <a:pPr marL="49962" marR="82019">
              <a:lnSpc>
                <a:spcPts val="1041"/>
              </a:lnSpc>
              <a:spcBef>
                <a:spcPts val="402"/>
              </a:spcBef>
            </a:pPr>
            <a:r>
              <a:rPr sz="978" spc="-36" dirty="0">
                <a:latin typeface="Lucida Sans Unicode"/>
                <a:cs typeface="Lucida Sans Unicode"/>
              </a:rPr>
              <a:t>Return</a:t>
            </a:r>
            <a:r>
              <a:rPr sz="978" spc="-32" dirty="0">
                <a:latin typeface="Lucida Sans Unicode"/>
                <a:cs typeface="Lucida Sans Unicode"/>
              </a:rPr>
              <a:t>s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89" dirty="0">
                <a:latin typeface="Lucida Sans Unicode"/>
                <a:cs typeface="Lucida Sans Unicode"/>
              </a:rPr>
              <a:t>a  </a:t>
            </a:r>
            <a:r>
              <a:rPr sz="978" spc="-18" dirty="0">
                <a:latin typeface="Lucida Sans Unicode"/>
                <a:cs typeface="Lucida Sans Unicode"/>
              </a:rPr>
              <a:t>positive </a:t>
            </a:r>
            <a:r>
              <a:rPr sz="978" spc="-39" dirty="0">
                <a:latin typeface="Lucida Sans Unicode"/>
                <a:cs typeface="Lucida Sans Unicode"/>
              </a:rPr>
              <a:t>or 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negative</a:t>
            </a:r>
            <a:r>
              <a:rPr sz="978" spc="-59" dirty="0">
                <a:latin typeface="Lucida Sans Unicode"/>
                <a:cs typeface="Lucida Sans Unicode"/>
              </a:rPr>
              <a:t> </a:t>
            </a:r>
            <a:r>
              <a:rPr sz="978" spc="-7" dirty="0">
                <a:latin typeface="Lucida Sans Unicode"/>
                <a:cs typeface="Lucida Sans Unicode"/>
              </a:rPr>
              <a:t>integer </a:t>
            </a:r>
            <a:r>
              <a:rPr sz="978" spc="-302" dirty="0">
                <a:latin typeface="Lucida Sans Unicode"/>
                <a:cs typeface="Lucida Sans Unicode"/>
              </a:rPr>
              <a:t> </a:t>
            </a:r>
            <a:r>
              <a:rPr sz="978" spc="-45" dirty="0">
                <a:latin typeface="Lucida Sans Unicode"/>
                <a:cs typeface="Lucida Sans Unicode"/>
              </a:rPr>
              <a:t>o</a:t>
            </a:r>
            <a:r>
              <a:rPr sz="978" spc="-30" dirty="0">
                <a:latin typeface="Lucida Sans Unicode"/>
                <a:cs typeface="Lucida Sans Unicode"/>
              </a:rPr>
              <a:t>r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32" dirty="0">
                <a:latin typeface="Lucida Sans Unicode"/>
                <a:cs typeface="Lucida Sans Unicode"/>
              </a:rPr>
              <a:t>decima</a:t>
            </a:r>
            <a:r>
              <a:rPr sz="978" spc="16" dirty="0">
                <a:latin typeface="Lucida Sans Unicode"/>
                <a:cs typeface="Lucida Sans Unicode"/>
              </a:rPr>
              <a:t>l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4" dirty="0">
                <a:latin typeface="Lucida Sans Unicode"/>
                <a:cs typeface="Lucida Sans Unicode"/>
              </a:rPr>
              <a:t>o</a:t>
            </a:r>
            <a:r>
              <a:rPr sz="978" spc="-7" dirty="0">
                <a:latin typeface="Lucida Sans Unicode"/>
                <a:cs typeface="Lucida Sans Unicode"/>
              </a:rPr>
              <a:t>f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up  </a:t>
            </a:r>
            <a:r>
              <a:rPr sz="978" spc="-2" dirty="0">
                <a:latin typeface="Lucida Sans Unicode"/>
                <a:cs typeface="Lucida Sans Unicode"/>
              </a:rPr>
              <a:t>t</a:t>
            </a:r>
            <a:r>
              <a:rPr sz="978" dirty="0">
                <a:latin typeface="Lucida Sans Unicode"/>
                <a:cs typeface="Lucida Sans Unicode"/>
              </a:rPr>
              <a:t>o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82" dirty="0">
                <a:latin typeface="Lucida Sans Unicode"/>
                <a:cs typeface="Lucida Sans Unicode"/>
              </a:rPr>
              <a:t>1</a:t>
            </a:r>
            <a:r>
              <a:rPr sz="978" spc="-80" dirty="0">
                <a:latin typeface="Lucida Sans Unicode"/>
                <a:cs typeface="Lucida Sans Unicode"/>
              </a:rPr>
              <a:t>8</a:t>
            </a:r>
            <a:r>
              <a:rPr sz="978" spc="-41" dirty="0">
                <a:latin typeface="Lucida Sans Unicode"/>
                <a:cs typeface="Lucida Sans Unicode"/>
              </a:rPr>
              <a:t> digits</a:t>
            </a:r>
            <a:endParaRPr sz="978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91664" y="2705312"/>
            <a:ext cx="493591" cy="338798"/>
          </a:xfrm>
          <a:prstGeom prst="rect">
            <a:avLst/>
          </a:prstGeom>
        </p:spPr>
        <p:txBody>
          <a:bodyPr vert="horz" wrap="square" lIns="0" tIns="16751" rIns="0" bIns="0" rtlCol="0">
            <a:spAutoFit/>
          </a:bodyPr>
          <a:lstStyle/>
          <a:p>
            <a:pPr>
              <a:spcBef>
                <a:spcPts val="132"/>
              </a:spcBef>
            </a:pPr>
            <a:r>
              <a:rPr sz="1046" b="1" spc="2" dirty="0">
                <a:latin typeface="Arial"/>
                <a:cs typeface="Arial"/>
              </a:rPr>
              <a:t>Percent</a:t>
            </a:r>
            <a:endParaRPr sz="1046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88324" y="2944357"/>
            <a:ext cx="1174050" cy="274835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109756" y="2951501"/>
            <a:ext cx="1131303" cy="698336"/>
          </a:xfrm>
          <a:prstGeom prst="rect">
            <a:avLst/>
          </a:prstGeom>
          <a:solidFill>
            <a:srgbClr val="FFFFFF"/>
          </a:solidFill>
          <a:ln w="10470">
            <a:solidFill>
              <a:srgbClr val="F1F1F1"/>
            </a:solidFill>
          </a:ln>
        </p:spPr>
        <p:txBody>
          <a:bodyPr vert="horz" wrap="square" lIns="0" tIns="51121" rIns="0" bIns="0" rtlCol="0">
            <a:spAutoFit/>
          </a:bodyPr>
          <a:lstStyle/>
          <a:p>
            <a:pPr marL="49962" marR="82019">
              <a:lnSpc>
                <a:spcPts val="1041"/>
              </a:lnSpc>
              <a:spcBef>
                <a:spcPts val="402"/>
              </a:spcBef>
            </a:pPr>
            <a:r>
              <a:rPr sz="978" spc="-36" dirty="0">
                <a:latin typeface="Lucida Sans Unicode"/>
                <a:cs typeface="Lucida Sans Unicode"/>
              </a:rPr>
              <a:t>Return</a:t>
            </a:r>
            <a:r>
              <a:rPr sz="978" spc="-32" dirty="0">
                <a:latin typeface="Lucida Sans Unicode"/>
                <a:cs typeface="Lucida Sans Unicode"/>
              </a:rPr>
              <a:t>s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89" dirty="0">
                <a:latin typeface="Lucida Sans Unicode"/>
                <a:cs typeface="Lucida Sans Unicode"/>
              </a:rPr>
              <a:t>a  </a:t>
            </a:r>
            <a:r>
              <a:rPr sz="978" spc="-18" dirty="0">
                <a:latin typeface="Lucida Sans Unicode"/>
                <a:cs typeface="Lucida Sans Unicode"/>
              </a:rPr>
              <a:t>positive </a:t>
            </a:r>
            <a:r>
              <a:rPr sz="978" spc="-39" dirty="0">
                <a:latin typeface="Lucida Sans Unicode"/>
                <a:cs typeface="Lucida Sans Unicode"/>
              </a:rPr>
              <a:t>or 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negative</a:t>
            </a:r>
            <a:r>
              <a:rPr sz="978" spc="-59" dirty="0">
                <a:latin typeface="Lucida Sans Unicode"/>
                <a:cs typeface="Lucida Sans Unicode"/>
              </a:rPr>
              <a:t> </a:t>
            </a:r>
            <a:r>
              <a:rPr sz="978" spc="-7" dirty="0">
                <a:latin typeface="Lucida Sans Unicode"/>
                <a:cs typeface="Lucida Sans Unicode"/>
              </a:rPr>
              <a:t>integer </a:t>
            </a:r>
            <a:r>
              <a:rPr sz="978" spc="-302" dirty="0">
                <a:latin typeface="Lucida Sans Unicode"/>
                <a:cs typeface="Lucida Sans Unicode"/>
              </a:rPr>
              <a:t> </a:t>
            </a:r>
            <a:r>
              <a:rPr sz="978" spc="-45" dirty="0">
                <a:latin typeface="Lucida Sans Unicode"/>
                <a:cs typeface="Lucida Sans Unicode"/>
              </a:rPr>
              <a:t>o</a:t>
            </a:r>
            <a:r>
              <a:rPr sz="978" spc="-30" dirty="0">
                <a:latin typeface="Lucida Sans Unicode"/>
                <a:cs typeface="Lucida Sans Unicode"/>
              </a:rPr>
              <a:t>r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32" dirty="0">
                <a:latin typeface="Lucida Sans Unicode"/>
                <a:cs typeface="Lucida Sans Unicode"/>
              </a:rPr>
              <a:t>decima</a:t>
            </a:r>
            <a:r>
              <a:rPr sz="978" spc="16" dirty="0">
                <a:latin typeface="Lucida Sans Unicode"/>
                <a:cs typeface="Lucida Sans Unicode"/>
              </a:rPr>
              <a:t>l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4" dirty="0">
                <a:latin typeface="Lucida Sans Unicode"/>
                <a:cs typeface="Lucida Sans Unicode"/>
              </a:rPr>
              <a:t>o</a:t>
            </a:r>
            <a:r>
              <a:rPr sz="978" spc="-7" dirty="0">
                <a:latin typeface="Lucida Sans Unicode"/>
                <a:cs typeface="Lucida Sans Unicode"/>
              </a:rPr>
              <a:t>f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up  </a:t>
            </a:r>
            <a:r>
              <a:rPr sz="978" spc="-2" dirty="0">
                <a:latin typeface="Lucida Sans Unicode"/>
                <a:cs typeface="Lucida Sans Unicode"/>
              </a:rPr>
              <a:t>t</a:t>
            </a:r>
            <a:r>
              <a:rPr sz="978" dirty="0">
                <a:latin typeface="Lucida Sans Unicode"/>
                <a:cs typeface="Lucida Sans Unicode"/>
              </a:rPr>
              <a:t>o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82" dirty="0">
                <a:latin typeface="Lucida Sans Unicode"/>
                <a:cs typeface="Lucida Sans Unicode"/>
              </a:rPr>
              <a:t>1</a:t>
            </a:r>
            <a:r>
              <a:rPr sz="978" spc="-80" dirty="0">
                <a:latin typeface="Lucida Sans Unicode"/>
                <a:cs typeface="Lucida Sans Unicode"/>
              </a:rPr>
              <a:t>8</a:t>
            </a:r>
            <a:r>
              <a:rPr sz="978" spc="-41" dirty="0">
                <a:latin typeface="Lucida Sans Unicode"/>
                <a:cs typeface="Lucida Sans Unicode"/>
              </a:rPr>
              <a:t> digits</a:t>
            </a:r>
            <a:endParaRPr sz="978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99866" y="2705312"/>
            <a:ext cx="255605" cy="338798"/>
          </a:xfrm>
          <a:prstGeom prst="rect">
            <a:avLst/>
          </a:prstGeom>
        </p:spPr>
        <p:txBody>
          <a:bodyPr vert="horz" wrap="square" lIns="0" tIns="16751" rIns="0" bIns="0" rtlCol="0">
            <a:spAutoFit/>
          </a:bodyPr>
          <a:lstStyle/>
          <a:p>
            <a:pPr>
              <a:spcBef>
                <a:spcPts val="132"/>
              </a:spcBef>
            </a:pPr>
            <a:r>
              <a:rPr sz="1046" b="1" spc="-36" dirty="0">
                <a:latin typeface="Arial"/>
                <a:cs typeface="Arial"/>
              </a:rPr>
              <a:t>Text</a:t>
            </a:r>
            <a:endParaRPr sz="1046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77843" y="2944357"/>
            <a:ext cx="1174050" cy="2748352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9399276" y="2951502"/>
            <a:ext cx="1131303" cy="441855"/>
          </a:xfrm>
          <a:prstGeom prst="rect">
            <a:avLst/>
          </a:prstGeom>
          <a:solidFill>
            <a:srgbClr val="FFFFFF"/>
          </a:solidFill>
          <a:ln w="10470">
            <a:solidFill>
              <a:srgbClr val="F1F1F1"/>
            </a:solidFill>
          </a:ln>
        </p:spPr>
        <p:txBody>
          <a:bodyPr vert="horz" wrap="square" lIns="0" tIns="51121" rIns="0" bIns="0" rtlCol="0">
            <a:spAutoFit/>
          </a:bodyPr>
          <a:lstStyle/>
          <a:p>
            <a:pPr marL="49962" marR="181943">
              <a:lnSpc>
                <a:spcPts val="1041"/>
              </a:lnSpc>
              <a:spcBef>
                <a:spcPts val="402"/>
              </a:spcBef>
            </a:pPr>
            <a:r>
              <a:rPr sz="978" spc="-36" dirty="0">
                <a:latin typeface="Lucida Sans Unicode"/>
                <a:cs typeface="Lucida Sans Unicode"/>
              </a:rPr>
              <a:t>Return</a:t>
            </a:r>
            <a:r>
              <a:rPr sz="978" spc="-32" dirty="0">
                <a:latin typeface="Lucida Sans Unicode"/>
                <a:cs typeface="Lucida Sans Unicode"/>
              </a:rPr>
              <a:t>s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52" dirty="0">
                <a:latin typeface="Lucida Sans Unicode"/>
                <a:cs typeface="Lucida Sans Unicode"/>
              </a:rPr>
              <a:t>string  </a:t>
            </a:r>
            <a:r>
              <a:rPr sz="978" spc="-9" dirty="0">
                <a:latin typeface="Lucida Sans Unicode"/>
                <a:cs typeface="Lucida Sans Unicode"/>
              </a:rPr>
              <a:t>of </a:t>
            </a:r>
            <a:r>
              <a:rPr sz="978" spc="16" dirty="0">
                <a:latin typeface="Lucida Sans Unicode"/>
                <a:cs typeface="Lucida Sans Unicode"/>
              </a:rPr>
              <a:t>up </a:t>
            </a:r>
            <a:r>
              <a:rPr sz="978" dirty="0">
                <a:latin typeface="Lucida Sans Unicode"/>
                <a:cs typeface="Lucida Sans Unicode"/>
              </a:rPr>
              <a:t>to </a:t>
            </a:r>
            <a:r>
              <a:rPr sz="978" spc="-82" dirty="0">
                <a:latin typeface="Lucida Sans Unicode"/>
                <a:cs typeface="Lucida Sans Unicode"/>
              </a:rPr>
              <a:t>3900 </a:t>
            </a:r>
            <a:r>
              <a:rPr sz="978" spc="-80" dirty="0">
                <a:latin typeface="Lucida Sans Unicode"/>
                <a:cs typeface="Lucida Sans Unicode"/>
              </a:rPr>
              <a:t> </a:t>
            </a:r>
            <a:r>
              <a:rPr sz="978" spc="14" dirty="0">
                <a:latin typeface="Lucida Sans Unicode"/>
                <a:cs typeface="Lucida Sans Unicode"/>
              </a:rPr>
              <a:t>characters.</a:t>
            </a:r>
            <a:endParaRPr sz="978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62157" y="2670699"/>
            <a:ext cx="1131303" cy="281021"/>
          </a:xfrm>
          <a:custGeom>
            <a:avLst/>
            <a:gdLst/>
            <a:ahLst/>
            <a:cxnLst/>
            <a:rect l="l" t="t" r="r" b="b"/>
            <a:pathLst>
              <a:path w="2487295" h="617854">
                <a:moveTo>
                  <a:pt x="2487041" y="617370"/>
                </a:moveTo>
                <a:lnTo>
                  <a:pt x="0" y="617370"/>
                </a:lnTo>
                <a:lnTo>
                  <a:pt x="0" y="0"/>
                </a:lnTo>
                <a:lnTo>
                  <a:pt x="2487041" y="0"/>
                </a:lnTo>
                <a:lnTo>
                  <a:pt x="2487041" y="617370"/>
                </a:lnTo>
                <a:close/>
              </a:path>
            </a:pathLst>
          </a:custGeom>
          <a:solidFill>
            <a:srgbClr val="ABB8CA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37" name="object 37"/>
          <p:cNvSpPr txBox="1"/>
          <p:nvPr/>
        </p:nvSpPr>
        <p:spPr>
          <a:xfrm>
            <a:off x="1881940" y="2715749"/>
            <a:ext cx="691143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41" dirty="0">
                <a:latin typeface="Arial"/>
                <a:cs typeface="Arial"/>
              </a:rPr>
              <a:t>Checkbox</a:t>
            </a:r>
            <a:endParaRPr sz="1046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14668" y="2670697"/>
            <a:ext cx="1168272" cy="212562"/>
          </a:xfrm>
          <a:prstGeom prst="rect">
            <a:avLst/>
          </a:prstGeom>
          <a:solidFill>
            <a:srgbClr val="FAD4A3"/>
          </a:solidFill>
        </p:spPr>
        <p:txBody>
          <a:bodyPr vert="horz" wrap="square" lIns="0" tIns="51121" rIns="0" bIns="0" rtlCol="0">
            <a:spAutoFit/>
          </a:bodyPr>
          <a:lstStyle/>
          <a:p>
            <a:pPr marL="303815">
              <a:spcBef>
                <a:spcPts val="402"/>
              </a:spcBef>
            </a:pPr>
            <a:r>
              <a:rPr sz="1046" b="1" spc="11" dirty="0">
                <a:latin typeface="Arial"/>
                <a:cs typeface="Arial"/>
              </a:rPr>
              <a:t>Currency</a:t>
            </a:r>
            <a:endParaRPr sz="1046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04187" y="2670697"/>
            <a:ext cx="1168272" cy="212562"/>
          </a:xfrm>
          <a:prstGeom prst="rect">
            <a:avLst/>
          </a:prstGeom>
          <a:solidFill>
            <a:srgbClr val="D7B4C6"/>
          </a:solidFill>
        </p:spPr>
        <p:txBody>
          <a:bodyPr vert="horz" wrap="square" lIns="0" tIns="51121" rIns="0" bIns="0" rtlCol="0">
            <a:spAutoFit/>
          </a:bodyPr>
          <a:lstStyle/>
          <a:p>
            <a:pPr marL="36677" algn="ctr">
              <a:spcBef>
                <a:spcPts val="402"/>
              </a:spcBef>
            </a:pPr>
            <a:r>
              <a:rPr sz="1046" b="1" spc="34" dirty="0">
                <a:latin typeface="Arial"/>
                <a:cs typeface="Arial"/>
              </a:rPr>
              <a:t>Date</a:t>
            </a:r>
            <a:endParaRPr sz="1046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93707" y="2670697"/>
            <a:ext cx="1168272" cy="212562"/>
          </a:xfrm>
          <a:prstGeom prst="rect">
            <a:avLst/>
          </a:prstGeom>
          <a:solidFill>
            <a:srgbClr val="FFBEBE"/>
          </a:solidFill>
        </p:spPr>
        <p:txBody>
          <a:bodyPr vert="horz" wrap="square" lIns="0" tIns="51121" rIns="0" bIns="0" rtlCol="0">
            <a:spAutoFit/>
          </a:bodyPr>
          <a:lstStyle/>
          <a:p>
            <a:pPr marL="269160">
              <a:spcBef>
                <a:spcPts val="402"/>
              </a:spcBef>
            </a:pPr>
            <a:r>
              <a:rPr sz="1046" b="1" spc="25" dirty="0">
                <a:latin typeface="Arial"/>
                <a:cs typeface="Arial"/>
              </a:rPr>
              <a:t>Date/Time</a:t>
            </a:r>
            <a:endParaRPr sz="1046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83226" y="2670697"/>
            <a:ext cx="1168272" cy="212562"/>
          </a:xfrm>
          <a:prstGeom prst="rect">
            <a:avLst/>
          </a:prstGeom>
          <a:solidFill>
            <a:srgbClr val="C4E0B2"/>
          </a:solidFill>
        </p:spPr>
        <p:txBody>
          <a:bodyPr vert="horz" wrap="square" lIns="0" tIns="51121" rIns="0" bIns="0" rtlCol="0">
            <a:spAutoFit/>
          </a:bodyPr>
          <a:lstStyle/>
          <a:p>
            <a:pPr marL="342514">
              <a:spcBef>
                <a:spcPts val="402"/>
              </a:spcBef>
            </a:pPr>
            <a:r>
              <a:rPr sz="1046" b="1" spc="20" dirty="0">
                <a:latin typeface="Arial"/>
                <a:cs typeface="Arial"/>
              </a:rPr>
              <a:t>Number</a:t>
            </a:r>
            <a:endParaRPr sz="1046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72745" y="2670697"/>
            <a:ext cx="1168272" cy="212562"/>
          </a:xfrm>
          <a:prstGeom prst="rect">
            <a:avLst/>
          </a:prstGeom>
          <a:solidFill>
            <a:srgbClr val="BEDEFF"/>
          </a:solidFill>
        </p:spPr>
        <p:txBody>
          <a:bodyPr vert="horz" wrap="square" lIns="0" tIns="51121" rIns="0" bIns="0" rtlCol="0">
            <a:spAutoFit/>
          </a:bodyPr>
          <a:lstStyle/>
          <a:p>
            <a:pPr marL="355799">
              <a:spcBef>
                <a:spcPts val="402"/>
              </a:spcBef>
            </a:pPr>
            <a:r>
              <a:rPr sz="1046" b="1" spc="2" dirty="0">
                <a:latin typeface="Arial"/>
                <a:cs typeface="Arial"/>
              </a:rPr>
              <a:t>Percent</a:t>
            </a:r>
            <a:endParaRPr sz="1046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362265" y="2670697"/>
            <a:ext cx="1168272" cy="212562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51121" rIns="0" bIns="0" rtlCol="0">
            <a:spAutoFit/>
          </a:bodyPr>
          <a:lstStyle/>
          <a:p>
            <a:pPr marL="36389" algn="ctr">
              <a:spcBef>
                <a:spcPts val="402"/>
              </a:spcBef>
            </a:pPr>
            <a:r>
              <a:rPr sz="1046" b="1" spc="-36" dirty="0">
                <a:latin typeface="Arial"/>
                <a:cs typeface="Arial"/>
              </a:rPr>
              <a:t>Text</a:t>
            </a:r>
            <a:endParaRPr sz="104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7959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5973" y="3749779"/>
            <a:ext cx="4000646" cy="194438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016794" y="1483516"/>
            <a:ext cx="651864" cy="106863"/>
            <a:chOff x="18672351" y="1377311"/>
            <a:chExt cx="1433195" cy="2349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377311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387782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6"/>
                  </a:moveTo>
                  <a:lnTo>
                    <a:pt x="0" y="150776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6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524000" y="1483515"/>
            <a:ext cx="8452568" cy="106863"/>
            <a:chOff x="0" y="1377308"/>
            <a:chExt cx="18583910" cy="2349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77308"/>
              <a:ext cx="18583344" cy="2345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3" y="1387779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69696" y="628663"/>
            <a:ext cx="4972262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5" dirty="0"/>
              <a:t>Operators</a:t>
            </a:r>
            <a:r>
              <a:rPr spc="-11" dirty="0"/>
              <a:t> </a:t>
            </a:r>
            <a:r>
              <a:rPr spc="-59" dirty="0"/>
              <a:t>in</a:t>
            </a:r>
            <a:r>
              <a:rPr spc="-9" dirty="0"/>
              <a:t> </a:t>
            </a:r>
            <a:r>
              <a:rPr spc="-27" dirty="0"/>
              <a:t>Formula</a:t>
            </a:r>
            <a:r>
              <a:rPr spc="-9" dirty="0"/>
              <a:t> </a:t>
            </a:r>
            <a:r>
              <a:rPr spc="-36" dirty="0"/>
              <a:t>Field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46292" y="1674814"/>
            <a:ext cx="7955222" cy="3156469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11" dirty="0">
                <a:latin typeface="Arial"/>
                <a:cs typeface="Arial"/>
              </a:rPr>
              <a:t>In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2" dirty="0">
                <a:latin typeface="Arial"/>
                <a:cs typeface="Arial"/>
              </a:rPr>
              <a:t>formula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34" dirty="0">
                <a:latin typeface="Arial"/>
                <a:cs typeface="Arial"/>
              </a:rPr>
              <a:t>fields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18" dirty="0">
                <a:latin typeface="Arial"/>
                <a:cs typeface="Arial"/>
              </a:rPr>
              <a:t>you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86" dirty="0">
                <a:latin typeface="Arial"/>
                <a:cs typeface="Arial"/>
              </a:rPr>
              <a:t>can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25" dirty="0">
                <a:latin typeface="Arial"/>
                <a:cs typeface="Arial"/>
              </a:rPr>
              <a:t>use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155" dirty="0">
                <a:latin typeface="Arial"/>
                <a:cs typeface="Arial"/>
              </a:rPr>
              <a:t>a</a:t>
            </a:r>
            <a:r>
              <a:rPr sz="1501" b="1" spc="5" dirty="0">
                <a:latin typeface="Arial"/>
                <a:cs typeface="Arial"/>
              </a:rPr>
              <a:t> </a:t>
            </a:r>
            <a:r>
              <a:rPr sz="1501" b="1" spc="20" dirty="0">
                <a:latin typeface="Arial"/>
                <a:cs typeface="Arial"/>
              </a:rPr>
              <a:t>number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20" dirty="0">
                <a:latin typeface="Arial"/>
                <a:cs typeface="Arial"/>
              </a:rPr>
              <a:t>of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2" dirty="0">
                <a:latin typeface="Arial"/>
                <a:cs typeface="Arial"/>
              </a:rPr>
              <a:t>operators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7" dirty="0">
                <a:latin typeface="Arial"/>
                <a:cs typeface="Arial"/>
              </a:rPr>
              <a:t>to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50" dirty="0">
                <a:latin typeface="Arial"/>
                <a:cs typeface="Arial"/>
              </a:rPr>
              <a:t>combine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11" dirty="0">
                <a:latin typeface="Arial"/>
                <a:cs typeface="Arial"/>
              </a:rPr>
              <a:t>different</a:t>
            </a:r>
            <a:r>
              <a:rPr sz="1501" b="1" spc="5" dirty="0">
                <a:latin typeface="Arial"/>
                <a:cs typeface="Arial"/>
              </a:rPr>
              <a:t> </a:t>
            </a:r>
            <a:r>
              <a:rPr sz="1501" b="1" spc="-34" dirty="0">
                <a:latin typeface="Arial"/>
                <a:cs typeface="Arial"/>
              </a:rPr>
              <a:t>fields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50" dirty="0">
                <a:latin typeface="Arial"/>
                <a:cs typeface="Arial"/>
              </a:rPr>
              <a:t>namely</a:t>
            </a:r>
            <a:endParaRPr sz="1501">
              <a:latin typeface="Arial"/>
              <a:cs typeface="Arial"/>
            </a:endParaRPr>
          </a:p>
          <a:p>
            <a:pPr marL="548427" marR="3804336">
              <a:lnSpc>
                <a:spcPct val="185200"/>
              </a:lnSpc>
              <a:spcBef>
                <a:spcPts val="1892"/>
              </a:spcBef>
            </a:pPr>
            <a:r>
              <a:rPr sz="1342" spc="-20" dirty="0">
                <a:latin typeface="Lucida Sans Unicode"/>
                <a:cs typeface="Lucida Sans Unicode"/>
              </a:rPr>
              <a:t>Addition/Subtraction/Division/Multiplication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Exponentiation/Concatenate</a:t>
            </a:r>
            <a:endParaRPr sz="1342">
              <a:latin typeface="Lucida Sans Unicode"/>
              <a:cs typeface="Lucida Sans Unicode"/>
            </a:endParaRPr>
          </a:p>
          <a:p>
            <a:pPr marL="548427" marR="5621164">
              <a:lnSpc>
                <a:spcPts val="2979"/>
              </a:lnSpc>
              <a:spcBef>
                <a:spcPts val="330"/>
              </a:spcBef>
            </a:pPr>
            <a:r>
              <a:rPr sz="1342" spc="23" dirty="0">
                <a:latin typeface="Lucida Sans Unicode"/>
                <a:cs typeface="Lucida Sans Unicode"/>
              </a:rPr>
              <a:t>Equal</a:t>
            </a:r>
            <a:r>
              <a:rPr sz="1342" spc="-64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to/Not</a:t>
            </a:r>
            <a:r>
              <a:rPr sz="1342" spc="-64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Equal</a:t>
            </a:r>
            <a:r>
              <a:rPr sz="1342" spc="-61" dirty="0">
                <a:latin typeface="Lucida Sans Unicode"/>
                <a:cs typeface="Lucida Sans Unicode"/>
              </a:rPr>
              <a:t> </a:t>
            </a:r>
            <a:r>
              <a:rPr sz="1342" spc="5" dirty="0">
                <a:latin typeface="Lucida Sans Unicode"/>
                <a:cs typeface="Lucida Sans Unicode"/>
              </a:rPr>
              <a:t>to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77" dirty="0">
                <a:latin typeface="Lucida Sans Unicode"/>
                <a:cs typeface="Lucida Sans Unicode"/>
              </a:rPr>
              <a:t>Case</a:t>
            </a:r>
            <a:endParaRPr sz="1342">
              <a:latin typeface="Lucida Sans Unicode"/>
              <a:cs typeface="Lucida Sans Unicode"/>
            </a:endParaRPr>
          </a:p>
          <a:p>
            <a:pPr marL="548427" marR="1633730">
              <a:lnSpc>
                <a:spcPts val="2979"/>
              </a:lnSpc>
              <a:spcBef>
                <a:spcPts val="5"/>
              </a:spcBef>
            </a:pPr>
            <a:r>
              <a:rPr sz="1342" spc="43" dirty="0">
                <a:latin typeface="Lucida Sans Unicode"/>
                <a:cs typeface="Lucida Sans Unicode"/>
              </a:rPr>
              <a:t>Greater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than/Less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than/Greater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5" dirty="0">
                <a:latin typeface="Lucida Sans Unicode"/>
                <a:cs typeface="Lucida Sans Unicode"/>
              </a:rPr>
              <a:t>than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or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Equal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59" dirty="0">
                <a:latin typeface="Lucida Sans Unicode"/>
                <a:cs typeface="Lucida Sans Unicode"/>
              </a:rPr>
              <a:t>to/Less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5" dirty="0">
                <a:latin typeface="Lucida Sans Unicode"/>
                <a:cs typeface="Lucida Sans Unicode"/>
              </a:rPr>
              <a:t>than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or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Equal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5" dirty="0">
                <a:latin typeface="Lucida Sans Unicode"/>
                <a:cs typeface="Lucida Sans Unicode"/>
              </a:rPr>
              <a:t>to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Logical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16" dirty="0">
                <a:latin typeface="Lucida Sans Unicode"/>
                <a:cs typeface="Lucida Sans Unicode"/>
              </a:rPr>
              <a:t>And/Logical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48" dirty="0">
                <a:latin typeface="Lucida Sans Unicode"/>
                <a:cs typeface="Lucida Sans Unicode"/>
              </a:rPr>
              <a:t>OR</a:t>
            </a:r>
            <a:endParaRPr sz="1342">
              <a:latin typeface="Lucida Sans Unicode"/>
              <a:cs typeface="Lucida Sans Unicode"/>
            </a:endParaRPr>
          </a:p>
          <a:p>
            <a:pPr marL="548427">
              <a:spcBef>
                <a:spcPts val="1046"/>
              </a:spcBef>
            </a:pPr>
            <a:r>
              <a:rPr sz="1342" spc="-80" dirty="0">
                <a:latin typeface="Lucida Sans Unicode"/>
                <a:cs typeface="Lucida Sans Unicode"/>
              </a:rPr>
              <a:t>If</a:t>
            </a:r>
            <a:endParaRPr sz="1342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03259" y="2051184"/>
            <a:ext cx="373153" cy="3076208"/>
            <a:chOff x="613978" y="2625395"/>
            <a:chExt cx="820419" cy="6763384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985" y="2625395"/>
              <a:ext cx="195084" cy="67627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8657" y="2645067"/>
              <a:ext cx="111317" cy="6679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78" y="3218311"/>
              <a:ext cx="454823" cy="5704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650" y="3237983"/>
              <a:ext cx="371056" cy="4866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78" y="4058068"/>
              <a:ext cx="454823" cy="5704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650" y="4077739"/>
              <a:ext cx="371056" cy="4866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78" y="4897825"/>
              <a:ext cx="454823" cy="5704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650" y="4917496"/>
              <a:ext cx="371056" cy="4866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78" y="5737582"/>
              <a:ext cx="454823" cy="5704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650" y="5757253"/>
              <a:ext cx="371056" cy="48667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78" y="6577339"/>
              <a:ext cx="454823" cy="5704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650" y="6597010"/>
              <a:ext cx="371056" cy="48667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78" y="7417095"/>
              <a:ext cx="454823" cy="5704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650" y="7436767"/>
              <a:ext cx="371056" cy="4866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78" y="8256850"/>
              <a:ext cx="454823" cy="5704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650" y="8276522"/>
              <a:ext cx="371056" cy="48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425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016794" y="1483516"/>
            <a:ext cx="651864" cy="106863"/>
            <a:chOff x="18672351" y="1377311"/>
            <a:chExt cx="1433195" cy="234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377311"/>
              <a:ext cx="1431748" cy="2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14235" y="1387782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6"/>
                  </a:moveTo>
                  <a:lnTo>
                    <a:pt x="0" y="150776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6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24000" y="1483515"/>
            <a:ext cx="8452568" cy="106863"/>
            <a:chOff x="0" y="1377308"/>
            <a:chExt cx="18583910" cy="23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77308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387779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280571" y="3926545"/>
            <a:ext cx="2960392" cy="1512832"/>
            <a:chOff x="12656461" y="6748582"/>
            <a:chExt cx="6508750" cy="332612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55969" y="7233209"/>
              <a:ext cx="2308680" cy="28414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56461" y="6748582"/>
              <a:ext cx="5289034" cy="240918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703581" y="6764289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4" h="2315209">
                  <a:moveTo>
                    <a:pt x="5194796" y="2314947"/>
                  </a:moveTo>
                  <a:lnTo>
                    <a:pt x="0" y="2314947"/>
                  </a:lnTo>
                  <a:lnTo>
                    <a:pt x="0" y="185196"/>
                  </a:lnTo>
                  <a:lnTo>
                    <a:pt x="19406" y="120574"/>
                  </a:lnTo>
                  <a:lnTo>
                    <a:pt x="72954" y="65875"/>
                  </a:lnTo>
                  <a:lnTo>
                    <a:pt x="110342" y="43555"/>
                  </a:lnTo>
                  <a:lnTo>
                    <a:pt x="153637" y="25284"/>
                  </a:lnTo>
                  <a:lnTo>
                    <a:pt x="201966" y="11586"/>
                  </a:lnTo>
                  <a:lnTo>
                    <a:pt x="254451" y="2983"/>
                  </a:lnTo>
                  <a:lnTo>
                    <a:pt x="310216" y="0"/>
                  </a:lnTo>
                  <a:lnTo>
                    <a:pt x="4884537" y="0"/>
                  </a:lnTo>
                  <a:lnTo>
                    <a:pt x="4940304" y="2983"/>
                  </a:lnTo>
                  <a:lnTo>
                    <a:pt x="4992793" y="11586"/>
                  </a:lnTo>
                  <a:lnTo>
                    <a:pt x="5041126" y="25284"/>
                  </a:lnTo>
                  <a:lnTo>
                    <a:pt x="5084429" y="43555"/>
                  </a:lnTo>
                  <a:lnTo>
                    <a:pt x="5121824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6"/>
                  </a:lnTo>
                  <a:lnTo>
                    <a:pt x="5194796" y="231494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703580" y="6764289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4" h="2315209">
                  <a:moveTo>
                    <a:pt x="310216" y="0"/>
                  </a:moveTo>
                  <a:lnTo>
                    <a:pt x="4884537" y="0"/>
                  </a:lnTo>
                  <a:lnTo>
                    <a:pt x="4940304" y="2983"/>
                  </a:lnTo>
                  <a:lnTo>
                    <a:pt x="4992792" y="11586"/>
                  </a:lnTo>
                  <a:lnTo>
                    <a:pt x="5041126" y="25284"/>
                  </a:lnTo>
                  <a:lnTo>
                    <a:pt x="5084429" y="43555"/>
                  </a:lnTo>
                  <a:lnTo>
                    <a:pt x="5121823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6"/>
                  </a:lnTo>
                  <a:lnTo>
                    <a:pt x="5194796" y="2314946"/>
                  </a:lnTo>
                  <a:lnTo>
                    <a:pt x="0" y="2314946"/>
                  </a:lnTo>
                  <a:lnTo>
                    <a:pt x="0" y="185196"/>
                  </a:lnTo>
                  <a:lnTo>
                    <a:pt x="4997" y="151906"/>
                  </a:lnTo>
                  <a:lnTo>
                    <a:pt x="42350" y="91723"/>
                  </a:lnTo>
                  <a:lnTo>
                    <a:pt x="72954" y="65875"/>
                  </a:lnTo>
                  <a:lnTo>
                    <a:pt x="110342" y="43555"/>
                  </a:lnTo>
                  <a:lnTo>
                    <a:pt x="153637" y="25284"/>
                  </a:lnTo>
                  <a:lnTo>
                    <a:pt x="201966" y="11586"/>
                  </a:lnTo>
                  <a:lnTo>
                    <a:pt x="254451" y="2983"/>
                  </a:lnTo>
                  <a:lnTo>
                    <a:pt x="310216" y="0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695" y="933362"/>
            <a:ext cx="5790410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41" dirty="0"/>
              <a:t>Function</a:t>
            </a:r>
            <a:r>
              <a:rPr spc="-7" dirty="0"/>
              <a:t> </a:t>
            </a:r>
            <a:r>
              <a:rPr spc="-59" dirty="0"/>
              <a:t>in</a:t>
            </a:r>
            <a:r>
              <a:rPr spc="-7" dirty="0"/>
              <a:t> </a:t>
            </a:r>
            <a:r>
              <a:rPr spc="-27" dirty="0"/>
              <a:t>Formula</a:t>
            </a:r>
            <a:r>
              <a:rPr spc="-7" dirty="0"/>
              <a:t> </a:t>
            </a:r>
            <a:r>
              <a:rPr spc="-36" dirty="0"/>
              <a:t>Field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16316" y="1657982"/>
            <a:ext cx="873561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-2" dirty="0">
                <a:latin typeface="Arial"/>
                <a:cs typeface="Arial"/>
              </a:rPr>
              <a:t>Salesforce</a:t>
            </a:r>
            <a:r>
              <a:rPr sz="1637" b="1" spc="5" dirty="0">
                <a:latin typeface="Arial"/>
                <a:cs typeface="Arial"/>
              </a:rPr>
              <a:t> </a:t>
            </a:r>
            <a:r>
              <a:rPr sz="1637" b="1" spc="-30" dirty="0">
                <a:latin typeface="Arial"/>
                <a:cs typeface="Arial"/>
              </a:rPr>
              <a:t>Provides</a:t>
            </a:r>
            <a:r>
              <a:rPr sz="1637" b="1" spc="5" dirty="0">
                <a:latin typeface="Arial"/>
                <a:cs typeface="Arial"/>
              </a:rPr>
              <a:t> </a:t>
            </a:r>
            <a:r>
              <a:rPr sz="1637" b="1" spc="177" dirty="0">
                <a:latin typeface="Arial"/>
                <a:cs typeface="Arial"/>
              </a:rPr>
              <a:t>a</a:t>
            </a:r>
            <a:r>
              <a:rPr sz="1637" b="1" spc="7" dirty="0">
                <a:latin typeface="Arial"/>
                <a:cs typeface="Arial"/>
              </a:rPr>
              <a:t> </a:t>
            </a:r>
            <a:r>
              <a:rPr sz="1637" b="1" spc="36" dirty="0">
                <a:latin typeface="Arial"/>
                <a:cs typeface="Arial"/>
              </a:rPr>
              <a:t>Number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-16" dirty="0">
                <a:latin typeface="Arial"/>
                <a:cs typeface="Arial"/>
              </a:rPr>
              <a:t>of</a:t>
            </a:r>
            <a:r>
              <a:rPr sz="1637" b="1" spc="5" dirty="0">
                <a:latin typeface="Arial"/>
                <a:cs typeface="Arial"/>
              </a:rPr>
              <a:t> </a:t>
            </a:r>
            <a:r>
              <a:rPr sz="1637" b="1" spc="-18" dirty="0">
                <a:latin typeface="Arial"/>
                <a:cs typeface="Arial"/>
              </a:rPr>
              <a:t>Inbuilt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-41" dirty="0">
                <a:latin typeface="Arial"/>
                <a:cs typeface="Arial"/>
              </a:rPr>
              <a:t>Functions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11" dirty="0">
                <a:latin typeface="Arial"/>
                <a:cs typeface="Arial"/>
              </a:rPr>
              <a:t>that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27" dirty="0">
                <a:latin typeface="Arial"/>
                <a:cs typeface="Arial"/>
              </a:rPr>
              <a:t>you</a:t>
            </a:r>
            <a:r>
              <a:rPr sz="1637" b="1" spc="5" dirty="0">
                <a:latin typeface="Arial"/>
                <a:cs typeface="Arial"/>
              </a:rPr>
              <a:t> </a:t>
            </a:r>
            <a:r>
              <a:rPr sz="1637" b="1" spc="102" dirty="0">
                <a:latin typeface="Arial"/>
                <a:cs typeface="Arial"/>
              </a:rPr>
              <a:t>can</a:t>
            </a:r>
            <a:r>
              <a:rPr sz="1637" b="1" spc="7" dirty="0">
                <a:latin typeface="Arial"/>
                <a:cs typeface="Arial"/>
              </a:rPr>
              <a:t> </a:t>
            </a:r>
            <a:r>
              <a:rPr sz="1637" b="1" spc="-18" dirty="0">
                <a:latin typeface="Arial"/>
                <a:cs typeface="Arial"/>
              </a:rPr>
              <a:t>use</a:t>
            </a:r>
            <a:r>
              <a:rPr sz="1637" b="1" spc="5" dirty="0">
                <a:latin typeface="Arial"/>
                <a:cs typeface="Arial"/>
              </a:rPr>
              <a:t> </a:t>
            </a:r>
            <a:r>
              <a:rPr sz="1637" b="1" spc="-23" dirty="0">
                <a:latin typeface="Arial"/>
                <a:cs typeface="Arial"/>
              </a:rPr>
              <a:t>with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-14" dirty="0">
                <a:latin typeface="Arial"/>
                <a:cs typeface="Arial"/>
              </a:rPr>
              <a:t>Formula</a:t>
            </a:r>
            <a:r>
              <a:rPr sz="1637" b="1" spc="2" dirty="0">
                <a:latin typeface="Arial"/>
                <a:cs typeface="Arial"/>
              </a:rPr>
              <a:t> </a:t>
            </a:r>
            <a:r>
              <a:rPr sz="1637" b="1" spc="-41" dirty="0">
                <a:latin typeface="Arial"/>
                <a:cs typeface="Arial"/>
              </a:rPr>
              <a:t>Fields.</a:t>
            </a:r>
            <a:endParaRPr sz="1637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05017" y="2152326"/>
            <a:ext cx="2405860" cy="1095778"/>
            <a:chOff x="617847" y="2847766"/>
            <a:chExt cx="5289550" cy="240919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847" y="2847766"/>
              <a:ext cx="5289034" cy="240918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4966" y="2863473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5" h="2315210">
                  <a:moveTo>
                    <a:pt x="5194796" y="2314947"/>
                  </a:moveTo>
                  <a:lnTo>
                    <a:pt x="0" y="2314947"/>
                  </a:lnTo>
                  <a:lnTo>
                    <a:pt x="0" y="185195"/>
                  </a:lnTo>
                  <a:lnTo>
                    <a:pt x="19406" y="120574"/>
                  </a:lnTo>
                  <a:lnTo>
                    <a:pt x="72954" y="65875"/>
                  </a:lnTo>
                  <a:lnTo>
                    <a:pt x="110341" y="43555"/>
                  </a:lnTo>
                  <a:lnTo>
                    <a:pt x="153637" y="25284"/>
                  </a:lnTo>
                  <a:lnTo>
                    <a:pt x="201965" y="11586"/>
                  </a:lnTo>
                  <a:lnTo>
                    <a:pt x="254450" y="2983"/>
                  </a:lnTo>
                  <a:lnTo>
                    <a:pt x="310215" y="0"/>
                  </a:lnTo>
                  <a:lnTo>
                    <a:pt x="4884537" y="0"/>
                  </a:lnTo>
                  <a:lnTo>
                    <a:pt x="4940304" y="2983"/>
                  </a:lnTo>
                  <a:lnTo>
                    <a:pt x="4992792" y="11586"/>
                  </a:lnTo>
                  <a:lnTo>
                    <a:pt x="5041126" y="25284"/>
                  </a:lnTo>
                  <a:lnTo>
                    <a:pt x="5084429" y="43555"/>
                  </a:lnTo>
                  <a:lnTo>
                    <a:pt x="5121824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5"/>
                  </a:lnTo>
                  <a:lnTo>
                    <a:pt x="5194796" y="231494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9" name="object 19"/>
            <p:cNvSpPr/>
            <p:nvPr/>
          </p:nvSpPr>
          <p:spPr>
            <a:xfrm>
              <a:off x="664966" y="2863473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5" h="2315210">
                  <a:moveTo>
                    <a:pt x="310215" y="0"/>
                  </a:moveTo>
                  <a:lnTo>
                    <a:pt x="4884536" y="0"/>
                  </a:lnTo>
                  <a:lnTo>
                    <a:pt x="4940303" y="2983"/>
                  </a:lnTo>
                  <a:lnTo>
                    <a:pt x="4992792" y="11586"/>
                  </a:lnTo>
                  <a:lnTo>
                    <a:pt x="5041126" y="25284"/>
                  </a:lnTo>
                  <a:lnTo>
                    <a:pt x="5084428" y="43555"/>
                  </a:lnTo>
                  <a:lnTo>
                    <a:pt x="5121823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5"/>
                  </a:lnTo>
                  <a:lnTo>
                    <a:pt x="5194796" y="2314946"/>
                  </a:lnTo>
                  <a:lnTo>
                    <a:pt x="0" y="2314946"/>
                  </a:lnTo>
                  <a:lnTo>
                    <a:pt x="0" y="185195"/>
                  </a:lnTo>
                  <a:lnTo>
                    <a:pt x="4997" y="151906"/>
                  </a:lnTo>
                  <a:lnTo>
                    <a:pt x="42350" y="91723"/>
                  </a:lnTo>
                  <a:lnTo>
                    <a:pt x="72954" y="65875"/>
                  </a:lnTo>
                  <a:lnTo>
                    <a:pt x="110341" y="43555"/>
                  </a:lnTo>
                  <a:lnTo>
                    <a:pt x="153637" y="25284"/>
                  </a:lnTo>
                  <a:lnTo>
                    <a:pt x="201965" y="11586"/>
                  </a:lnTo>
                  <a:lnTo>
                    <a:pt x="254450" y="2983"/>
                  </a:lnTo>
                  <a:lnTo>
                    <a:pt x="310215" y="0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923891" y="2193690"/>
            <a:ext cx="2146212" cy="531043"/>
          </a:xfrm>
          <a:prstGeom prst="rect">
            <a:avLst/>
          </a:prstGeom>
        </p:spPr>
        <p:txBody>
          <a:bodyPr vert="horz" wrap="square" lIns="0" tIns="26860" rIns="0" bIns="0" rtlCol="0">
            <a:spAutoFit/>
          </a:bodyPr>
          <a:lstStyle/>
          <a:p>
            <a:pPr marL="5776" marR="2310">
              <a:lnSpc>
                <a:spcPts val="1292"/>
              </a:lnSpc>
              <a:spcBef>
                <a:spcPts val="211"/>
              </a:spcBef>
            </a:pPr>
            <a:r>
              <a:rPr sz="1182" spc="-20" dirty="0">
                <a:latin typeface="Lucida Sans Unicode"/>
                <a:cs typeface="Lucida Sans Unicode"/>
              </a:rPr>
              <a:t>Helps </a:t>
            </a:r>
            <a:r>
              <a:rPr sz="1182" spc="25" dirty="0">
                <a:latin typeface="Lucida Sans Unicode"/>
                <a:cs typeface="Lucida Sans Unicode"/>
              </a:rPr>
              <a:t>you </a:t>
            </a:r>
            <a:r>
              <a:rPr sz="1182" spc="9" dirty="0">
                <a:latin typeface="Lucida Sans Unicode"/>
                <a:cs typeface="Lucida Sans Unicode"/>
              </a:rPr>
              <a:t>to </a:t>
            </a:r>
            <a:r>
              <a:rPr sz="1182" spc="50" dirty="0">
                <a:latin typeface="Lucida Sans Unicode"/>
                <a:cs typeface="Lucida Sans Unicode"/>
              </a:rPr>
              <a:t>get </a:t>
            </a:r>
            <a:r>
              <a:rPr sz="1182" spc="61" dirty="0">
                <a:latin typeface="Lucida Sans Unicode"/>
                <a:cs typeface="Lucida Sans Unicode"/>
              </a:rPr>
              <a:t>Date </a:t>
            </a:r>
            <a:r>
              <a:rPr sz="1182" spc="77" dirty="0">
                <a:latin typeface="Lucida Sans Unicode"/>
                <a:cs typeface="Lucida Sans Unicode"/>
              </a:rPr>
              <a:t>and </a:t>
            </a:r>
            <a:r>
              <a:rPr sz="1182" spc="80" dirty="0">
                <a:latin typeface="Lucida Sans Unicode"/>
                <a:cs typeface="Lucida Sans Unicode"/>
              </a:rPr>
              <a:t> </a:t>
            </a:r>
            <a:r>
              <a:rPr sz="1182" spc="-55" dirty="0">
                <a:latin typeface="Lucida Sans Unicode"/>
                <a:cs typeface="Lucida Sans Unicode"/>
              </a:rPr>
              <a:t>Tim</a:t>
            </a:r>
            <a:r>
              <a:rPr sz="1182" spc="-45" dirty="0">
                <a:latin typeface="Lucida Sans Unicode"/>
                <a:cs typeface="Lucida Sans Unicode"/>
              </a:rPr>
              <a:t>e </a:t>
            </a:r>
            <a:r>
              <a:rPr sz="1182" spc="14" dirty="0">
                <a:latin typeface="Lucida Sans Unicode"/>
                <a:cs typeface="Lucida Sans Unicode"/>
              </a:rPr>
              <a:t>value</a:t>
            </a:r>
            <a:r>
              <a:rPr sz="1182" spc="16" dirty="0">
                <a:latin typeface="Lucida Sans Unicode"/>
                <a:cs typeface="Lucida Sans Unicode"/>
              </a:rPr>
              <a:t>s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23" dirty="0">
                <a:latin typeface="Lucida Sans Unicode"/>
                <a:cs typeface="Lucida Sans Unicode"/>
              </a:rPr>
              <a:t>tha</a:t>
            </a:r>
            <a:r>
              <a:rPr sz="1182" spc="16" dirty="0">
                <a:latin typeface="Lucida Sans Unicode"/>
                <a:cs typeface="Lucida Sans Unicode"/>
              </a:rPr>
              <a:t>t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23" dirty="0">
                <a:latin typeface="Lucida Sans Unicode"/>
                <a:cs typeface="Lucida Sans Unicode"/>
              </a:rPr>
              <a:t>yo</a:t>
            </a:r>
            <a:r>
              <a:rPr sz="1182" spc="27" dirty="0">
                <a:latin typeface="Lucida Sans Unicode"/>
                <a:cs typeface="Lucida Sans Unicode"/>
              </a:rPr>
              <a:t>u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100" dirty="0">
                <a:latin typeface="Lucida Sans Unicode"/>
                <a:cs typeface="Lucida Sans Unicode"/>
              </a:rPr>
              <a:t>ca</a:t>
            </a:r>
            <a:r>
              <a:rPr sz="1182" spc="123" dirty="0">
                <a:latin typeface="Lucida Sans Unicode"/>
                <a:cs typeface="Lucida Sans Unicode"/>
              </a:rPr>
              <a:t>n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-9" dirty="0">
                <a:latin typeface="Lucida Sans Unicode"/>
                <a:cs typeface="Lucida Sans Unicode"/>
              </a:rPr>
              <a:t>use  </a:t>
            </a:r>
            <a:r>
              <a:rPr sz="1182" spc="-36" dirty="0">
                <a:latin typeface="Lucida Sans Unicode"/>
                <a:cs typeface="Lucida Sans Unicode"/>
              </a:rPr>
              <a:t>i</a:t>
            </a:r>
            <a:r>
              <a:rPr sz="1182" spc="-73" dirty="0">
                <a:latin typeface="Lucida Sans Unicode"/>
                <a:cs typeface="Lucida Sans Unicode"/>
              </a:rPr>
              <a:t>n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23" dirty="0">
                <a:latin typeface="Lucida Sans Unicode"/>
                <a:cs typeface="Lucida Sans Unicode"/>
              </a:rPr>
              <a:t>th</a:t>
            </a:r>
            <a:r>
              <a:rPr sz="1182" spc="30" dirty="0">
                <a:latin typeface="Lucida Sans Unicode"/>
                <a:cs typeface="Lucida Sans Unicode"/>
              </a:rPr>
              <a:t>e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-9" dirty="0">
                <a:latin typeface="Lucida Sans Unicode"/>
                <a:cs typeface="Lucida Sans Unicode"/>
              </a:rPr>
              <a:t>Formul</a:t>
            </a:r>
            <a:r>
              <a:rPr sz="1182" spc="-7" dirty="0">
                <a:latin typeface="Lucida Sans Unicode"/>
                <a:cs typeface="Lucida Sans Unicode"/>
              </a:rPr>
              <a:t>a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9" dirty="0">
                <a:latin typeface="Lucida Sans Unicode"/>
                <a:cs typeface="Lucida Sans Unicode"/>
              </a:rPr>
              <a:t>Condition</a:t>
            </a:r>
            <a:endParaRPr sz="1182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5018" y="3205240"/>
            <a:ext cx="2405625" cy="49561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826448" y="3212384"/>
            <a:ext cx="2362826" cy="318812"/>
          </a:xfrm>
          <a:prstGeom prst="rect">
            <a:avLst/>
          </a:prstGeom>
          <a:solidFill>
            <a:srgbClr val="ABB8CA"/>
          </a:solidFill>
          <a:ln w="10470">
            <a:solidFill>
              <a:srgbClr val="F1F1F1"/>
            </a:solidFill>
          </a:ln>
        </p:spPr>
        <p:txBody>
          <a:bodyPr vert="horz" wrap="square" lIns="0" tIns="111195" rIns="0" bIns="0" rtlCol="0">
            <a:spAutoFit/>
          </a:bodyPr>
          <a:lstStyle/>
          <a:p>
            <a:pPr marL="166348">
              <a:spcBef>
                <a:spcPts val="875"/>
              </a:spcBef>
            </a:pPr>
            <a:r>
              <a:rPr sz="1342" b="1" spc="45" dirty="0">
                <a:latin typeface="Arial"/>
                <a:cs typeface="Arial"/>
              </a:rPr>
              <a:t>Date</a:t>
            </a:r>
            <a:r>
              <a:rPr sz="1342" b="1" spc="-5" dirty="0">
                <a:latin typeface="Arial"/>
                <a:cs typeface="Arial"/>
              </a:rPr>
              <a:t> </a:t>
            </a:r>
            <a:r>
              <a:rPr sz="1342" b="1" spc="66" dirty="0">
                <a:latin typeface="Arial"/>
                <a:cs typeface="Arial"/>
              </a:rPr>
              <a:t>and</a:t>
            </a:r>
            <a:r>
              <a:rPr sz="1342" b="1" spc="-2" dirty="0">
                <a:latin typeface="Arial"/>
                <a:cs typeface="Arial"/>
              </a:rPr>
              <a:t> </a:t>
            </a:r>
            <a:r>
              <a:rPr sz="1342" b="1" spc="-32" dirty="0">
                <a:latin typeface="Arial"/>
                <a:cs typeface="Arial"/>
              </a:rPr>
              <a:t>Time</a:t>
            </a:r>
            <a:r>
              <a:rPr sz="1342" b="1" spc="-5" dirty="0">
                <a:latin typeface="Arial"/>
                <a:cs typeface="Arial"/>
              </a:rPr>
              <a:t> </a:t>
            </a:r>
            <a:r>
              <a:rPr sz="1342" b="1" spc="-34" dirty="0">
                <a:latin typeface="Arial"/>
                <a:cs typeface="Arial"/>
              </a:rPr>
              <a:t>Functions</a:t>
            </a:r>
            <a:endParaRPr sz="1342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42794" y="2152326"/>
            <a:ext cx="2405860" cy="1095778"/>
            <a:chOff x="6637154" y="2847766"/>
            <a:chExt cx="5289550" cy="240919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154" y="2847766"/>
              <a:ext cx="5289034" cy="240918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84274" y="2863473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4" h="2315210">
                  <a:moveTo>
                    <a:pt x="5194796" y="2314947"/>
                  </a:moveTo>
                  <a:lnTo>
                    <a:pt x="0" y="2314947"/>
                  </a:lnTo>
                  <a:lnTo>
                    <a:pt x="0" y="185195"/>
                  </a:lnTo>
                  <a:lnTo>
                    <a:pt x="19406" y="120574"/>
                  </a:lnTo>
                  <a:lnTo>
                    <a:pt x="72953" y="65875"/>
                  </a:lnTo>
                  <a:lnTo>
                    <a:pt x="110341" y="43555"/>
                  </a:lnTo>
                  <a:lnTo>
                    <a:pt x="153637" y="25284"/>
                  </a:lnTo>
                  <a:lnTo>
                    <a:pt x="201965" y="11586"/>
                  </a:lnTo>
                  <a:lnTo>
                    <a:pt x="254449" y="2983"/>
                  </a:lnTo>
                  <a:lnTo>
                    <a:pt x="310215" y="0"/>
                  </a:lnTo>
                  <a:lnTo>
                    <a:pt x="4884536" y="0"/>
                  </a:lnTo>
                  <a:lnTo>
                    <a:pt x="4940303" y="2983"/>
                  </a:lnTo>
                  <a:lnTo>
                    <a:pt x="4992792" y="11586"/>
                  </a:lnTo>
                  <a:lnTo>
                    <a:pt x="5041126" y="25284"/>
                  </a:lnTo>
                  <a:lnTo>
                    <a:pt x="5084428" y="43555"/>
                  </a:lnTo>
                  <a:lnTo>
                    <a:pt x="5121823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5"/>
                  </a:lnTo>
                  <a:lnTo>
                    <a:pt x="5194796" y="231494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6" name="object 26"/>
            <p:cNvSpPr/>
            <p:nvPr/>
          </p:nvSpPr>
          <p:spPr>
            <a:xfrm>
              <a:off x="6684273" y="2863473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4" h="2315210">
                  <a:moveTo>
                    <a:pt x="310215" y="0"/>
                  </a:moveTo>
                  <a:lnTo>
                    <a:pt x="4884536" y="0"/>
                  </a:lnTo>
                  <a:lnTo>
                    <a:pt x="4940303" y="2983"/>
                  </a:lnTo>
                  <a:lnTo>
                    <a:pt x="4992791" y="11586"/>
                  </a:lnTo>
                  <a:lnTo>
                    <a:pt x="5041125" y="25284"/>
                  </a:lnTo>
                  <a:lnTo>
                    <a:pt x="5084428" y="43555"/>
                  </a:lnTo>
                  <a:lnTo>
                    <a:pt x="5121823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5"/>
                  </a:lnTo>
                  <a:lnTo>
                    <a:pt x="5194796" y="2314946"/>
                  </a:lnTo>
                  <a:lnTo>
                    <a:pt x="0" y="2314946"/>
                  </a:lnTo>
                  <a:lnTo>
                    <a:pt x="0" y="185195"/>
                  </a:lnTo>
                  <a:lnTo>
                    <a:pt x="4997" y="151906"/>
                  </a:lnTo>
                  <a:lnTo>
                    <a:pt x="42350" y="91723"/>
                  </a:lnTo>
                  <a:lnTo>
                    <a:pt x="72953" y="65875"/>
                  </a:lnTo>
                  <a:lnTo>
                    <a:pt x="110341" y="43555"/>
                  </a:lnTo>
                  <a:lnTo>
                    <a:pt x="153637" y="25284"/>
                  </a:lnTo>
                  <a:lnTo>
                    <a:pt x="201965" y="11586"/>
                  </a:lnTo>
                  <a:lnTo>
                    <a:pt x="254449" y="2983"/>
                  </a:lnTo>
                  <a:lnTo>
                    <a:pt x="310215" y="0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61669" y="2193690"/>
            <a:ext cx="2191267" cy="697755"/>
          </a:xfrm>
          <a:prstGeom prst="rect">
            <a:avLst/>
          </a:prstGeom>
        </p:spPr>
        <p:txBody>
          <a:bodyPr vert="horz" wrap="square" lIns="0" tIns="26860" rIns="0" bIns="0" rtlCol="0">
            <a:spAutoFit/>
          </a:bodyPr>
          <a:lstStyle/>
          <a:p>
            <a:pPr marL="5776" marR="2310">
              <a:lnSpc>
                <a:spcPts val="1292"/>
              </a:lnSpc>
              <a:spcBef>
                <a:spcPts val="211"/>
              </a:spcBef>
            </a:pPr>
            <a:r>
              <a:rPr sz="1182" spc="-20" dirty="0">
                <a:latin typeface="Lucida Sans Unicode"/>
                <a:cs typeface="Lucida Sans Unicode"/>
              </a:rPr>
              <a:t>Helps </a:t>
            </a:r>
            <a:r>
              <a:rPr sz="1182" spc="25" dirty="0">
                <a:latin typeface="Lucida Sans Unicode"/>
                <a:cs typeface="Lucida Sans Unicode"/>
              </a:rPr>
              <a:t>you </a:t>
            </a:r>
            <a:r>
              <a:rPr sz="1182" spc="-7" dirty="0">
                <a:latin typeface="Lucida Sans Unicode"/>
                <a:cs typeface="Lucida Sans Unicode"/>
              </a:rPr>
              <a:t>perform </a:t>
            </a:r>
            <a:r>
              <a:rPr sz="1182" spc="20" dirty="0">
                <a:latin typeface="Lucida Sans Unicode"/>
                <a:cs typeface="Lucida Sans Unicode"/>
              </a:rPr>
              <a:t>logical </a:t>
            </a:r>
            <a:r>
              <a:rPr sz="1182" spc="23" dirty="0">
                <a:latin typeface="Lucida Sans Unicode"/>
                <a:cs typeface="Lucida Sans Unicode"/>
              </a:rPr>
              <a:t> </a:t>
            </a:r>
            <a:r>
              <a:rPr sz="1182" spc="11" dirty="0">
                <a:latin typeface="Lucida Sans Unicode"/>
                <a:cs typeface="Lucida Sans Unicode"/>
              </a:rPr>
              <a:t>Operation</a:t>
            </a:r>
            <a:r>
              <a:rPr sz="1182" spc="14" dirty="0">
                <a:latin typeface="Lucida Sans Unicode"/>
                <a:cs typeface="Lucida Sans Unicode"/>
              </a:rPr>
              <a:t>s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-41" dirty="0">
                <a:latin typeface="Lucida Sans Unicode"/>
                <a:cs typeface="Lucida Sans Unicode"/>
              </a:rPr>
              <a:t>lik</a:t>
            </a:r>
            <a:r>
              <a:rPr sz="1182" spc="-57" dirty="0">
                <a:latin typeface="Lucida Sans Unicode"/>
                <a:cs typeface="Lucida Sans Unicode"/>
              </a:rPr>
              <a:t>e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34" dirty="0">
                <a:latin typeface="Lucida Sans Unicode"/>
                <a:cs typeface="Lucida Sans Unicode"/>
              </a:rPr>
              <a:t>Checkin</a:t>
            </a:r>
            <a:r>
              <a:rPr sz="1182" spc="43" dirty="0">
                <a:latin typeface="Lucida Sans Unicode"/>
                <a:cs typeface="Lucida Sans Unicode"/>
              </a:rPr>
              <a:t>g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-41" dirty="0">
                <a:latin typeface="Lucida Sans Unicode"/>
                <a:cs typeface="Lucida Sans Unicode"/>
              </a:rPr>
              <a:t>for  </a:t>
            </a:r>
            <a:r>
              <a:rPr sz="1182" spc="-7" dirty="0">
                <a:latin typeface="Lucida Sans Unicode"/>
                <a:cs typeface="Lucida Sans Unicode"/>
              </a:rPr>
              <a:t>Blank</a:t>
            </a:r>
            <a:r>
              <a:rPr sz="1182" spc="-48" dirty="0">
                <a:latin typeface="Lucida Sans Unicode"/>
                <a:cs typeface="Lucida Sans Unicode"/>
              </a:rPr>
              <a:t> </a:t>
            </a:r>
            <a:r>
              <a:rPr sz="1182" spc="-18" dirty="0">
                <a:latin typeface="Lucida Sans Unicode"/>
                <a:cs typeface="Lucida Sans Unicode"/>
              </a:rPr>
              <a:t>values/If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-2" dirty="0">
                <a:latin typeface="Lucida Sans Unicode"/>
                <a:cs typeface="Lucida Sans Unicode"/>
              </a:rPr>
              <a:t>else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-7" dirty="0">
                <a:latin typeface="Lucida Sans Unicode"/>
                <a:cs typeface="Lucida Sans Unicode"/>
              </a:rPr>
              <a:t>conditions </a:t>
            </a:r>
            <a:r>
              <a:rPr sz="1182" spc="-368" dirty="0">
                <a:latin typeface="Lucida Sans Unicode"/>
                <a:cs typeface="Lucida Sans Unicode"/>
              </a:rPr>
              <a:t> </a:t>
            </a:r>
            <a:r>
              <a:rPr sz="1182" spc="50" dirty="0">
                <a:latin typeface="Lucida Sans Unicode"/>
                <a:cs typeface="Lucida Sans Unicode"/>
              </a:rPr>
              <a:t>etc.</a:t>
            </a:r>
            <a:endParaRPr sz="1182">
              <a:latin typeface="Lucida Sans Unicode"/>
              <a:cs typeface="Lucida Sans Unicode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42795" y="3205240"/>
            <a:ext cx="2405625" cy="49561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564225" y="3212384"/>
            <a:ext cx="2362826" cy="318812"/>
          </a:xfrm>
          <a:prstGeom prst="rect">
            <a:avLst/>
          </a:prstGeom>
          <a:solidFill>
            <a:srgbClr val="FAD4A3"/>
          </a:solidFill>
          <a:ln w="10470">
            <a:solidFill>
              <a:srgbClr val="F1F1F1"/>
            </a:solidFill>
          </a:ln>
        </p:spPr>
        <p:txBody>
          <a:bodyPr vert="horz" wrap="square" lIns="0" tIns="111195" rIns="0" bIns="0" rtlCol="0">
            <a:spAutoFit/>
          </a:bodyPr>
          <a:lstStyle/>
          <a:p>
            <a:pPr marR="289" algn="ctr">
              <a:spcBef>
                <a:spcPts val="875"/>
              </a:spcBef>
            </a:pPr>
            <a:r>
              <a:rPr sz="1342" b="1" spc="2" dirty="0">
                <a:latin typeface="Arial"/>
                <a:cs typeface="Arial"/>
              </a:rPr>
              <a:t>Logical</a:t>
            </a:r>
            <a:r>
              <a:rPr sz="1342" b="1" spc="-14" dirty="0">
                <a:latin typeface="Arial"/>
                <a:cs typeface="Arial"/>
              </a:rPr>
              <a:t> </a:t>
            </a:r>
            <a:r>
              <a:rPr sz="1342" b="1" spc="-34" dirty="0">
                <a:latin typeface="Arial"/>
                <a:cs typeface="Arial"/>
              </a:rPr>
              <a:t>Functions</a:t>
            </a:r>
            <a:endParaRPr sz="1342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80571" y="2152326"/>
            <a:ext cx="2405860" cy="1095778"/>
            <a:chOff x="12656461" y="2847766"/>
            <a:chExt cx="5289550" cy="2409190"/>
          </a:xfrm>
        </p:grpSpPr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6461" y="2847766"/>
              <a:ext cx="5289034" cy="240918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703581" y="2863473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4" h="2315210">
                  <a:moveTo>
                    <a:pt x="5194796" y="2314947"/>
                  </a:moveTo>
                  <a:lnTo>
                    <a:pt x="0" y="2314947"/>
                  </a:lnTo>
                  <a:lnTo>
                    <a:pt x="0" y="185195"/>
                  </a:lnTo>
                  <a:lnTo>
                    <a:pt x="19406" y="120574"/>
                  </a:lnTo>
                  <a:lnTo>
                    <a:pt x="72954" y="65875"/>
                  </a:lnTo>
                  <a:lnTo>
                    <a:pt x="110342" y="43555"/>
                  </a:lnTo>
                  <a:lnTo>
                    <a:pt x="153637" y="25284"/>
                  </a:lnTo>
                  <a:lnTo>
                    <a:pt x="201966" y="11586"/>
                  </a:lnTo>
                  <a:lnTo>
                    <a:pt x="254451" y="2983"/>
                  </a:lnTo>
                  <a:lnTo>
                    <a:pt x="310216" y="0"/>
                  </a:lnTo>
                  <a:lnTo>
                    <a:pt x="4884537" y="0"/>
                  </a:lnTo>
                  <a:lnTo>
                    <a:pt x="4940304" y="2983"/>
                  </a:lnTo>
                  <a:lnTo>
                    <a:pt x="4992793" y="11586"/>
                  </a:lnTo>
                  <a:lnTo>
                    <a:pt x="5041126" y="25284"/>
                  </a:lnTo>
                  <a:lnTo>
                    <a:pt x="5084429" y="43555"/>
                  </a:lnTo>
                  <a:lnTo>
                    <a:pt x="5121824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5"/>
                  </a:lnTo>
                  <a:lnTo>
                    <a:pt x="5194796" y="231494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703580" y="2863473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4" h="2315210">
                  <a:moveTo>
                    <a:pt x="310216" y="0"/>
                  </a:moveTo>
                  <a:lnTo>
                    <a:pt x="4884537" y="0"/>
                  </a:lnTo>
                  <a:lnTo>
                    <a:pt x="4940304" y="2983"/>
                  </a:lnTo>
                  <a:lnTo>
                    <a:pt x="4992792" y="11586"/>
                  </a:lnTo>
                  <a:lnTo>
                    <a:pt x="5041126" y="25284"/>
                  </a:lnTo>
                  <a:lnTo>
                    <a:pt x="5084429" y="43555"/>
                  </a:lnTo>
                  <a:lnTo>
                    <a:pt x="5121823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5"/>
                  </a:lnTo>
                  <a:lnTo>
                    <a:pt x="5194796" y="2314946"/>
                  </a:lnTo>
                  <a:lnTo>
                    <a:pt x="0" y="2314946"/>
                  </a:lnTo>
                  <a:lnTo>
                    <a:pt x="0" y="185195"/>
                  </a:lnTo>
                  <a:lnTo>
                    <a:pt x="4997" y="151906"/>
                  </a:lnTo>
                  <a:lnTo>
                    <a:pt x="42350" y="91723"/>
                  </a:lnTo>
                  <a:lnTo>
                    <a:pt x="72954" y="65875"/>
                  </a:lnTo>
                  <a:lnTo>
                    <a:pt x="110342" y="43555"/>
                  </a:lnTo>
                  <a:lnTo>
                    <a:pt x="153637" y="25284"/>
                  </a:lnTo>
                  <a:lnTo>
                    <a:pt x="201966" y="11586"/>
                  </a:lnTo>
                  <a:lnTo>
                    <a:pt x="254451" y="2983"/>
                  </a:lnTo>
                  <a:lnTo>
                    <a:pt x="310216" y="0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399445" y="2193690"/>
            <a:ext cx="1836020" cy="531043"/>
          </a:xfrm>
          <a:prstGeom prst="rect">
            <a:avLst/>
          </a:prstGeom>
        </p:spPr>
        <p:txBody>
          <a:bodyPr vert="horz" wrap="square" lIns="0" tIns="26860" rIns="0" bIns="0" rtlCol="0">
            <a:spAutoFit/>
          </a:bodyPr>
          <a:lstStyle/>
          <a:p>
            <a:pPr marL="5776" marR="2310">
              <a:lnSpc>
                <a:spcPts val="1292"/>
              </a:lnSpc>
              <a:spcBef>
                <a:spcPts val="211"/>
              </a:spcBef>
            </a:pPr>
            <a:r>
              <a:rPr sz="1182" spc="-20" dirty="0">
                <a:latin typeface="Lucida Sans Unicode"/>
                <a:cs typeface="Lucida Sans Unicode"/>
              </a:rPr>
              <a:t>Helps </a:t>
            </a:r>
            <a:r>
              <a:rPr sz="1182" spc="25" dirty="0">
                <a:latin typeface="Lucida Sans Unicode"/>
                <a:cs typeface="Lucida Sans Unicode"/>
              </a:rPr>
              <a:t>you </a:t>
            </a:r>
            <a:r>
              <a:rPr sz="1182" spc="-7" dirty="0">
                <a:latin typeface="Lucida Sans Unicode"/>
                <a:cs typeface="Lucida Sans Unicode"/>
              </a:rPr>
              <a:t>perform </a:t>
            </a:r>
            <a:r>
              <a:rPr sz="1182" spc="50" dirty="0">
                <a:latin typeface="Lucida Sans Unicode"/>
                <a:cs typeface="Lucida Sans Unicode"/>
              </a:rPr>
              <a:t>Math </a:t>
            </a:r>
            <a:r>
              <a:rPr sz="1182" spc="-368" dirty="0">
                <a:latin typeface="Lucida Sans Unicode"/>
                <a:cs typeface="Lucida Sans Unicode"/>
              </a:rPr>
              <a:t> </a:t>
            </a:r>
            <a:r>
              <a:rPr sz="1182" spc="5" dirty="0">
                <a:latin typeface="Lucida Sans Unicode"/>
                <a:cs typeface="Lucida Sans Unicode"/>
              </a:rPr>
              <a:t>operation</a:t>
            </a:r>
            <a:r>
              <a:rPr sz="1182" spc="7" dirty="0">
                <a:latin typeface="Lucida Sans Unicode"/>
                <a:cs typeface="Lucida Sans Unicode"/>
              </a:rPr>
              <a:t>s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-41" dirty="0">
                <a:latin typeface="Lucida Sans Unicode"/>
                <a:cs typeface="Lucida Sans Unicode"/>
              </a:rPr>
              <a:t>lik</a:t>
            </a:r>
            <a:r>
              <a:rPr sz="1182" spc="-57" dirty="0">
                <a:latin typeface="Lucida Sans Unicode"/>
                <a:cs typeface="Lucida Sans Unicode"/>
              </a:rPr>
              <a:t>e</a:t>
            </a:r>
            <a:r>
              <a:rPr sz="1182" spc="-45" dirty="0">
                <a:latin typeface="Lucida Sans Unicode"/>
                <a:cs typeface="Lucida Sans Unicode"/>
              </a:rPr>
              <a:t> </a:t>
            </a:r>
            <a:r>
              <a:rPr sz="1182" spc="7" dirty="0">
                <a:latin typeface="Lucida Sans Unicode"/>
                <a:cs typeface="Lucida Sans Unicode"/>
              </a:rPr>
              <a:t>getting  </a:t>
            </a:r>
            <a:r>
              <a:rPr sz="1182" spc="14" dirty="0">
                <a:latin typeface="Lucida Sans Unicode"/>
                <a:cs typeface="Lucida Sans Unicode"/>
              </a:rPr>
              <a:t>absolute</a:t>
            </a:r>
            <a:r>
              <a:rPr sz="1182" spc="-50" dirty="0">
                <a:latin typeface="Lucida Sans Unicode"/>
                <a:cs typeface="Lucida Sans Unicode"/>
              </a:rPr>
              <a:t> </a:t>
            </a:r>
            <a:r>
              <a:rPr sz="1182" spc="2" dirty="0">
                <a:latin typeface="Lucida Sans Unicode"/>
                <a:cs typeface="Lucida Sans Unicode"/>
              </a:rPr>
              <a:t>value/Logs</a:t>
            </a:r>
            <a:r>
              <a:rPr sz="1182" spc="-50" dirty="0">
                <a:latin typeface="Lucida Sans Unicode"/>
                <a:cs typeface="Lucida Sans Unicode"/>
              </a:rPr>
              <a:t> </a:t>
            </a:r>
            <a:r>
              <a:rPr sz="1182" spc="50" dirty="0">
                <a:latin typeface="Lucida Sans Unicode"/>
                <a:cs typeface="Lucida Sans Unicode"/>
              </a:rPr>
              <a:t>etc.</a:t>
            </a:r>
            <a:endParaRPr sz="1182">
              <a:latin typeface="Lucida Sans Unicode"/>
              <a:cs typeface="Lucida Sans Unicode"/>
            </a:endParaRPr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0572" y="3205240"/>
            <a:ext cx="2405625" cy="495615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302003" y="3212384"/>
            <a:ext cx="2362826" cy="318812"/>
          </a:xfrm>
          <a:prstGeom prst="rect">
            <a:avLst/>
          </a:prstGeom>
          <a:solidFill>
            <a:srgbClr val="B8CDDA"/>
          </a:solidFill>
          <a:ln w="10470">
            <a:solidFill>
              <a:srgbClr val="F1F1F1"/>
            </a:solidFill>
          </a:ln>
        </p:spPr>
        <p:txBody>
          <a:bodyPr vert="horz" wrap="square" lIns="0" tIns="111195" rIns="0" bIns="0" rtlCol="0">
            <a:spAutoFit/>
          </a:bodyPr>
          <a:lstStyle/>
          <a:p>
            <a:pPr algn="ctr">
              <a:spcBef>
                <a:spcPts val="875"/>
              </a:spcBef>
            </a:pPr>
            <a:r>
              <a:rPr sz="1342" b="1" spc="43" dirty="0">
                <a:latin typeface="Arial"/>
                <a:cs typeface="Arial"/>
              </a:rPr>
              <a:t>Math</a:t>
            </a:r>
            <a:r>
              <a:rPr sz="1342" b="1" spc="-18" dirty="0">
                <a:latin typeface="Arial"/>
                <a:cs typeface="Arial"/>
              </a:rPr>
              <a:t> </a:t>
            </a:r>
            <a:r>
              <a:rPr sz="1342" b="1" spc="-34" dirty="0">
                <a:latin typeface="Arial"/>
                <a:cs typeface="Arial"/>
              </a:rPr>
              <a:t>Functions</a:t>
            </a:r>
            <a:endParaRPr sz="1342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805017" y="3926545"/>
            <a:ext cx="2405860" cy="1095778"/>
            <a:chOff x="617847" y="6748582"/>
            <a:chExt cx="5289550" cy="2409190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847" y="6748582"/>
              <a:ext cx="5289034" cy="240918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64966" y="6764289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5" h="2315209">
                  <a:moveTo>
                    <a:pt x="5194796" y="2314947"/>
                  </a:moveTo>
                  <a:lnTo>
                    <a:pt x="0" y="2314947"/>
                  </a:lnTo>
                  <a:lnTo>
                    <a:pt x="0" y="185196"/>
                  </a:lnTo>
                  <a:lnTo>
                    <a:pt x="19406" y="120574"/>
                  </a:lnTo>
                  <a:lnTo>
                    <a:pt x="72954" y="65875"/>
                  </a:lnTo>
                  <a:lnTo>
                    <a:pt x="110341" y="43555"/>
                  </a:lnTo>
                  <a:lnTo>
                    <a:pt x="153637" y="25284"/>
                  </a:lnTo>
                  <a:lnTo>
                    <a:pt x="201965" y="11586"/>
                  </a:lnTo>
                  <a:lnTo>
                    <a:pt x="254450" y="2983"/>
                  </a:lnTo>
                  <a:lnTo>
                    <a:pt x="310215" y="0"/>
                  </a:lnTo>
                  <a:lnTo>
                    <a:pt x="4884537" y="0"/>
                  </a:lnTo>
                  <a:lnTo>
                    <a:pt x="4940304" y="2983"/>
                  </a:lnTo>
                  <a:lnTo>
                    <a:pt x="4992792" y="11586"/>
                  </a:lnTo>
                  <a:lnTo>
                    <a:pt x="5041126" y="25284"/>
                  </a:lnTo>
                  <a:lnTo>
                    <a:pt x="5084429" y="43555"/>
                  </a:lnTo>
                  <a:lnTo>
                    <a:pt x="5121824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6"/>
                  </a:lnTo>
                  <a:lnTo>
                    <a:pt x="5194796" y="231494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0" name="object 40"/>
            <p:cNvSpPr/>
            <p:nvPr/>
          </p:nvSpPr>
          <p:spPr>
            <a:xfrm>
              <a:off x="664966" y="6764289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5" h="2315209">
                  <a:moveTo>
                    <a:pt x="310215" y="0"/>
                  </a:moveTo>
                  <a:lnTo>
                    <a:pt x="4884536" y="0"/>
                  </a:lnTo>
                  <a:lnTo>
                    <a:pt x="4940303" y="2983"/>
                  </a:lnTo>
                  <a:lnTo>
                    <a:pt x="4992792" y="11586"/>
                  </a:lnTo>
                  <a:lnTo>
                    <a:pt x="5041126" y="25284"/>
                  </a:lnTo>
                  <a:lnTo>
                    <a:pt x="5084428" y="43555"/>
                  </a:lnTo>
                  <a:lnTo>
                    <a:pt x="5121823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6"/>
                  </a:lnTo>
                  <a:lnTo>
                    <a:pt x="5194796" y="2314946"/>
                  </a:lnTo>
                  <a:lnTo>
                    <a:pt x="0" y="2314946"/>
                  </a:lnTo>
                  <a:lnTo>
                    <a:pt x="0" y="185196"/>
                  </a:lnTo>
                  <a:lnTo>
                    <a:pt x="4997" y="151906"/>
                  </a:lnTo>
                  <a:lnTo>
                    <a:pt x="42350" y="91723"/>
                  </a:lnTo>
                  <a:lnTo>
                    <a:pt x="72954" y="65875"/>
                  </a:lnTo>
                  <a:lnTo>
                    <a:pt x="110341" y="43555"/>
                  </a:lnTo>
                  <a:lnTo>
                    <a:pt x="153637" y="25284"/>
                  </a:lnTo>
                  <a:lnTo>
                    <a:pt x="201965" y="11586"/>
                  </a:lnTo>
                  <a:lnTo>
                    <a:pt x="254450" y="2983"/>
                  </a:lnTo>
                  <a:lnTo>
                    <a:pt x="310215" y="0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923892" y="3967908"/>
            <a:ext cx="1819847" cy="864467"/>
          </a:xfrm>
          <a:prstGeom prst="rect">
            <a:avLst/>
          </a:prstGeom>
        </p:spPr>
        <p:txBody>
          <a:bodyPr vert="horz" wrap="square" lIns="0" tIns="26860" rIns="0" bIns="0" rtlCol="0">
            <a:spAutoFit/>
          </a:bodyPr>
          <a:lstStyle/>
          <a:p>
            <a:pPr marL="5776" marR="2310">
              <a:lnSpc>
                <a:spcPts val="1292"/>
              </a:lnSpc>
              <a:spcBef>
                <a:spcPts val="211"/>
              </a:spcBef>
            </a:pPr>
            <a:r>
              <a:rPr sz="1182" spc="-20" dirty="0">
                <a:latin typeface="Lucida Sans Unicode"/>
                <a:cs typeface="Lucida Sans Unicode"/>
              </a:rPr>
              <a:t>Helps </a:t>
            </a:r>
            <a:r>
              <a:rPr sz="1182" spc="25" dirty="0">
                <a:latin typeface="Lucida Sans Unicode"/>
                <a:cs typeface="Lucida Sans Unicode"/>
              </a:rPr>
              <a:t>you </a:t>
            </a:r>
            <a:r>
              <a:rPr sz="1182" spc="-7" dirty="0">
                <a:latin typeface="Lucida Sans Unicode"/>
                <a:cs typeface="Lucida Sans Unicode"/>
              </a:rPr>
              <a:t>perform </a:t>
            </a:r>
            <a:r>
              <a:rPr sz="1182" spc="-80" dirty="0">
                <a:latin typeface="Lucida Sans Unicode"/>
                <a:cs typeface="Lucida Sans Unicode"/>
              </a:rPr>
              <a:t>Text </a:t>
            </a:r>
            <a:r>
              <a:rPr sz="1182" spc="-77" dirty="0">
                <a:latin typeface="Lucida Sans Unicode"/>
                <a:cs typeface="Lucida Sans Unicode"/>
              </a:rPr>
              <a:t> </a:t>
            </a:r>
            <a:r>
              <a:rPr sz="1182" spc="30" dirty="0">
                <a:latin typeface="Lucida Sans Unicode"/>
                <a:cs typeface="Lucida Sans Unicode"/>
              </a:rPr>
              <a:t>related </a:t>
            </a:r>
            <a:r>
              <a:rPr sz="1182" spc="5" dirty="0">
                <a:latin typeface="Lucida Sans Unicode"/>
                <a:cs typeface="Lucida Sans Unicode"/>
              </a:rPr>
              <a:t>operations </a:t>
            </a:r>
            <a:r>
              <a:rPr sz="1182" spc="-45" dirty="0">
                <a:latin typeface="Lucida Sans Unicode"/>
                <a:cs typeface="Lucida Sans Unicode"/>
              </a:rPr>
              <a:t>like </a:t>
            </a:r>
            <a:r>
              <a:rPr sz="1182" spc="-43" dirty="0">
                <a:latin typeface="Lucida Sans Unicode"/>
                <a:cs typeface="Lucida Sans Unicode"/>
              </a:rPr>
              <a:t> </a:t>
            </a:r>
            <a:r>
              <a:rPr sz="1182" spc="-32" dirty="0">
                <a:latin typeface="Lucida Sans Unicode"/>
                <a:cs typeface="Lucida Sans Unicode"/>
              </a:rPr>
              <a:t>substitute </a:t>
            </a:r>
            <a:r>
              <a:rPr sz="1182" spc="-43" dirty="0">
                <a:latin typeface="Lucida Sans Unicode"/>
                <a:cs typeface="Lucida Sans Unicode"/>
              </a:rPr>
              <a:t>, </a:t>
            </a:r>
            <a:r>
              <a:rPr sz="1182" spc="27" dirty="0">
                <a:latin typeface="Lucida Sans Unicode"/>
                <a:cs typeface="Lucida Sans Unicode"/>
              </a:rPr>
              <a:t>Getting </a:t>
            </a:r>
            <a:r>
              <a:rPr sz="1182" spc="166" dirty="0">
                <a:latin typeface="Lucida Sans Unicode"/>
                <a:cs typeface="Lucida Sans Unicode"/>
              </a:rPr>
              <a:t>a </a:t>
            </a:r>
            <a:r>
              <a:rPr sz="1182" spc="168" dirty="0">
                <a:latin typeface="Lucida Sans Unicode"/>
                <a:cs typeface="Lucida Sans Unicode"/>
              </a:rPr>
              <a:t> </a:t>
            </a:r>
            <a:r>
              <a:rPr sz="1182" spc="-39" dirty="0">
                <a:latin typeface="Lucida Sans Unicode"/>
                <a:cs typeface="Lucida Sans Unicode"/>
              </a:rPr>
              <a:t>Substring</a:t>
            </a:r>
            <a:r>
              <a:rPr sz="1182" spc="-23" dirty="0">
                <a:latin typeface="Lucida Sans Unicode"/>
                <a:cs typeface="Lucida Sans Unicode"/>
              </a:rPr>
              <a:t>,</a:t>
            </a:r>
            <a:r>
              <a:rPr sz="1182" spc="-43" dirty="0">
                <a:latin typeface="Lucida Sans Unicode"/>
                <a:cs typeface="Lucida Sans Unicode"/>
              </a:rPr>
              <a:t> </a:t>
            </a:r>
            <a:r>
              <a:rPr sz="1182" spc="25" dirty="0">
                <a:latin typeface="Lucida Sans Unicode"/>
                <a:cs typeface="Lucida Sans Unicode"/>
              </a:rPr>
              <a:t>Gettin</a:t>
            </a:r>
            <a:r>
              <a:rPr sz="1182" spc="36" dirty="0">
                <a:latin typeface="Lucida Sans Unicode"/>
                <a:cs typeface="Lucida Sans Unicode"/>
              </a:rPr>
              <a:t>g</a:t>
            </a:r>
            <a:r>
              <a:rPr sz="1182" spc="-43" dirty="0">
                <a:latin typeface="Lucida Sans Unicode"/>
                <a:cs typeface="Lucida Sans Unicode"/>
              </a:rPr>
              <a:t> Picklist  </a:t>
            </a:r>
            <a:r>
              <a:rPr sz="1182" spc="14" dirty="0">
                <a:latin typeface="Lucida Sans Unicode"/>
                <a:cs typeface="Lucida Sans Unicode"/>
              </a:rPr>
              <a:t>values</a:t>
            </a:r>
            <a:r>
              <a:rPr sz="1182" spc="-48" dirty="0">
                <a:latin typeface="Lucida Sans Unicode"/>
                <a:cs typeface="Lucida Sans Unicode"/>
              </a:rPr>
              <a:t> </a:t>
            </a:r>
            <a:r>
              <a:rPr sz="1182" spc="50" dirty="0">
                <a:latin typeface="Lucida Sans Unicode"/>
                <a:cs typeface="Lucida Sans Unicode"/>
              </a:rPr>
              <a:t>etc.</a:t>
            </a:r>
            <a:endParaRPr sz="1182">
              <a:latin typeface="Lucida Sans Unicode"/>
              <a:cs typeface="Lucida Sans Unicode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5018" y="4979459"/>
            <a:ext cx="2405625" cy="495615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826448" y="4986602"/>
            <a:ext cx="2362826" cy="318812"/>
          </a:xfrm>
          <a:prstGeom prst="rect">
            <a:avLst/>
          </a:prstGeom>
          <a:solidFill>
            <a:srgbClr val="D7B4C6"/>
          </a:solidFill>
          <a:ln w="10470">
            <a:solidFill>
              <a:srgbClr val="F1F1F1"/>
            </a:solidFill>
          </a:ln>
        </p:spPr>
        <p:txBody>
          <a:bodyPr vert="horz" wrap="square" lIns="0" tIns="111195" rIns="0" bIns="0" rtlCol="0">
            <a:spAutoFit/>
          </a:bodyPr>
          <a:lstStyle/>
          <a:p>
            <a:pPr algn="ctr">
              <a:spcBef>
                <a:spcPts val="875"/>
              </a:spcBef>
            </a:pPr>
            <a:r>
              <a:rPr sz="1342" b="1" spc="-45" dirty="0">
                <a:latin typeface="Arial"/>
                <a:cs typeface="Arial"/>
              </a:rPr>
              <a:t>Text</a:t>
            </a:r>
            <a:r>
              <a:rPr sz="1342" b="1" spc="-18" dirty="0">
                <a:latin typeface="Arial"/>
                <a:cs typeface="Arial"/>
              </a:rPr>
              <a:t> </a:t>
            </a:r>
            <a:r>
              <a:rPr sz="1342" b="1" spc="-34" dirty="0">
                <a:latin typeface="Arial"/>
                <a:cs typeface="Arial"/>
              </a:rPr>
              <a:t>Functions</a:t>
            </a:r>
            <a:endParaRPr sz="134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542794" y="3926545"/>
            <a:ext cx="2405860" cy="1095778"/>
            <a:chOff x="6637154" y="6748582"/>
            <a:chExt cx="5289550" cy="2409190"/>
          </a:xfrm>
        </p:grpSpPr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7154" y="6748582"/>
              <a:ext cx="5289034" cy="240918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684274" y="6764289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4" h="2315209">
                  <a:moveTo>
                    <a:pt x="5194796" y="2314947"/>
                  </a:moveTo>
                  <a:lnTo>
                    <a:pt x="0" y="2314947"/>
                  </a:lnTo>
                  <a:lnTo>
                    <a:pt x="0" y="185196"/>
                  </a:lnTo>
                  <a:lnTo>
                    <a:pt x="19406" y="120574"/>
                  </a:lnTo>
                  <a:lnTo>
                    <a:pt x="72953" y="65875"/>
                  </a:lnTo>
                  <a:lnTo>
                    <a:pt x="110341" y="43555"/>
                  </a:lnTo>
                  <a:lnTo>
                    <a:pt x="153637" y="25284"/>
                  </a:lnTo>
                  <a:lnTo>
                    <a:pt x="201965" y="11586"/>
                  </a:lnTo>
                  <a:lnTo>
                    <a:pt x="254449" y="2983"/>
                  </a:lnTo>
                  <a:lnTo>
                    <a:pt x="310215" y="0"/>
                  </a:lnTo>
                  <a:lnTo>
                    <a:pt x="4884536" y="0"/>
                  </a:lnTo>
                  <a:lnTo>
                    <a:pt x="4940303" y="2983"/>
                  </a:lnTo>
                  <a:lnTo>
                    <a:pt x="4992792" y="11586"/>
                  </a:lnTo>
                  <a:lnTo>
                    <a:pt x="5041126" y="25284"/>
                  </a:lnTo>
                  <a:lnTo>
                    <a:pt x="5084428" y="43555"/>
                  </a:lnTo>
                  <a:lnTo>
                    <a:pt x="5121823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6"/>
                  </a:lnTo>
                  <a:lnTo>
                    <a:pt x="5194796" y="231494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7" name="object 47"/>
            <p:cNvSpPr/>
            <p:nvPr/>
          </p:nvSpPr>
          <p:spPr>
            <a:xfrm>
              <a:off x="6684273" y="6764289"/>
              <a:ext cx="5194935" cy="2315210"/>
            </a:xfrm>
            <a:custGeom>
              <a:avLst/>
              <a:gdLst/>
              <a:ahLst/>
              <a:cxnLst/>
              <a:rect l="l" t="t" r="r" b="b"/>
              <a:pathLst>
                <a:path w="5194934" h="2315209">
                  <a:moveTo>
                    <a:pt x="310215" y="0"/>
                  </a:moveTo>
                  <a:lnTo>
                    <a:pt x="4884536" y="0"/>
                  </a:lnTo>
                  <a:lnTo>
                    <a:pt x="4940303" y="2983"/>
                  </a:lnTo>
                  <a:lnTo>
                    <a:pt x="4992791" y="11586"/>
                  </a:lnTo>
                  <a:lnTo>
                    <a:pt x="5041125" y="25284"/>
                  </a:lnTo>
                  <a:lnTo>
                    <a:pt x="5084428" y="43555"/>
                  </a:lnTo>
                  <a:lnTo>
                    <a:pt x="5121823" y="65875"/>
                  </a:lnTo>
                  <a:lnTo>
                    <a:pt x="5152434" y="91723"/>
                  </a:lnTo>
                  <a:lnTo>
                    <a:pt x="5189797" y="151906"/>
                  </a:lnTo>
                  <a:lnTo>
                    <a:pt x="5194796" y="185196"/>
                  </a:lnTo>
                  <a:lnTo>
                    <a:pt x="5194796" y="2314946"/>
                  </a:lnTo>
                  <a:lnTo>
                    <a:pt x="0" y="2314946"/>
                  </a:lnTo>
                  <a:lnTo>
                    <a:pt x="0" y="185196"/>
                  </a:lnTo>
                  <a:lnTo>
                    <a:pt x="4997" y="151906"/>
                  </a:lnTo>
                  <a:lnTo>
                    <a:pt x="42350" y="91723"/>
                  </a:lnTo>
                  <a:lnTo>
                    <a:pt x="72953" y="65875"/>
                  </a:lnTo>
                  <a:lnTo>
                    <a:pt x="110341" y="43555"/>
                  </a:lnTo>
                  <a:lnTo>
                    <a:pt x="153637" y="25284"/>
                  </a:lnTo>
                  <a:lnTo>
                    <a:pt x="201965" y="11586"/>
                  </a:lnTo>
                  <a:lnTo>
                    <a:pt x="254449" y="2983"/>
                  </a:lnTo>
                  <a:lnTo>
                    <a:pt x="310215" y="0"/>
                  </a:lnTo>
                  <a:close/>
                </a:path>
              </a:pathLst>
            </a:custGeom>
            <a:ln w="1047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661668" y="3967908"/>
            <a:ext cx="2190979" cy="697755"/>
          </a:xfrm>
          <a:prstGeom prst="rect">
            <a:avLst/>
          </a:prstGeom>
        </p:spPr>
        <p:txBody>
          <a:bodyPr vert="horz" wrap="square" lIns="0" tIns="26860" rIns="0" bIns="0" rtlCol="0">
            <a:spAutoFit/>
          </a:bodyPr>
          <a:lstStyle/>
          <a:p>
            <a:pPr marL="5776" marR="2310">
              <a:lnSpc>
                <a:spcPts val="1292"/>
              </a:lnSpc>
              <a:spcBef>
                <a:spcPts val="211"/>
              </a:spcBef>
            </a:pPr>
            <a:r>
              <a:rPr sz="1182" spc="18" dirty="0">
                <a:latin typeface="Lucida Sans Unicode"/>
                <a:cs typeface="Lucida Sans Unicode"/>
              </a:rPr>
              <a:t>Grouping</a:t>
            </a:r>
            <a:r>
              <a:rPr sz="1182" spc="-59" dirty="0">
                <a:latin typeface="Lucida Sans Unicode"/>
                <a:cs typeface="Lucida Sans Unicode"/>
              </a:rPr>
              <a:t> </a:t>
            </a:r>
            <a:r>
              <a:rPr sz="1182" spc="30" dirty="0">
                <a:latin typeface="Lucida Sans Unicode"/>
                <a:cs typeface="Lucida Sans Unicode"/>
              </a:rPr>
              <a:t>related</a:t>
            </a:r>
            <a:r>
              <a:rPr sz="1182" spc="-61" dirty="0">
                <a:latin typeface="Lucida Sans Unicode"/>
                <a:cs typeface="Lucida Sans Unicode"/>
              </a:rPr>
              <a:t> </a:t>
            </a:r>
            <a:r>
              <a:rPr sz="1182" spc="7" dirty="0">
                <a:latin typeface="Lucida Sans Unicode"/>
                <a:cs typeface="Lucida Sans Unicode"/>
              </a:rPr>
              <a:t>Operations. </a:t>
            </a:r>
            <a:r>
              <a:rPr sz="1182" spc="-366" dirty="0">
                <a:latin typeface="Lucida Sans Unicode"/>
                <a:cs typeface="Lucida Sans Unicode"/>
              </a:rPr>
              <a:t> </a:t>
            </a:r>
            <a:r>
              <a:rPr sz="1182" spc="-30" dirty="0">
                <a:latin typeface="Lucida Sans Unicode"/>
                <a:cs typeface="Lucida Sans Unicode"/>
              </a:rPr>
              <a:t>These </a:t>
            </a:r>
            <a:r>
              <a:rPr sz="1182" spc="45" dirty="0">
                <a:latin typeface="Lucida Sans Unicode"/>
                <a:cs typeface="Lucida Sans Unicode"/>
              </a:rPr>
              <a:t>available </a:t>
            </a:r>
            <a:r>
              <a:rPr sz="1182" spc="-16" dirty="0">
                <a:latin typeface="Lucida Sans Unicode"/>
                <a:cs typeface="Lucida Sans Unicode"/>
              </a:rPr>
              <a:t>with </a:t>
            </a:r>
            <a:r>
              <a:rPr sz="1182" spc="-14" dirty="0">
                <a:latin typeface="Lucida Sans Unicode"/>
                <a:cs typeface="Lucida Sans Unicode"/>
              </a:rPr>
              <a:t> </a:t>
            </a:r>
            <a:r>
              <a:rPr sz="1182" spc="-11" dirty="0">
                <a:latin typeface="Lucida Sans Unicode"/>
                <a:cs typeface="Lucida Sans Unicode"/>
              </a:rPr>
              <a:t>summary, </a:t>
            </a:r>
            <a:r>
              <a:rPr sz="1182" spc="-43" dirty="0">
                <a:latin typeface="Lucida Sans Unicode"/>
                <a:cs typeface="Lucida Sans Unicode"/>
              </a:rPr>
              <a:t>matrix, </a:t>
            </a:r>
            <a:r>
              <a:rPr sz="1182" spc="77" dirty="0">
                <a:latin typeface="Lucida Sans Unicode"/>
                <a:cs typeface="Lucida Sans Unicode"/>
              </a:rPr>
              <a:t>and </a:t>
            </a:r>
            <a:r>
              <a:rPr sz="1182" spc="2" dirty="0">
                <a:latin typeface="Lucida Sans Unicode"/>
                <a:cs typeface="Lucida Sans Unicode"/>
              </a:rPr>
              <a:t>joined </a:t>
            </a:r>
            <a:r>
              <a:rPr sz="1182" spc="5" dirty="0">
                <a:latin typeface="Lucida Sans Unicode"/>
                <a:cs typeface="Lucida Sans Unicode"/>
              </a:rPr>
              <a:t> </a:t>
            </a:r>
            <a:r>
              <a:rPr sz="1182" spc="-30" dirty="0">
                <a:latin typeface="Lucida Sans Unicode"/>
                <a:cs typeface="Lucida Sans Unicode"/>
              </a:rPr>
              <a:t>reports.</a:t>
            </a:r>
            <a:endParaRPr sz="1182">
              <a:latin typeface="Lucida Sans Unicode"/>
              <a:cs typeface="Lucida Sans Unicode"/>
            </a:endParaRPr>
          </a:p>
        </p:txBody>
      </p:sp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42795" y="4979459"/>
            <a:ext cx="2405625" cy="495615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4564225" y="4986602"/>
            <a:ext cx="2362826" cy="318812"/>
          </a:xfrm>
          <a:prstGeom prst="rect">
            <a:avLst/>
          </a:prstGeom>
          <a:solidFill>
            <a:srgbClr val="FFBEBE"/>
          </a:solidFill>
          <a:ln w="10470">
            <a:solidFill>
              <a:srgbClr val="F1F1F1"/>
            </a:solidFill>
          </a:ln>
        </p:spPr>
        <p:txBody>
          <a:bodyPr vert="horz" wrap="square" lIns="0" tIns="111195" rIns="0" bIns="0" rtlCol="0">
            <a:spAutoFit/>
          </a:bodyPr>
          <a:lstStyle/>
          <a:p>
            <a:pPr algn="ctr">
              <a:spcBef>
                <a:spcPts val="875"/>
              </a:spcBef>
            </a:pPr>
            <a:r>
              <a:rPr sz="1342" b="1" spc="2" dirty="0">
                <a:latin typeface="Arial"/>
                <a:cs typeface="Arial"/>
              </a:rPr>
              <a:t>Summary</a:t>
            </a:r>
            <a:r>
              <a:rPr sz="1342" b="1" spc="-11" dirty="0">
                <a:latin typeface="Arial"/>
                <a:cs typeface="Arial"/>
              </a:rPr>
              <a:t> </a:t>
            </a:r>
            <a:r>
              <a:rPr sz="1342" b="1" spc="-34" dirty="0">
                <a:latin typeface="Arial"/>
                <a:cs typeface="Arial"/>
              </a:rPr>
              <a:t>Functions</a:t>
            </a:r>
            <a:endParaRPr sz="1342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99445" y="3967908"/>
            <a:ext cx="2170184" cy="531043"/>
          </a:xfrm>
          <a:prstGeom prst="rect">
            <a:avLst/>
          </a:prstGeom>
        </p:spPr>
        <p:txBody>
          <a:bodyPr vert="horz" wrap="square" lIns="0" tIns="26860" rIns="0" bIns="0" rtlCol="0">
            <a:spAutoFit/>
          </a:bodyPr>
          <a:lstStyle/>
          <a:p>
            <a:pPr marL="5776" marR="2310">
              <a:lnSpc>
                <a:spcPts val="1292"/>
              </a:lnSpc>
              <a:spcBef>
                <a:spcPts val="211"/>
              </a:spcBef>
            </a:pPr>
            <a:r>
              <a:rPr sz="1182" spc="-20" dirty="0">
                <a:latin typeface="Lucida Sans Unicode"/>
                <a:cs typeface="Lucida Sans Unicode"/>
              </a:rPr>
              <a:t>Helps</a:t>
            </a:r>
            <a:r>
              <a:rPr sz="1182" spc="-52" dirty="0">
                <a:latin typeface="Lucida Sans Unicode"/>
                <a:cs typeface="Lucida Sans Unicode"/>
              </a:rPr>
              <a:t> </a:t>
            </a:r>
            <a:r>
              <a:rPr sz="1182" spc="25" dirty="0">
                <a:latin typeface="Lucida Sans Unicode"/>
                <a:cs typeface="Lucida Sans Unicode"/>
              </a:rPr>
              <a:t>you</a:t>
            </a:r>
            <a:r>
              <a:rPr sz="1182" spc="-55" dirty="0">
                <a:latin typeface="Lucida Sans Unicode"/>
                <a:cs typeface="Lucida Sans Unicode"/>
              </a:rPr>
              <a:t> </a:t>
            </a:r>
            <a:r>
              <a:rPr sz="1182" spc="-9" dirty="0">
                <a:latin typeface="Lucida Sans Unicode"/>
                <a:cs typeface="Lucida Sans Unicode"/>
              </a:rPr>
              <a:t>Perform</a:t>
            </a:r>
            <a:r>
              <a:rPr sz="1182" spc="-55" dirty="0">
                <a:latin typeface="Lucida Sans Unicode"/>
                <a:cs typeface="Lucida Sans Unicode"/>
              </a:rPr>
              <a:t> </a:t>
            </a:r>
            <a:r>
              <a:rPr sz="1182" spc="100" dirty="0">
                <a:latin typeface="Lucida Sans Unicode"/>
                <a:cs typeface="Lucida Sans Unicode"/>
              </a:rPr>
              <a:t>advanced </a:t>
            </a:r>
            <a:r>
              <a:rPr sz="1182" spc="-366" dirty="0">
                <a:latin typeface="Lucida Sans Unicode"/>
                <a:cs typeface="Lucida Sans Unicode"/>
              </a:rPr>
              <a:t> </a:t>
            </a:r>
            <a:r>
              <a:rPr sz="1182" spc="11" dirty="0">
                <a:latin typeface="Lucida Sans Unicode"/>
                <a:cs typeface="Lucida Sans Unicode"/>
              </a:rPr>
              <a:t>Operations </a:t>
            </a:r>
            <a:r>
              <a:rPr sz="1182" spc="-45" dirty="0">
                <a:latin typeface="Lucida Sans Unicode"/>
                <a:cs typeface="Lucida Sans Unicode"/>
              </a:rPr>
              <a:t>like </a:t>
            </a:r>
            <a:r>
              <a:rPr sz="1182" spc="-43" dirty="0">
                <a:latin typeface="Lucida Sans Unicode"/>
                <a:cs typeface="Lucida Sans Unicode"/>
              </a:rPr>
              <a:t> </a:t>
            </a:r>
            <a:r>
              <a:rPr sz="1182" spc="7" dirty="0">
                <a:latin typeface="Lucida Sans Unicode"/>
                <a:cs typeface="Lucida Sans Unicode"/>
              </a:rPr>
              <a:t>VLOOKUP/Regex/</a:t>
            </a:r>
            <a:r>
              <a:rPr sz="1182" spc="-48" dirty="0">
                <a:latin typeface="Lucida Sans Unicode"/>
                <a:cs typeface="Lucida Sans Unicode"/>
              </a:rPr>
              <a:t> </a:t>
            </a:r>
            <a:r>
              <a:rPr sz="1182" spc="50" dirty="0">
                <a:latin typeface="Lucida Sans Unicode"/>
                <a:cs typeface="Lucida Sans Unicode"/>
              </a:rPr>
              <a:t>etc.</a:t>
            </a:r>
            <a:endParaRPr sz="1182">
              <a:latin typeface="Lucida Sans Unicode"/>
              <a:cs typeface="Lucida Sans Unicode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0572" y="4979459"/>
            <a:ext cx="2405625" cy="495615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7302003" y="4986602"/>
            <a:ext cx="2362826" cy="318812"/>
          </a:xfrm>
          <a:prstGeom prst="rect">
            <a:avLst/>
          </a:prstGeom>
          <a:solidFill>
            <a:srgbClr val="C4E0B2"/>
          </a:solidFill>
          <a:ln w="10470">
            <a:solidFill>
              <a:srgbClr val="F1F1F1"/>
            </a:solidFill>
          </a:ln>
        </p:spPr>
        <p:txBody>
          <a:bodyPr vert="horz" wrap="square" lIns="0" tIns="111195" rIns="0" bIns="0" rtlCol="0">
            <a:spAutoFit/>
          </a:bodyPr>
          <a:lstStyle/>
          <a:p>
            <a:pPr algn="ctr">
              <a:spcBef>
                <a:spcPts val="875"/>
              </a:spcBef>
            </a:pPr>
            <a:r>
              <a:rPr sz="1342" b="1" spc="66" dirty="0">
                <a:latin typeface="Arial"/>
                <a:cs typeface="Arial"/>
              </a:rPr>
              <a:t>Advanced</a:t>
            </a:r>
            <a:r>
              <a:rPr sz="1342" b="1" spc="-14" dirty="0">
                <a:latin typeface="Arial"/>
                <a:cs typeface="Arial"/>
              </a:rPr>
              <a:t> </a:t>
            </a:r>
            <a:r>
              <a:rPr sz="1342" b="1" spc="-34" dirty="0">
                <a:latin typeface="Arial"/>
                <a:cs typeface="Arial"/>
              </a:rPr>
              <a:t>Functions</a:t>
            </a:r>
            <a:endParaRPr sz="1342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23486" y="4697364"/>
            <a:ext cx="741992" cy="7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95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4645612"/>
            <a:ext cx="9144866" cy="1122927"/>
            <a:chOff x="0" y="8329529"/>
            <a:chExt cx="20106005" cy="2468880"/>
          </a:xfrm>
        </p:grpSpPr>
        <p:sp>
          <p:nvSpPr>
            <p:cNvPr id="3" name="object 3"/>
            <p:cNvSpPr/>
            <p:nvPr/>
          </p:nvSpPr>
          <p:spPr>
            <a:xfrm>
              <a:off x="2192216" y="8909234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" name="object 4"/>
            <p:cNvSpPr/>
            <p:nvPr/>
          </p:nvSpPr>
          <p:spPr>
            <a:xfrm>
              <a:off x="417992" y="8942192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" name="object 5"/>
            <p:cNvSpPr/>
            <p:nvPr/>
          </p:nvSpPr>
          <p:spPr>
            <a:xfrm>
              <a:off x="2192216" y="9619732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6" name="object 6"/>
            <p:cNvSpPr/>
            <p:nvPr/>
          </p:nvSpPr>
          <p:spPr>
            <a:xfrm>
              <a:off x="417992" y="9652690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7" name="object 7"/>
            <p:cNvSpPr/>
            <p:nvPr/>
          </p:nvSpPr>
          <p:spPr>
            <a:xfrm>
              <a:off x="2192216" y="10330229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94091" y="8329529"/>
              <a:ext cx="2468370" cy="2468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13763" y="8349201"/>
              <a:ext cx="2384603" cy="238460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016794" y="1483516"/>
            <a:ext cx="651864" cy="106863"/>
            <a:chOff x="18672351" y="1377311"/>
            <a:chExt cx="1433195" cy="234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2351" y="1377311"/>
              <a:ext cx="1431748" cy="2345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714235" y="1387782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6"/>
                  </a:moveTo>
                  <a:lnTo>
                    <a:pt x="0" y="150776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6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524000" y="1483515"/>
            <a:ext cx="8452568" cy="106863"/>
            <a:chOff x="0" y="1377308"/>
            <a:chExt cx="18583910" cy="23495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377308"/>
              <a:ext cx="18583344" cy="2345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3" y="1387779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869696" y="628663"/>
            <a:ext cx="7182304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16" dirty="0"/>
              <a:t>Important</a:t>
            </a:r>
            <a:r>
              <a:rPr spc="-5" dirty="0"/>
              <a:t> </a:t>
            </a:r>
            <a:r>
              <a:rPr spc="-27" dirty="0"/>
              <a:t>Formula</a:t>
            </a:r>
            <a:r>
              <a:rPr spc="-2" dirty="0"/>
              <a:t> </a:t>
            </a:r>
            <a:r>
              <a:rPr spc="-39" dirty="0"/>
              <a:t>Field</a:t>
            </a:r>
            <a:r>
              <a:rPr spc="-2" dirty="0"/>
              <a:t> </a:t>
            </a:r>
            <a:r>
              <a:rPr spc="-64" dirty="0"/>
              <a:t>Functions</a:t>
            </a:r>
          </a:p>
        </p:txBody>
      </p:sp>
      <p:sp>
        <p:nvSpPr>
          <p:cNvPr id="18" name="object 18"/>
          <p:cNvSpPr/>
          <p:nvPr/>
        </p:nvSpPr>
        <p:spPr>
          <a:xfrm>
            <a:off x="1714117" y="1692694"/>
            <a:ext cx="8764492" cy="0"/>
          </a:xfrm>
          <a:custGeom>
            <a:avLst/>
            <a:gdLst/>
            <a:ahLst/>
            <a:cxnLst/>
            <a:rect l="l" t="t" r="r" b="b"/>
            <a:pathLst>
              <a:path w="19269710">
                <a:moveTo>
                  <a:pt x="0" y="0"/>
                </a:moveTo>
                <a:lnTo>
                  <a:pt x="19269427" y="0"/>
                </a:lnTo>
              </a:path>
            </a:pathLst>
          </a:custGeom>
          <a:ln w="10470">
            <a:solidFill>
              <a:srgbClr val="5382A1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19" name="object 19"/>
          <p:cNvSpPr txBox="1"/>
          <p:nvPr/>
        </p:nvSpPr>
        <p:spPr>
          <a:xfrm>
            <a:off x="1761918" y="1722361"/>
            <a:ext cx="630202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45" dirty="0">
                <a:latin typeface="Arial"/>
                <a:cs typeface="Arial"/>
              </a:rPr>
              <a:t>VLOOKUP</a:t>
            </a:r>
            <a:endParaRPr sz="104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93092" y="1713328"/>
            <a:ext cx="6339859" cy="15574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36" dirty="0">
                <a:latin typeface="Lucida Sans Unicode"/>
                <a:cs typeface="Lucida Sans Unicode"/>
              </a:rPr>
              <a:t>Returns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value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0" dirty="0">
                <a:latin typeface="Lucida Sans Unicode"/>
                <a:cs typeface="Lucida Sans Unicode"/>
              </a:rPr>
              <a:t>by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25" dirty="0">
                <a:latin typeface="Lucida Sans Unicode"/>
                <a:cs typeface="Lucida Sans Unicode"/>
              </a:rPr>
              <a:t>looking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6" dirty="0">
                <a:latin typeface="Lucida Sans Unicode"/>
                <a:cs typeface="Lucida Sans Unicode"/>
              </a:rPr>
              <a:t>up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6" dirty="0">
                <a:latin typeface="Lucida Sans Unicode"/>
                <a:cs typeface="Lucida Sans Unicode"/>
              </a:rPr>
              <a:t>related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value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on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2" dirty="0">
                <a:latin typeface="Lucida Sans Unicode"/>
                <a:cs typeface="Lucida Sans Unicode"/>
              </a:rPr>
              <a:t>custom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25" dirty="0">
                <a:latin typeface="Lucida Sans Unicode"/>
                <a:cs typeface="Lucida Sans Unicode"/>
              </a:rPr>
              <a:t>object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55" dirty="0">
                <a:latin typeface="Lucida Sans Unicode"/>
                <a:cs typeface="Lucida Sans Unicode"/>
              </a:rPr>
              <a:t>similar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to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the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6" dirty="0">
                <a:latin typeface="Lucida Sans Unicode"/>
                <a:cs typeface="Lucida Sans Unicode"/>
              </a:rPr>
              <a:t>VLOOKUP()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5" dirty="0">
                <a:latin typeface="Lucida Sans Unicode"/>
                <a:cs typeface="Lucida Sans Unicode"/>
              </a:rPr>
              <a:t>Excel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4" dirty="0">
                <a:latin typeface="Lucida Sans Unicode"/>
                <a:cs typeface="Lucida Sans Unicode"/>
              </a:rPr>
              <a:t>function.</a:t>
            </a:r>
            <a:endParaRPr sz="978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14117" y="1998481"/>
            <a:ext cx="8764492" cy="19928"/>
            <a:chOff x="417992" y="2509518"/>
            <a:chExt cx="19269710" cy="43815"/>
          </a:xfrm>
        </p:grpSpPr>
        <p:sp>
          <p:nvSpPr>
            <p:cNvPr id="22" name="object 22"/>
            <p:cNvSpPr/>
            <p:nvPr/>
          </p:nvSpPr>
          <p:spPr>
            <a:xfrm>
              <a:off x="2192216" y="2514753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3" name="object 23"/>
            <p:cNvSpPr/>
            <p:nvPr/>
          </p:nvSpPr>
          <p:spPr>
            <a:xfrm>
              <a:off x="417992" y="2547711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61918" y="2045518"/>
            <a:ext cx="430340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77" dirty="0">
                <a:latin typeface="Arial"/>
                <a:cs typeface="Arial"/>
              </a:rPr>
              <a:t>REGEX</a:t>
            </a:r>
            <a:endParaRPr sz="1046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93092" y="2017419"/>
            <a:ext cx="7675357" cy="285909"/>
          </a:xfrm>
          <a:prstGeom prst="rect">
            <a:avLst/>
          </a:prstGeom>
        </p:spPr>
        <p:txBody>
          <a:bodyPr vert="horz" wrap="square" lIns="0" tIns="23683" rIns="0" bIns="0" rtlCol="0">
            <a:spAutoFit/>
          </a:bodyPr>
          <a:lstStyle/>
          <a:p>
            <a:pPr marL="5776" marR="2310">
              <a:lnSpc>
                <a:spcPts val="1041"/>
              </a:lnSpc>
              <a:spcBef>
                <a:spcPts val="186"/>
              </a:spcBef>
            </a:pPr>
            <a:r>
              <a:rPr sz="978" spc="20" dirty="0">
                <a:latin typeface="Lucida Sans Unicode"/>
                <a:cs typeface="Lucida Sans Unicode"/>
              </a:rPr>
              <a:t>Compares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32" dirty="0">
                <a:latin typeface="Lucida Sans Unicode"/>
                <a:cs typeface="Lucida Sans Unicode"/>
              </a:rPr>
              <a:t>text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20" dirty="0">
                <a:latin typeface="Lucida Sans Unicode"/>
                <a:cs typeface="Lucida Sans Unicode"/>
              </a:rPr>
              <a:t>field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to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11" dirty="0">
                <a:latin typeface="Lucida Sans Unicode"/>
                <a:cs typeface="Lucida Sans Unicode"/>
              </a:rPr>
              <a:t>regular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expression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52" dirty="0">
                <a:latin typeface="Lucida Sans Unicode"/>
                <a:cs typeface="Lucida Sans Unicode"/>
              </a:rPr>
              <a:t>and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48" dirty="0">
                <a:latin typeface="Lucida Sans Unicode"/>
                <a:cs typeface="Lucida Sans Unicode"/>
              </a:rPr>
              <a:t>returns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TRUE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2" dirty="0">
                <a:latin typeface="Lucida Sans Unicode"/>
                <a:cs typeface="Lucida Sans Unicode"/>
              </a:rPr>
              <a:t>there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07" dirty="0">
                <a:latin typeface="Lucida Sans Unicode"/>
                <a:cs typeface="Lucida Sans Unicode"/>
              </a:rPr>
              <a:t>is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25" dirty="0">
                <a:latin typeface="Lucida Sans Unicode"/>
                <a:cs typeface="Lucida Sans Unicode"/>
              </a:rPr>
              <a:t>match.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1" dirty="0">
                <a:latin typeface="Lucida Sans Unicode"/>
                <a:cs typeface="Lucida Sans Unicode"/>
              </a:rPr>
              <a:t>Otherwise,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64" dirty="0">
                <a:latin typeface="Lucida Sans Unicode"/>
                <a:cs typeface="Lucida Sans Unicode"/>
              </a:rPr>
              <a:t>it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48" dirty="0">
                <a:latin typeface="Lucida Sans Unicode"/>
                <a:cs typeface="Lucida Sans Unicode"/>
              </a:rPr>
              <a:t>returns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0" dirty="0">
                <a:latin typeface="Lucida Sans Unicode"/>
                <a:cs typeface="Lucida Sans Unicode"/>
              </a:rPr>
              <a:t>FALSE.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4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1" dirty="0">
                <a:latin typeface="Lucida Sans Unicode"/>
                <a:cs typeface="Lucida Sans Unicode"/>
              </a:rPr>
              <a:t>regular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expression </a:t>
            </a:r>
            <a:r>
              <a:rPr sz="978" spc="-302" dirty="0">
                <a:latin typeface="Lucida Sans Unicode"/>
                <a:cs typeface="Lucida Sans Unicode"/>
              </a:rPr>
              <a:t> </a:t>
            </a:r>
            <a:r>
              <a:rPr sz="978" spc="-107" dirty="0">
                <a:latin typeface="Lucida Sans Unicode"/>
                <a:cs typeface="Lucida Sans Unicode"/>
              </a:rPr>
              <a:t>is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55" dirty="0">
                <a:latin typeface="Lucida Sans Unicode"/>
                <a:cs typeface="Lucida Sans Unicode"/>
              </a:rPr>
              <a:t>string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used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to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describe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format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of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55" dirty="0">
                <a:latin typeface="Lucida Sans Unicode"/>
                <a:cs typeface="Lucida Sans Unicode"/>
              </a:rPr>
              <a:t>string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32" dirty="0">
                <a:latin typeface="Lucida Sans Unicode"/>
                <a:cs typeface="Lucida Sans Unicode"/>
              </a:rPr>
              <a:t>according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to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certain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30" dirty="0">
                <a:latin typeface="Lucida Sans Unicode"/>
                <a:cs typeface="Lucida Sans Unicode"/>
              </a:rPr>
              <a:t>syntax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50" dirty="0">
                <a:latin typeface="Lucida Sans Unicode"/>
                <a:cs typeface="Lucida Sans Unicode"/>
              </a:rPr>
              <a:t>rules.</a:t>
            </a:r>
            <a:endParaRPr sz="978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714117" y="2321638"/>
            <a:ext cx="8764492" cy="19928"/>
            <a:chOff x="417992" y="3220016"/>
            <a:chExt cx="19269710" cy="43815"/>
          </a:xfrm>
        </p:grpSpPr>
        <p:sp>
          <p:nvSpPr>
            <p:cNvPr id="27" name="object 27"/>
            <p:cNvSpPr/>
            <p:nvPr/>
          </p:nvSpPr>
          <p:spPr>
            <a:xfrm>
              <a:off x="2192216" y="3225252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8" name="object 28"/>
            <p:cNvSpPr/>
            <p:nvPr/>
          </p:nvSpPr>
          <p:spPr>
            <a:xfrm>
              <a:off x="417992" y="3258210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761918" y="2368675"/>
            <a:ext cx="666882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50" dirty="0">
                <a:latin typeface="Arial"/>
                <a:cs typeface="Arial"/>
              </a:rPr>
              <a:t>ISPICKVAL</a:t>
            </a:r>
            <a:endParaRPr sz="1046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93091" y="2359642"/>
            <a:ext cx="4492864" cy="15574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14" dirty="0">
                <a:latin typeface="Lucida Sans Unicode"/>
                <a:cs typeface="Lucida Sans Unicode"/>
              </a:rPr>
              <a:t>Determines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the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value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of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43" dirty="0">
                <a:latin typeface="Lucida Sans Unicode"/>
                <a:cs typeface="Lucida Sans Unicode"/>
              </a:rPr>
              <a:t>picklist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20" dirty="0">
                <a:latin typeface="Lucida Sans Unicode"/>
                <a:cs typeface="Lucida Sans Unicode"/>
              </a:rPr>
              <a:t>field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07" dirty="0">
                <a:latin typeface="Lucida Sans Unicode"/>
                <a:cs typeface="Lucida Sans Unicode"/>
              </a:rPr>
              <a:t>is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0" dirty="0">
                <a:latin typeface="Lucida Sans Unicode"/>
                <a:cs typeface="Lucida Sans Unicode"/>
              </a:rPr>
              <a:t>equal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to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2" dirty="0">
                <a:latin typeface="Lucida Sans Unicode"/>
                <a:cs typeface="Lucida Sans Unicode"/>
              </a:rPr>
              <a:t>text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30" dirty="0">
                <a:latin typeface="Lucida Sans Unicode"/>
                <a:cs typeface="Lucida Sans Unicode"/>
              </a:rPr>
              <a:t>literal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you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" dirty="0">
                <a:latin typeface="Lucida Sans Unicode"/>
                <a:cs typeface="Lucida Sans Unicode"/>
              </a:rPr>
              <a:t>specify.</a:t>
            </a:r>
            <a:endParaRPr sz="978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714117" y="2644796"/>
            <a:ext cx="8764492" cy="19928"/>
            <a:chOff x="417992" y="3930514"/>
            <a:chExt cx="19269710" cy="43815"/>
          </a:xfrm>
        </p:grpSpPr>
        <p:sp>
          <p:nvSpPr>
            <p:cNvPr id="32" name="object 32"/>
            <p:cNvSpPr/>
            <p:nvPr/>
          </p:nvSpPr>
          <p:spPr>
            <a:xfrm>
              <a:off x="2192216" y="3935749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3" name="object 33"/>
            <p:cNvSpPr/>
            <p:nvPr/>
          </p:nvSpPr>
          <p:spPr>
            <a:xfrm>
              <a:off x="417992" y="3968707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761919" y="2691833"/>
            <a:ext cx="448535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dirty="0">
                <a:latin typeface="Arial"/>
                <a:cs typeface="Arial"/>
              </a:rPr>
              <a:t>IMAGE</a:t>
            </a:r>
            <a:endParaRPr sz="1046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93091" y="2682800"/>
            <a:ext cx="4072344" cy="15574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55" dirty="0">
                <a:latin typeface="Lucida Sans Unicode"/>
                <a:cs typeface="Lucida Sans Unicode"/>
              </a:rPr>
              <a:t>Inserts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55" dirty="0">
                <a:latin typeface="Lucida Sans Unicode"/>
                <a:cs typeface="Lucida Sans Unicode"/>
              </a:rPr>
              <a:t>an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32" dirty="0">
                <a:latin typeface="Lucida Sans Unicode"/>
                <a:cs typeface="Lucida Sans Unicode"/>
              </a:rPr>
              <a:t>image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23" dirty="0">
                <a:latin typeface="Lucida Sans Unicode"/>
                <a:cs typeface="Lucida Sans Unicode"/>
              </a:rPr>
              <a:t>with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14" dirty="0">
                <a:latin typeface="Lucida Sans Unicode"/>
                <a:cs typeface="Lucida Sans Unicode"/>
              </a:rPr>
              <a:t>alternate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2" dirty="0">
                <a:latin typeface="Lucida Sans Unicode"/>
                <a:cs typeface="Lucida Sans Unicode"/>
              </a:rPr>
              <a:t>text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52" dirty="0">
                <a:latin typeface="Lucida Sans Unicode"/>
                <a:cs typeface="Lucida Sans Unicode"/>
              </a:rPr>
              <a:t>and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4" dirty="0">
                <a:latin typeface="Lucida Sans Unicode"/>
                <a:cs typeface="Lucida Sans Unicode"/>
              </a:rPr>
              <a:t>height/width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specifications.</a:t>
            </a:r>
            <a:endParaRPr sz="978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714117" y="2967953"/>
            <a:ext cx="8764492" cy="19928"/>
            <a:chOff x="417992" y="4641012"/>
            <a:chExt cx="19269710" cy="43815"/>
          </a:xfrm>
        </p:grpSpPr>
        <p:sp>
          <p:nvSpPr>
            <p:cNvPr id="37" name="object 37"/>
            <p:cNvSpPr/>
            <p:nvPr/>
          </p:nvSpPr>
          <p:spPr>
            <a:xfrm>
              <a:off x="2192216" y="4646247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8" name="object 38"/>
            <p:cNvSpPr/>
            <p:nvPr/>
          </p:nvSpPr>
          <p:spPr>
            <a:xfrm>
              <a:off x="417992" y="4679205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761918" y="3014991"/>
            <a:ext cx="419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98" dirty="0">
                <a:latin typeface="Arial"/>
                <a:cs typeface="Arial"/>
              </a:rPr>
              <a:t>ISNULL</a:t>
            </a:r>
            <a:endParaRPr sz="1046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93091" y="3005958"/>
            <a:ext cx="6634454" cy="30623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14" dirty="0">
                <a:latin typeface="Lucida Sans Unicode"/>
                <a:cs typeface="Lucida Sans Unicode"/>
              </a:rPr>
              <a:t>Determines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55" dirty="0">
                <a:latin typeface="Lucida Sans Unicode"/>
                <a:cs typeface="Lucida Sans Unicode"/>
              </a:rPr>
              <a:t>an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expression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07" dirty="0">
                <a:latin typeface="Lucida Sans Unicode"/>
                <a:cs typeface="Lucida Sans Unicode"/>
              </a:rPr>
              <a:t>is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52" dirty="0">
                <a:latin typeface="Lucida Sans Unicode"/>
                <a:cs typeface="Lucida Sans Unicode"/>
              </a:rPr>
              <a:t>null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(blank)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52" dirty="0">
                <a:latin typeface="Lucida Sans Unicode"/>
                <a:cs typeface="Lucida Sans Unicode"/>
              </a:rPr>
              <a:t>and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48" dirty="0">
                <a:latin typeface="Lucida Sans Unicode"/>
                <a:cs typeface="Lucida Sans Unicode"/>
              </a:rPr>
              <a:t>returns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TRUE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64" dirty="0">
                <a:latin typeface="Lucida Sans Unicode"/>
                <a:cs typeface="Lucida Sans Unicode"/>
              </a:rPr>
              <a:t>it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84" dirty="0">
                <a:latin typeface="Lucida Sans Unicode"/>
                <a:cs typeface="Lucida Sans Unicode"/>
              </a:rPr>
              <a:t>is.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59" dirty="0">
                <a:latin typeface="Lucida Sans Unicode"/>
                <a:cs typeface="Lucida Sans Unicode"/>
              </a:rPr>
              <a:t>If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64" dirty="0">
                <a:latin typeface="Lucida Sans Unicode"/>
                <a:cs typeface="Lucida Sans Unicode"/>
              </a:rPr>
              <a:t>it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contains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6" dirty="0">
                <a:latin typeface="Lucida Sans Unicode"/>
                <a:cs typeface="Lucida Sans Unicode"/>
              </a:rPr>
              <a:t>value,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66" dirty="0">
                <a:latin typeface="Lucida Sans Unicode"/>
                <a:cs typeface="Lucida Sans Unicode"/>
              </a:rPr>
              <a:t>this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function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48" dirty="0">
                <a:latin typeface="Lucida Sans Unicode"/>
                <a:cs typeface="Lucida Sans Unicode"/>
              </a:rPr>
              <a:t>returns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30" dirty="0">
                <a:latin typeface="Lucida Sans Unicode"/>
                <a:cs typeface="Lucida Sans Unicode"/>
              </a:rPr>
              <a:t>FALSE.</a:t>
            </a:r>
            <a:endParaRPr sz="978">
              <a:latin typeface="Lucida Sans Unicode"/>
              <a:cs typeface="Lucida Sans Unicode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714117" y="3291111"/>
            <a:ext cx="8764492" cy="19928"/>
            <a:chOff x="417992" y="5351510"/>
            <a:chExt cx="19269710" cy="43815"/>
          </a:xfrm>
        </p:grpSpPr>
        <p:sp>
          <p:nvSpPr>
            <p:cNvPr id="42" name="object 42"/>
            <p:cNvSpPr/>
            <p:nvPr/>
          </p:nvSpPr>
          <p:spPr>
            <a:xfrm>
              <a:off x="2192216" y="5356745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3" name="object 43"/>
            <p:cNvSpPr/>
            <p:nvPr/>
          </p:nvSpPr>
          <p:spPr>
            <a:xfrm>
              <a:off x="417992" y="5389703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761919" y="3338148"/>
            <a:ext cx="53373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80" dirty="0">
                <a:latin typeface="Arial"/>
                <a:cs typeface="Arial"/>
              </a:rPr>
              <a:t>ISBLANK</a:t>
            </a:r>
            <a:endParaRPr sz="1046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93092" y="3329115"/>
            <a:ext cx="7018583" cy="30623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14" dirty="0">
                <a:latin typeface="Lucida Sans Unicode"/>
                <a:cs typeface="Lucida Sans Unicode"/>
              </a:rPr>
              <a:t>Determines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55" dirty="0">
                <a:latin typeface="Lucida Sans Unicode"/>
                <a:cs typeface="Lucida Sans Unicode"/>
              </a:rPr>
              <a:t>an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expression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5" dirty="0">
                <a:latin typeface="Lucida Sans Unicode"/>
                <a:cs typeface="Lucida Sans Unicode"/>
              </a:rPr>
              <a:t>has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value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52" dirty="0">
                <a:latin typeface="Lucida Sans Unicode"/>
                <a:cs typeface="Lucida Sans Unicode"/>
              </a:rPr>
              <a:t>and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48" dirty="0">
                <a:latin typeface="Lucida Sans Unicode"/>
                <a:cs typeface="Lucida Sans Unicode"/>
              </a:rPr>
              <a:t>returns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TRUE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64" dirty="0">
                <a:latin typeface="Lucida Sans Unicode"/>
                <a:cs typeface="Lucida Sans Unicode"/>
              </a:rPr>
              <a:t>it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does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6" dirty="0">
                <a:latin typeface="Lucida Sans Unicode"/>
                <a:cs typeface="Lucida Sans Unicode"/>
              </a:rPr>
              <a:t>not.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59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64" dirty="0">
                <a:latin typeface="Lucida Sans Unicode"/>
                <a:cs typeface="Lucida Sans Unicode"/>
              </a:rPr>
              <a:t>it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contains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6" dirty="0">
                <a:latin typeface="Lucida Sans Unicode"/>
                <a:cs typeface="Lucida Sans Unicode"/>
              </a:rPr>
              <a:t>value,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66" dirty="0">
                <a:latin typeface="Lucida Sans Unicode"/>
                <a:cs typeface="Lucida Sans Unicode"/>
              </a:rPr>
              <a:t>this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function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48" dirty="0">
                <a:latin typeface="Lucida Sans Unicode"/>
                <a:cs typeface="Lucida Sans Unicode"/>
              </a:rPr>
              <a:t>returns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30" dirty="0">
                <a:latin typeface="Lucida Sans Unicode"/>
                <a:cs typeface="Lucida Sans Unicode"/>
              </a:rPr>
              <a:t>FALSE.</a:t>
            </a:r>
            <a:endParaRPr sz="978">
              <a:latin typeface="Lucida Sans Unicode"/>
              <a:cs typeface="Lucida Sans Unicode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714117" y="3614269"/>
            <a:ext cx="8764492" cy="19928"/>
            <a:chOff x="417992" y="6062008"/>
            <a:chExt cx="19269710" cy="43815"/>
          </a:xfrm>
        </p:grpSpPr>
        <p:sp>
          <p:nvSpPr>
            <p:cNvPr id="47" name="object 47"/>
            <p:cNvSpPr/>
            <p:nvPr/>
          </p:nvSpPr>
          <p:spPr>
            <a:xfrm>
              <a:off x="2192216" y="6067243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8" name="object 48"/>
            <p:cNvSpPr/>
            <p:nvPr/>
          </p:nvSpPr>
          <p:spPr>
            <a:xfrm>
              <a:off x="417992" y="6100201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761918" y="3661306"/>
            <a:ext cx="302104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5" dirty="0">
                <a:latin typeface="Arial"/>
                <a:cs typeface="Arial"/>
              </a:rPr>
              <a:t>AND</a:t>
            </a:r>
            <a:endParaRPr sz="1046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93091" y="3652273"/>
            <a:ext cx="4833092" cy="15574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18" dirty="0">
                <a:latin typeface="Lucida Sans Unicode"/>
                <a:cs typeface="Lucida Sans Unicode"/>
              </a:rPr>
              <a:t>Checks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7" dirty="0">
                <a:latin typeface="Lucida Sans Unicode"/>
                <a:cs typeface="Lucida Sans Unicode"/>
              </a:rPr>
              <a:t>whether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8" dirty="0">
                <a:latin typeface="Lucida Sans Unicode"/>
                <a:cs typeface="Lucida Sans Unicode"/>
              </a:rPr>
              <a:t>all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7" dirty="0">
                <a:latin typeface="Lucida Sans Unicode"/>
                <a:cs typeface="Lucida Sans Unicode"/>
              </a:rPr>
              <a:t>arguments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4" dirty="0">
                <a:latin typeface="Lucida Sans Unicode"/>
                <a:cs typeface="Lucida Sans Unicode"/>
              </a:rPr>
              <a:t>are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20" dirty="0">
                <a:latin typeface="Lucida Sans Unicode"/>
                <a:cs typeface="Lucida Sans Unicode"/>
              </a:rPr>
              <a:t>true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52" dirty="0">
                <a:latin typeface="Lucida Sans Unicode"/>
                <a:cs typeface="Lucida Sans Unicode"/>
              </a:rPr>
              <a:t>and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48" dirty="0">
                <a:latin typeface="Lucida Sans Unicode"/>
                <a:cs typeface="Lucida Sans Unicode"/>
              </a:rPr>
              <a:t>returns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TRUE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8" dirty="0">
                <a:latin typeface="Lucida Sans Unicode"/>
                <a:cs typeface="Lucida Sans Unicode"/>
              </a:rPr>
              <a:t>all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7" dirty="0">
                <a:latin typeface="Lucida Sans Unicode"/>
                <a:cs typeface="Lucida Sans Unicode"/>
              </a:rPr>
              <a:t>arguments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4" dirty="0">
                <a:latin typeface="Lucida Sans Unicode"/>
                <a:cs typeface="Lucida Sans Unicode"/>
              </a:rPr>
              <a:t>are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25" dirty="0">
                <a:latin typeface="Lucida Sans Unicode"/>
                <a:cs typeface="Lucida Sans Unicode"/>
              </a:rPr>
              <a:t>true.</a:t>
            </a:r>
            <a:endParaRPr sz="978">
              <a:latin typeface="Lucida Sans Unicode"/>
              <a:cs typeface="Lucida Sans Unicode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714117" y="3937426"/>
            <a:ext cx="8764492" cy="19928"/>
            <a:chOff x="417992" y="6772505"/>
            <a:chExt cx="19269710" cy="43815"/>
          </a:xfrm>
        </p:grpSpPr>
        <p:sp>
          <p:nvSpPr>
            <p:cNvPr id="52" name="object 52"/>
            <p:cNvSpPr/>
            <p:nvPr/>
          </p:nvSpPr>
          <p:spPr>
            <a:xfrm>
              <a:off x="2192216" y="6777740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3" name="object 53"/>
            <p:cNvSpPr/>
            <p:nvPr/>
          </p:nvSpPr>
          <p:spPr>
            <a:xfrm>
              <a:off x="417992" y="6810698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761918" y="3984463"/>
            <a:ext cx="112928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68" dirty="0">
                <a:latin typeface="Arial"/>
                <a:cs typeface="Arial"/>
              </a:rPr>
              <a:t>IF</a:t>
            </a:r>
            <a:endParaRPr sz="1046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93092" y="3975430"/>
            <a:ext cx="5527123" cy="15574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18" dirty="0">
                <a:latin typeface="Lucida Sans Unicode"/>
                <a:cs typeface="Lucida Sans Unicode"/>
              </a:rPr>
              <a:t>Checks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7" dirty="0">
                <a:latin typeface="Lucida Sans Unicode"/>
                <a:cs typeface="Lucida Sans Unicode"/>
              </a:rPr>
              <a:t>whether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condition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07" dirty="0">
                <a:latin typeface="Lucida Sans Unicode"/>
                <a:cs typeface="Lucida Sans Unicode"/>
              </a:rPr>
              <a:t>is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25" dirty="0">
                <a:latin typeface="Lucida Sans Unicode"/>
                <a:cs typeface="Lucida Sans Unicode"/>
              </a:rPr>
              <a:t>true,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52" dirty="0">
                <a:latin typeface="Lucida Sans Unicode"/>
                <a:cs typeface="Lucida Sans Unicode"/>
              </a:rPr>
              <a:t>and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48" dirty="0">
                <a:latin typeface="Lucida Sans Unicode"/>
                <a:cs typeface="Lucida Sans Unicode"/>
              </a:rPr>
              <a:t>returns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36" dirty="0">
                <a:latin typeface="Lucida Sans Unicode"/>
                <a:cs typeface="Lucida Sans Unicode"/>
              </a:rPr>
              <a:t>one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value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TRUE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52" dirty="0">
                <a:latin typeface="Lucida Sans Unicode"/>
                <a:cs typeface="Lucida Sans Unicode"/>
              </a:rPr>
              <a:t>and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another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value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0" dirty="0">
                <a:latin typeface="Lucida Sans Unicode"/>
                <a:cs typeface="Lucida Sans Unicode"/>
              </a:rPr>
              <a:t>FALSE.</a:t>
            </a:r>
            <a:endParaRPr sz="978">
              <a:latin typeface="Lucida Sans Unicode"/>
              <a:cs typeface="Lucida Sans Unicode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714117" y="4260583"/>
            <a:ext cx="8764492" cy="19928"/>
            <a:chOff x="417992" y="7483002"/>
            <a:chExt cx="19269710" cy="43815"/>
          </a:xfrm>
        </p:grpSpPr>
        <p:sp>
          <p:nvSpPr>
            <p:cNvPr id="57" name="object 57"/>
            <p:cNvSpPr/>
            <p:nvPr/>
          </p:nvSpPr>
          <p:spPr>
            <a:xfrm>
              <a:off x="2192216" y="7488238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8" name="object 58"/>
            <p:cNvSpPr/>
            <p:nvPr/>
          </p:nvSpPr>
          <p:spPr>
            <a:xfrm>
              <a:off x="417992" y="7521196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761918" y="4307621"/>
            <a:ext cx="352648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59" dirty="0">
                <a:latin typeface="Arial"/>
                <a:cs typeface="Arial"/>
              </a:rPr>
              <a:t>CASE</a:t>
            </a:r>
            <a:endParaRPr sz="1046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693091" y="4279522"/>
            <a:ext cx="7697018" cy="414149"/>
          </a:xfrm>
          <a:prstGeom prst="rect">
            <a:avLst/>
          </a:prstGeom>
        </p:spPr>
        <p:txBody>
          <a:bodyPr vert="horz" wrap="square" lIns="0" tIns="23683" rIns="0" bIns="0" rtlCol="0">
            <a:spAutoFit/>
          </a:bodyPr>
          <a:lstStyle/>
          <a:p>
            <a:pPr marL="5776" marR="2310">
              <a:lnSpc>
                <a:spcPts val="1041"/>
              </a:lnSpc>
              <a:spcBef>
                <a:spcPts val="186"/>
              </a:spcBef>
              <a:tabLst>
                <a:tab pos="6578241" algn="l"/>
              </a:tabLst>
            </a:pPr>
            <a:r>
              <a:rPr sz="978" spc="-16" dirty="0">
                <a:latin typeface="Lucida Sans Unicode"/>
                <a:cs typeface="Lucida Sans Unicode"/>
              </a:rPr>
              <a:t>CASE(expression</a:t>
            </a:r>
            <a:r>
              <a:rPr sz="978" spc="-9" dirty="0">
                <a:latin typeface="Lucida Sans Unicode"/>
                <a:cs typeface="Lucida Sans Unicode"/>
              </a:rPr>
              <a:t>,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2" dirty="0">
                <a:latin typeface="Lucida Sans Unicode"/>
                <a:cs typeface="Lucida Sans Unicode"/>
              </a:rPr>
              <a:t>value1,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55" dirty="0">
                <a:latin typeface="Lucida Sans Unicode"/>
                <a:cs typeface="Lucida Sans Unicode"/>
              </a:rPr>
              <a:t>result1</a:t>
            </a:r>
            <a:r>
              <a:rPr sz="978" spc="-34" dirty="0">
                <a:latin typeface="Lucida Sans Unicode"/>
                <a:cs typeface="Lucida Sans Unicode"/>
              </a:rPr>
              <a:t>,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2" dirty="0">
                <a:latin typeface="Lucida Sans Unicode"/>
                <a:cs typeface="Lucida Sans Unicode"/>
              </a:rPr>
              <a:t>value2,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39" dirty="0">
                <a:latin typeface="Lucida Sans Unicode"/>
                <a:cs typeface="Lucida Sans Unicode"/>
              </a:rPr>
              <a:t>result2,...,else_result</a:t>
            </a:r>
            <a:r>
              <a:rPr sz="978" spc="-27" dirty="0">
                <a:latin typeface="Lucida Sans Unicode"/>
                <a:cs typeface="Lucida Sans Unicode"/>
              </a:rPr>
              <a:t>)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18" dirty="0">
                <a:latin typeface="Lucida Sans Unicode"/>
                <a:cs typeface="Lucida Sans Unicode"/>
              </a:rPr>
              <a:t>Check</a:t>
            </a:r>
            <a:r>
              <a:rPr sz="978" spc="16" dirty="0">
                <a:latin typeface="Lucida Sans Unicode"/>
                <a:cs typeface="Lucida Sans Unicode"/>
              </a:rPr>
              <a:t>s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50" dirty="0">
                <a:latin typeface="Lucida Sans Unicode"/>
                <a:cs typeface="Lucida Sans Unicode"/>
              </a:rPr>
              <a:t>a</a:t>
            </a:r>
            <a:r>
              <a:rPr sz="978" spc="59" dirty="0">
                <a:latin typeface="Lucida Sans Unicode"/>
                <a:cs typeface="Lucida Sans Unicode"/>
              </a:rPr>
              <a:t>n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expressio</a:t>
            </a:r>
            <a:r>
              <a:rPr sz="978" spc="-39" dirty="0">
                <a:latin typeface="Lucida Sans Unicode"/>
                <a:cs typeface="Lucida Sans Unicode"/>
              </a:rPr>
              <a:t>n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2" dirty="0">
                <a:latin typeface="Lucida Sans Unicode"/>
                <a:cs typeface="Lucida Sans Unicode"/>
              </a:rPr>
              <a:t>agains</a:t>
            </a:r>
            <a:r>
              <a:rPr sz="978" spc="5" dirty="0">
                <a:latin typeface="Lucida Sans Unicode"/>
                <a:cs typeface="Lucida Sans Unicode"/>
              </a:rPr>
              <a:t>t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45" dirty="0">
                <a:latin typeface="Lucida Sans Unicode"/>
                <a:cs typeface="Lucida Sans Unicode"/>
              </a:rPr>
              <a:t>serie</a:t>
            </a:r>
            <a:r>
              <a:rPr sz="978" spc="-48" dirty="0">
                <a:latin typeface="Lucida Sans Unicode"/>
                <a:cs typeface="Lucida Sans Unicode"/>
              </a:rPr>
              <a:t>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4" dirty="0">
                <a:latin typeface="Lucida Sans Unicode"/>
                <a:cs typeface="Lucida Sans Unicode"/>
              </a:rPr>
              <a:t>o</a:t>
            </a:r>
            <a:r>
              <a:rPr sz="978" spc="-7" dirty="0">
                <a:latin typeface="Lucida Sans Unicode"/>
                <a:cs typeface="Lucida Sans Unicode"/>
              </a:rPr>
              <a:t>f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5" dirty="0">
                <a:latin typeface="Lucida Sans Unicode"/>
                <a:cs typeface="Lucida Sans Unicode"/>
              </a:rPr>
              <a:t>values</a:t>
            </a:r>
            <a:r>
              <a:rPr sz="978" spc="-2" dirty="0">
                <a:latin typeface="Lucida Sans Unicode"/>
                <a:cs typeface="Lucida Sans Unicode"/>
              </a:rPr>
              <a:t>.</a:t>
            </a:r>
            <a:r>
              <a:rPr sz="978" dirty="0">
                <a:latin typeface="Lucida Sans Unicode"/>
                <a:cs typeface="Lucida Sans Unicode"/>
              </a:rPr>
              <a:t>	</a:t>
            </a:r>
            <a:r>
              <a:rPr sz="978" spc="-55" dirty="0">
                <a:latin typeface="Lucida Sans Unicode"/>
                <a:cs typeface="Lucida Sans Unicode"/>
              </a:rPr>
              <a:t>I</a:t>
            </a:r>
            <a:r>
              <a:rPr sz="978" spc="-66" dirty="0">
                <a:latin typeface="Lucida Sans Unicode"/>
                <a:cs typeface="Lucida Sans Unicode"/>
              </a:rPr>
              <a:t>f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th</a:t>
            </a:r>
            <a:r>
              <a:rPr sz="978" spc="14" dirty="0">
                <a:latin typeface="Lucida Sans Unicode"/>
                <a:cs typeface="Lucida Sans Unicode"/>
              </a:rPr>
              <a:t>e</a:t>
            </a:r>
            <a:r>
              <a:rPr sz="978" spc="-43" dirty="0">
                <a:latin typeface="Lucida Sans Unicode"/>
                <a:cs typeface="Lucida Sans Unicode"/>
              </a:rPr>
              <a:t> </a:t>
            </a:r>
            <a:r>
              <a:rPr sz="978" spc="-32" dirty="0">
                <a:latin typeface="Lucida Sans Unicode"/>
                <a:cs typeface="Lucida Sans Unicode"/>
              </a:rPr>
              <a:t>expression  </a:t>
            </a:r>
            <a:r>
              <a:rPr sz="978" spc="23" dirty="0">
                <a:latin typeface="Lucida Sans Unicode"/>
                <a:cs typeface="Lucida Sans Unicode"/>
              </a:rPr>
              <a:t>compares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30" dirty="0">
                <a:latin typeface="Lucida Sans Unicode"/>
                <a:cs typeface="Lucida Sans Unicode"/>
              </a:rPr>
              <a:t>equal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to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9" dirty="0">
                <a:latin typeface="Lucida Sans Unicode"/>
                <a:cs typeface="Lucida Sans Unicode"/>
              </a:rPr>
              <a:t>any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16" dirty="0">
                <a:latin typeface="Lucida Sans Unicode"/>
                <a:cs typeface="Lucida Sans Unicode"/>
              </a:rPr>
              <a:t>value,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the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5" dirty="0">
                <a:latin typeface="Lucida Sans Unicode"/>
                <a:cs typeface="Lucida Sans Unicode"/>
              </a:rPr>
              <a:t>corresponding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48" dirty="0">
                <a:latin typeface="Lucida Sans Unicode"/>
                <a:cs typeface="Lucida Sans Unicode"/>
              </a:rPr>
              <a:t>result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07" dirty="0">
                <a:latin typeface="Lucida Sans Unicode"/>
                <a:cs typeface="Lucida Sans Unicode"/>
              </a:rPr>
              <a:t>is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4" dirty="0">
                <a:latin typeface="Lucida Sans Unicode"/>
                <a:cs typeface="Lucida Sans Unicode"/>
              </a:rPr>
              <a:t>returned.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59" dirty="0">
                <a:latin typeface="Lucida Sans Unicode"/>
                <a:cs typeface="Lucida Sans Unicode"/>
              </a:rPr>
              <a:t>If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64" dirty="0">
                <a:latin typeface="Lucida Sans Unicode"/>
                <a:cs typeface="Lucida Sans Unicode"/>
              </a:rPr>
              <a:t>it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107" dirty="0">
                <a:latin typeface="Lucida Sans Unicode"/>
                <a:cs typeface="Lucida Sans Unicode"/>
              </a:rPr>
              <a:t>is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" dirty="0">
                <a:latin typeface="Lucida Sans Unicode"/>
                <a:cs typeface="Lucida Sans Unicode"/>
              </a:rPr>
              <a:t>not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0" dirty="0">
                <a:latin typeface="Lucida Sans Unicode"/>
                <a:cs typeface="Lucida Sans Unicode"/>
              </a:rPr>
              <a:t>equal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to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9" dirty="0">
                <a:latin typeface="Lucida Sans Unicode"/>
                <a:cs typeface="Lucida Sans Unicode"/>
              </a:rPr>
              <a:t>any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9" dirty="0">
                <a:latin typeface="Lucida Sans Unicode"/>
                <a:cs typeface="Lucida Sans Unicode"/>
              </a:rPr>
              <a:t>of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the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5" dirty="0">
                <a:latin typeface="Lucida Sans Unicode"/>
                <a:cs typeface="Lucida Sans Unicode"/>
              </a:rPr>
              <a:t>values,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the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52" dirty="0">
                <a:latin typeface="Lucida Sans Unicode"/>
                <a:cs typeface="Lucida Sans Unicode"/>
              </a:rPr>
              <a:t>else-result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107" dirty="0">
                <a:latin typeface="Lucida Sans Unicode"/>
                <a:cs typeface="Lucida Sans Unicode"/>
              </a:rPr>
              <a:t>is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14" dirty="0">
                <a:latin typeface="Lucida Sans Unicode"/>
                <a:cs typeface="Lucida Sans Unicode"/>
              </a:rPr>
              <a:t>returned.</a:t>
            </a:r>
            <a:endParaRPr sz="978">
              <a:latin typeface="Lucida Sans Unicode"/>
              <a:cs typeface="Lucida Sans Unicode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714117" y="4583741"/>
            <a:ext cx="8764492" cy="19928"/>
            <a:chOff x="417992" y="8193501"/>
            <a:chExt cx="19269710" cy="43815"/>
          </a:xfrm>
        </p:grpSpPr>
        <p:sp>
          <p:nvSpPr>
            <p:cNvPr id="62" name="object 62"/>
            <p:cNvSpPr/>
            <p:nvPr/>
          </p:nvSpPr>
          <p:spPr>
            <a:xfrm>
              <a:off x="2192216" y="8198736"/>
              <a:ext cx="17495520" cy="0"/>
            </a:xfrm>
            <a:custGeom>
              <a:avLst/>
              <a:gdLst/>
              <a:ahLst/>
              <a:cxnLst/>
              <a:rect l="l" t="t" r="r" b="b"/>
              <a:pathLst>
                <a:path w="17495520">
                  <a:moveTo>
                    <a:pt x="0" y="0"/>
                  </a:moveTo>
                  <a:lnTo>
                    <a:pt x="17495202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63" name="object 63"/>
            <p:cNvSpPr/>
            <p:nvPr/>
          </p:nvSpPr>
          <p:spPr>
            <a:xfrm>
              <a:off x="417992" y="8231694"/>
              <a:ext cx="19269710" cy="0"/>
            </a:xfrm>
            <a:custGeom>
              <a:avLst/>
              <a:gdLst/>
              <a:ahLst/>
              <a:cxnLst/>
              <a:rect l="l" t="t" r="r" b="b"/>
              <a:pathLst>
                <a:path w="19269710">
                  <a:moveTo>
                    <a:pt x="0" y="0"/>
                  </a:moveTo>
                  <a:lnTo>
                    <a:pt x="19269427" y="0"/>
                  </a:lnTo>
                </a:path>
              </a:pathLst>
            </a:custGeom>
            <a:ln w="10470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761919" y="4630778"/>
            <a:ext cx="627025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66" dirty="0">
                <a:latin typeface="Arial"/>
                <a:cs typeface="Arial"/>
              </a:rPr>
              <a:t>INCULDES</a:t>
            </a:r>
            <a:endParaRPr sz="1046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693091" y="4621745"/>
            <a:ext cx="5552828" cy="30623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14" dirty="0">
                <a:latin typeface="Lucida Sans Unicode"/>
                <a:cs typeface="Lucida Sans Unicode"/>
              </a:rPr>
              <a:t>Determines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73" dirty="0">
                <a:latin typeface="Lucida Sans Unicode"/>
                <a:cs typeface="Lucida Sans Unicode"/>
              </a:rPr>
              <a:t>if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9" dirty="0">
                <a:latin typeface="Lucida Sans Unicode"/>
                <a:cs typeface="Lucida Sans Unicode"/>
              </a:rPr>
              <a:t>any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27" dirty="0">
                <a:latin typeface="Lucida Sans Unicode"/>
                <a:cs typeface="Lucida Sans Unicode"/>
              </a:rPr>
              <a:t>value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23" dirty="0">
                <a:latin typeface="Lucida Sans Unicode"/>
                <a:cs typeface="Lucida Sans Unicode"/>
              </a:rPr>
              <a:t>selected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52" dirty="0">
                <a:latin typeface="Lucida Sans Unicode"/>
                <a:cs typeface="Lucida Sans Unicode"/>
              </a:rPr>
              <a:t>in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6" dirty="0">
                <a:latin typeface="Lucida Sans Unicode"/>
                <a:cs typeface="Lucida Sans Unicode"/>
              </a:rPr>
              <a:t> multi-select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43" dirty="0">
                <a:latin typeface="Lucida Sans Unicode"/>
                <a:cs typeface="Lucida Sans Unicode"/>
              </a:rPr>
              <a:t>picklist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20" dirty="0">
                <a:latin typeface="Lucida Sans Unicode"/>
                <a:cs typeface="Lucida Sans Unicode"/>
              </a:rPr>
              <a:t>field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5" dirty="0">
                <a:latin typeface="Lucida Sans Unicode"/>
                <a:cs typeface="Lucida Sans Unicode"/>
              </a:rPr>
              <a:t>equals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2" dirty="0">
                <a:latin typeface="Lucida Sans Unicode"/>
                <a:cs typeface="Lucida Sans Unicode"/>
              </a:rPr>
              <a:t>text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0" dirty="0">
                <a:latin typeface="Lucida Sans Unicode"/>
                <a:cs typeface="Lucida Sans Unicode"/>
              </a:rPr>
              <a:t>literal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9" dirty="0">
                <a:latin typeface="Lucida Sans Unicode"/>
                <a:cs typeface="Lucida Sans Unicode"/>
              </a:rPr>
              <a:t>you</a:t>
            </a:r>
            <a:r>
              <a:rPr sz="978" spc="-36" dirty="0">
                <a:latin typeface="Lucida Sans Unicode"/>
                <a:cs typeface="Lucida Sans Unicode"/>
              </a:rPr>
              <a:t> </a:t>
            </a:r>
            <a:r>
              <a:rPr sz="978" spc="-7" dirty="0">
                <a:latin typeface="Lucida Sans Unicode"/>
                <a:cs typeface="Lucida Sans Unicode"/>
              </a:rPr>
              <a:t>specify.</a:t>
            </a:r>
            <a:endParaRPr sz="978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61919" y="4953936"/>
            <a:ext cx="336763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36" dirty="0">
                <a:latin typeface="Arial"/>
                <a:cs typeface="Arial"/>
              </a:rPr>
              <a:t>MOD</a:t>
            </a:r>
            <a:endParaRPr sz="1046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693091" y="4944903"/>
            <a:ext cx="3602724" cy="15574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36" dirty="0">
                <a:latin typeface="Lucida Sans Unicode"/>
                <a:cs typeface="Lucida Sans Unicode"/>
              </a:rPr>
              <a:t>Returns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the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2" dirty="0">
                <a:latin typeface="Lucida Sans Unicode"/>
                <a:cs typeface="Lucida Sans Unicode"/>
              </a:rPr>
              <a:t>remainder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dirty="0">
                <a:latin typeface="Lucida Sans Unicode"/>
                <a:cs typeface="Lucida Sans Unicode"/>
              </a:rPr>
              <a:t>after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2" dirty="0">
                <a:latin typeface="Lucida Sans Unicode"/>
                <a:cs typeface="Lucida Sans Unicode"/>
              </a:rPr>
              <a:t>number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07" dirty="0">
                <a:latin typeface="Lucida Sans Unicode"/>
                <a:cs typeface="Lucida Sans Unicode"/>
              </a:rPr>
              <a:t>is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1" dirty="0">
                <a:latin typeface="Lucida Sans Unicode"/>
                <a:cs typeface="Lucida Sans Unicode"/>
              </a:rPr>
              <a:t>divided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0" dirty="0">
                <a:latin typeface="Lucida Sans Unicode"/>
                <a:cs typeface="Lucida Sans Unicode"/>
              </a:rPr>
              <a:t>by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43" dirty="0">
                <a:latin typeface="Lucida Sans Unicode"/>
                <a:cs typeface="Lucida Sans Unicode"/>
              </a:rPr>
              <a:t>divisor.</a:t>
            </a:r>
            <a:endParaRPr sz="978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761918" y="5277094"/>
            <a:ext cx="30181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046" b="1" spc="-70" dirty="0">
                <a:latin typeface="Arial"/>
                <a:cs typeface="Arial"/>
              </a:rPr>
              <a:t>TRIM</a:t>
            </a:r>
            <a:endParaRPr sz="1046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693092" y="5268060"/>
            <a:ext cx="4664711" cy="15574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11" dirty="0">
                <a:latin typeface="Lucida Sans Unicode"/>
                <a:cs typeface="Lucida Sans Unicode"/>
              </a:rPr>
              <a:t>Removes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18" dirty="0">
                <a:latin typeface="Lucida Sans Unicode"/>
                <a:cs typeface="Lucida Sans Unicode"/>
              </a:rPr>
              <a:t>all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23" dirty="0">
                <a:latin typeface="Lucida Sans Unicode"/>
                <a:cs typeface="Lucida Sans Unicode"/>
              </a:rPr>
              <a:t>spaces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4" dirty="0">
                <a:latin typeface="Lucida Sans Unicode"/>
                <a:cs typeface="Lucida Sans Unicode"/>
              </a:rPr>
              <a:t>from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125" dirty="0">
                <a:latin typeface="Lucida Sans Unicode"/>
                <a:cs typeface="Lucida Sans Unicode"/>
              </a:rPr>
              <a:t>a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32" dirty="0">
                <a:latin typeface="Lucida Sans Unicode"/>
                <a:cs typeface="Lucida Sans Unicode"/>
              </a:rPr>
              <a:t>text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55" dirty="0">
                <a:latin typeface="Lucida Sans Unicode"/>
                <a:cs typeface="Lucida Sans Unicode"/>
              </a:rPr>
              <a:t>string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30" dirty="0">
                <a:latin typeface="Lucida Sans Unicode"/>
                <a:cs typeface="Lucida Sans Unicode"/>
              </a:rPr>
              <a:t>except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43" dirty="0">
                <a:latin typeface="Lucida Sans Unicode"/>
                <a:cs typeface="Lucida Sans Unicode"/>
              </a:rPr>
              <a:t>for</a:t>
            </a:r>
            <a:r>
              <a:rPr sz="978" spc="-41" dirty="0">
                <a:latin typeface="Lucida Sans Unicode"/>
                <a:cs typeface="Lucida Sans Unicode"/>
              </a:rPr>
              <a:t> </a:t>
            </a:r>
            <a:r>
              <a:rPr sz="978" spc="-32" dirty="0">
                <a:latin typeface="Lucida Sans Unicode"/>
                <a:cs typeface="Lucida Sans Unicode"/>
              </a:rPr>
              <a:t>single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23" dirty="0">
                <a:latin typeface="Lucida Sans Unicode"/>
                <a:cs typeface="Lucida Sans Unicode"/>
              </a:rPr>
              <a:t>spaces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43" dirty="0">
                <a:latin typeface="Lucida Sans Unicode"/>
                <a:cs typeface="Lucida Sans Unicode"/>
              </a:rPr>
              <a:t>between</a:t>
            </a:r>
            <a:r>
              <a:rPr sz="978" spc="-39" dirty="0">
                <a:latin typeface="Lucida Sans Unicode"/>
                <a:cs typeface="Lucida Sans Unicode"/>
              </a:rPr>
              <a:t> </a:t>
            </a:r>
            <a:r>
              <a:rPr sz="978" spc="-20" dirty="0">
                <a:latin typeface="Lucida Sans Unicode"/>
                <a:cs typeface="Lucida Sans Unicode"/>
              </a:rPr>
              <a:t>words</a:t>
            </a:r>
            <a:endParaRPr sz="978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429553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016794" y="1483516"/>
            <a:ext cx="651864" cy="106863"/>
            <a:chOff x="18672351" y="1377311"/>
            <a:chExt cx="1433195" cy="234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377311"/>
              <a:ext cx="1431748" cy="2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14235" y="1387782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6"/>
                  </a:moveTo>
                  <a:lnTo>
                    <a:pt x="0" y="150776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6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24000" y="1483515"/>
            <a:ext cx="8452568" cy="106863"/>
            <a:chOff x="0" y="1377308"/>
            <a:chExt cx="18583910" cy="23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77308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387779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697" y="933362"/>
            <a:ext cx="5155307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02" dirty="0"/>
              <a:t>Cross</a:t>
            </a:r>
            <a:r>
              <a:rPr spc="-14" dirty="0"/>
              <a:t> </a:t>
            </a:r>
            <a:r>
              <a:rPr spc="80" dirty="0"/>
              <a:t>Object</a:t>
            </a:r>
            <a:r>
              <a:rPr spc="-14" dirty="0"/>
              <a:t> </a:t>
            </a:r>
            <a:r>
              <a:rPr spc="-25" dirty="0"/>
              <a:t>Formula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5870" y="1658698"/>
            <a:ext cx="8378919" cy="3844942"/>
          </a:xfrm>
          <a:prstGeom prst="rect">
            <a:avLst/>
          </a:prstGeom>
        </p:spPr>
        <p:txBody>
          <a:bodyPr vert="horz" wrap="square" lIns="0" tIns="4043" rIns="0" bIns="0" rtlCol="0">
            <a:spAutoFit/>
          </a:bodyPr>
          <a:lstStyle/>
          <a:p>
            <a:pPr marL="194361" marR="81152" indent="-188874">
              <a:lnSpc>
                <a:spcPct val="101299"/>
              </a:lnSpc>
              <a:spcBef>
                <a:spcPts val="32"/>
              </a:spcBef>
              <a:buFont typeface="Arial MT"/>
              <a:buChar char="•"/>
              <a:tabLst>
                <a:tab pos="194072" algn="l"/>
                <a:tab pos="194650" algn="l"/>
              </a:tabLst>
            </a:pPr>
            <a:r>
              <a:rPr sz="1342" spc="-55" dirty="0">
                <a:latin typeface="Lucida Sans Unicode"/>
                <a:cs typeface="Lucida Sans Unicode"/>
              </a:rPr>
              <a:t>The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48" dirty="0">
                <a:latin typeface="Lucida Sans Unicode"/>
                <a:cs typeface="Lucida Sans Unicode"/>
              </a:rPr>
              <a:t>cross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43" dirty="0">
                <a:latin typeface="Lucida Sans Unicode"/>
                <a:cs typeface="Lucida Sans Unicode"/>
              </a:rPr>
              <a:t>object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formulas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52" dirty="0">
                <a:latin typeface="Lucida Sans Unicode"/>
                <a:cs typeface="Lucida Sans Unicode"/>
              </a:rPr>
              <a:t>are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defined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two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related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4" dirty="0">
                <a:latin typeface="Lucida Sans Unicode"/>
                <a:cs typeface="Lucida Sans Unicode"/>
              </a:rPr>
              <a:t>objects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82" dirty="0">
                <a:latin typeface="Lucida Sans Unicode"/>
                <a:cs typeface="Lucida Sans Unicode"/>
              </a:rPr>
              <a:t>and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34" dirty="0">
                <a:latin typeface="Lucida Sans Unicode"/>
                <a:cs typeface="Lucida Sans Unicode"/>
              </a:rPr>
              <a:t>reference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6" dirty="0">
                <a:latin typeface="Lucida Sans Unicode"/>
                <a:cs typeface="Lucida Sans Unicode"/>
              </a:rPr>
              <a:t>merge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48" dirty="0">
                <a:latin typeface="Lucida Sans Unicode"/>
                <a:cs typeface="Lucida Sans Unicode"/>
              </a:rPr>
              <a:t>fields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11" dirty="0">
                <a:latin typeface="Lucida Sans Unicode"/>
                <a:cs typeface="Lucida Sans Unicode"/>
              </a:rPr>
              <a:t>those </a:t>
            </a:r>
            <a:r>
              <a:rPr sz="1342" spc="-416" dirty="0">
                <a:latin typeface="Lucida Sans Unicode"/>
                <a:cs typeface="Lucida Sans Unicode"/>
              </a:rPr>
              <a:t> </a:t>
            </a:r>
            <a:r>
              <a:rPr sz="1342" spc="5" dirty="0">
                <a:latin typeface="Lucida Sans Unicode"/>
                <a:cs typeface="Lucida Sans Unicode"/>
              </a:rPr>
              <a:t>objects.</a:t>
            </a:r>
            <a:endParaRPr sz="1342">
              <a:latin typeface="Lucida Sans Unicode"/>
              <a:cs typeface="Lucida Sans Unicode"/>
            </a:endParaRPr>
          </a:p>
          <a:p>
            <a:pPr marL="194361" marR="257897" indent="-188874">
              <a:lnSpc>
                <a:spcPct val="101299"/>
              </a:lnSpc>
              <a:spcBef>
                <a:spcPts val="450"/>
              </a:spcBef>
              <a:buFont typeface="Arial MT"/>
              <a:buChar char="•"/>
              <a:tabLst>
                <a:tab pos="194072" algn="l"/>
                <a:tab pos="194650" algn="l"/>
              </a:tabLst>
            </a:pPr>
            <a:r>
              <a:rPr sz="1342" spc="-30" dirty="0">
                <a:latin typeface="Lucida Sans Unicode"/>
                <a:cs typeface="Lucida Sans Unicode"/>
              </a:rPr>
              <a:t>Cross-object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formulas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52" dirty="0">
                <a:latin typeface="Lucida Sans Unicode"/>
                <a:cs typeface="Lucida Sans Unicode"/>
              </a:rPr>
              <a:t>are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formulas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6" dirty="0">
                <a:latin typeface="Lucida Sans Unicode"/>
                <a:cs typeface="Lucida Sans Unicode"/>
              </a:rPr>
              <a:t>that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18" dirty="0">
                <a:latin typeface="Lucida Sans Unicode"/>
                <a:cs typeface="Lucida Sans Unicode"/>
              </a:rPr>
              <a:t>span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two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related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4" dirty="0">
                <a:latin typeface="Lucida Sans Unicode"/>
                <a:cs typeface="Lucida Sans Unicode"/>
              </a:rPr>
              <a:t>objects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82" dirty="0">
                <a:latin typeface="Lucida Sans Unicode"/>
                <a:cs typeface="Lucida Sans Unicode"/>
              </a:rPr>
              <a:t>and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34" dirty="0">
                <a:latin typeface="Lucida Sans Unicode"/>
                <a:cs typeface="Lucida Sans Unicode"/>
              </a:rPr>
              <a:t>reference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6" dirty="0">
                <a:latin typeface="Lucida Sans Unicode"/>
                <a:cs typeface="Lucida Sans Unicode"/>
              </a:rPr>
              <a:t>merge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48" dirty="0">
                <a:latin typeface="Lucida Sans Unicode"/>
                <a:cs typeface="Lucida Sans Unicode"/>
              </a:rPr>
              <a:t>fields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 </a:t>
            </a:r>
            <a:r>
              <a:rPr sz="1342" spc="-416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those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14" dirty="0">
                <a:latin typeface="Lucida Sans Unicode"/>
                <a:cs typeface="Lucida Sans Unicode"/>
              </a:rPr>
              <a:t>objects</a:t>
            </a:r>
            <a:endParaRPr sz="1342">
              <a:latin typeface="Lucida Sans Unicode"/>
              <a:cs typeface="Lucida Sans Unicode"/>
            </a:endParaRPr>
          </a:p>
          <a:p>
            <a:pPr marL="194361" marR="2310" indent="-188874">
              <a:lnSpc>
                <a:spcPct val="101299"/>
              </a:lnSpc>
              <a:spcBef>
                <a:spcPts val="450"/>
              </a:spcBef>
              <a:buFont typeface="Arial MT"/>
              <a:buChar char="•"/>
              <a:tabLst>
                <a:tab pos="194072" algn="l"/>
                <a:tab pos="194650" algn="l"/>
              </a:tabLst>
            </a:pPr>
            <a:r>
              <a:rPr sz="1342" spc="-30" dirty="0">
                <a:latin typeface="Lucida Sans Unicode"/>
                <a:cs typeface="Lucida Sans Unicode"/>
              </a:rPr>
              <a:t>Cross-object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formulas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16" dirty="0">
                <a:latin typeface="Lucida Sans Unicode"/>
                <a:cs typeface="Lucida Sans Unicode"/>
              </a:rPr>
              <a:t>can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34" dirty="0">
                <a:latin typeface="Lucida Sans Unicode"/>
                <a:cs typeface="Lucida Sans Unicode"/>
              </a:rPr>
              <a:t>reference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6" dirty="0">
                <a:latin typeface="Lucida Sans Unicode"/>
                <a:cs typeface="Lucida Sans Unicode"/>
              </a:rPr>
              <a:t>merge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48" dirty="0">
                <a:latin typeface="Lucida Sans Unicode"/>
                <a:cs typeface="Lucida Sans Unicode"/>
              </a:rPr>
              <a:t>fields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from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80" dirty="0">
                <a:latin typeface="Lucida Sans Unicode"/>
                <a:cs typeface="Lucida Sans Unicode"/>
              </a:rPr>
              <a:t>a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master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61" dirty="0">
                <a:latin typeface="Lucida Sans Unicode"/>
                <a:cs typeface="Lucida Sans Unicode"/>
              </a:rPr>
              <a:t>(“parent”)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43" dirty="0">
                <a:latin typeface="Lucida Sans Unicode"/>
                <a:cs typeface="Lucida Sans Unicode"/>
              </a:rPr>
              <a:t>object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96" dirty="0">
                <a:latin typeface="Lucida Sans Unicode"/>
                <a:cs typeface="Lucida Sans Unicode"/>
              </a:rPr>
              <a:t>if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84" dirty="0">
                <a:latin typeface="Lucida Sans Unicode"/>
                <a:cs typeface="Lucida Sans Unicode"/>
              </a:rPr>
              <a:t>an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43" dirty="0">
                <a:latin typeface="Lucida Sans Unicode"/>
                <a:cs typeface="Lucida Sans Unicode"/>
              </a:rPr>
              <a:t>object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141" dirty="0">
                <a:latin typeface="Lucida Sans Unicode"/>
                <a:cs typeface="Lucida Sans Unicode"/>
              </a:rPr>
              <a:t>is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16" dirty="0">
                <a:latin typeface="Lucida Sans Unicode"/>
                <a:cs typeface="Lucida Sans Unicode"/>
              </a:rPr>
              <a:t>detail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20" dirty="0">
                <a:latin typeface="Lucida Sans Unicode"/>
                <a:cs typeface="Lucida Sans Unicode"/>
              </a:rPr>
              <a:t>side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7" dirty="0">
                <a:latin typeface="Lucida Sans Unicode"/>
                <a:cs typeface="Lucida Sans Unicode"/>
              </a:rPr>
              <a:t>of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180" dirty="0">
                <a:latin typeface="Lucida Sans Unicode"/>
                <a:cs typeface="Lucida Sans Unicode"/>
              </a:rPr>
              <a:t>a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master-detail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-27" dirty="0">
                <a:latin typeface="Lucida Sans Unicode"/>
                <a:cs typeface="Lucida Sans Unicode"/>
              </a:rPr>
              <a:t>relationship.</a:t>
            </a:r>
            <a:endParaRPr sz="1342">
              <a:latin typeface="Lucida Sans Unicode"/>
              <a:cs typeface="Lucida Sans Unicode"/>
            </a:endParaRPr>
          </a:p>
          <a:p>
            <a:pPr marL="194361" marR="5197786" indent="-188874">
              <a:lnSpc>
                <a:spcPct val="101299"/>
              </a:lnSpc>
              <a:spcBef>
                <a:spcPts val="309"/>
              </a:spcBef>
              <a:buFont typeface="Arial MT"/>
              <a:buChar char="•"/>
              <a:tabLst>
                <a:tab pos="194072" algn="l"/>
                <a:tab pos="194650" algn="l"/>
              </a:tabLst>
            </a:pPr>
            <a:r>
              <a:rPr sz="1342" spc="-30" dirty="0">
                <a:latin typeface="Lucida Sans Unicode"/>
                <a:cs typeface="Lucida Sans Unicode"/>
              </a:rPr>
              <a:t>Cross-object</a:t>
            </a:r>
            <a:r>
              <a:rPr sz="1342" spc="-59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formulas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-11" dirty="0">
                <a:latin typeface="Lucida Sans Unicode"/>
                <a:cs typeface="Lucida Sans Unicode"/>
              </a:rPr>
              <a:t>also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27" dirty="0">
                <a:latin typeface="Lucida Sans Unicode"/>
                <a:cs typeface="Lucida Sans Unicode"/>
              </a:rPr>
              <a:t>work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25" dirty="0">
                <a:latin typeface="Lucida Sans Unicode"/>
                <a:cs typeface="Lucida Sans Unicode"/>
              </a:rPr>
              <a:t>with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lookup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relationships.</a:t>
            </a:r>
            <a:endParaRPr sz="1342">
              <a:latin typeface="Lucida Sans Unicode"/>
              <a:cs typeface="Lucida Sans Unicode"/>
            </a:endParaRPr>
          </a:p>
          <a:p>
            <a:pPr marL="194361" marR="5448463" indent="-188874">
              <a:lnSpc>
                <a:spcPct val="101299"/>
              </a:lnSpc>
              <a:spcBef>
                <a:spcPts val="450"/>
              </a:spcBef>
              <a:buFont typeface="Arial MT"/>
              <a:buChar char="•"/>
              <a:tabLst>
                <a:tab pos="241435" algn="l"/>
                <a:tab pos="241724" algn="l"/>
              </a:tabLst>
            </a:pPr>
            <a:r>
              <a:rPr sz="819" dirty="0"/>
              <a:t>	</a:t>
            </a:r>
            <a:r>
              <a:rPr sz="1342" dirty="0">
                <a:latin typeface="Lucida Sans Unicode"/>
                <a:cs typeface="Lucida Sans Unicode"/>
              </a:rPr>
              <a:t>You </a:t>
            </a:r>
            <a:r>
              <a:rPr sz="1342" spc="116" dirty="0">
                <a:latin typeface="Lucida Sans Unicode"/>
                <a:cs typeface="Lucida Sans Unicode"/>
              </a:rPr>
              <a:t>can </a:t>
            </a:r>
            <a:r>
              <a:rPr sz="1342" spc="34" dirty="0">
                <a:latin typeface="Lucida Sans Unicode"/>
                <a:cs typeface="Lucida Sans Unicode"/>
              </a:rPr>
              <a:t>reference </a:t>
            </a:r>
            <a:r>
              <a:rPr sz="1342" spc="-48" dirty="0">
                <a:latin typeface="Lucida Sans Unicode"/>
                <a:cs typeface="Lucida Sans Unicode"/>
              </a:rPr>
              <a:t>fields </a:t>
            </a:r>
            <a:r>
              <a:rPr sz="1342" spc="-41" dirty="0">
                <a:latin typeface="Lucida Sans Unicode"/>
                <a:cs typeface="Lucida Sans Unicode"/>
              </a:rPr>
              <a:t>from </a:t>
            </a:r>
            <a:r>
              <a:rPr sz="1342" spc="-39" dirty="0">
                <a:latin typeface="Lucida Sans Unicode"/>
                <a:cs typeface="Lucida Sans Unicode"/>
              </a:rPr>
              <a:t> </a:t>
            </a:r>
            <a:r>
              <a:rPr sz="1342" spc="14" dirty="0">
                <a:latin typeface="Lucida Sans Unicode"/>
                <a:cs typeface="Lucida Sans Unicode"/>
              </a:rPr>
              <a:t>objects </a:t>
            </a:r>
            <a:r>
              <a:rPr sz="1342" spc="16" dirty="0">
                <a:latin typeface="Lucida Sans Unicode"/>
                <a:cs typeface="Lucida Sans Unicode"/>
              </a:rPr>
              <a:t>that </a:t>
            </a:r>
            <a:r>
              <a:rPr sz="1342" spc="52" dirty="0">
                <a:latin typeface="Lucida Sans Unicode"/>
                <a:cs typeface="Lucida Sans Unicode"/>
              </a:rPr>
              <a:t>are </a:t>
            </a:r>
            <a:r>
              <a:rPr sz="1342" spc="30" dirty="0">
                <a:latin typeface="Lucida Sans Unicode"/>
                <a:cs typeface="Lucida Sans Unicode"/>
              </a:rPr>
              <a:t>up </a:t>
            </a:r>
            <a:r>
              <a:rPr sz="1342" spc="5" dirty="0">
                <a:latin typeface="Lucida Sans Unicode"/>
                <a:cs typeface="Lucida Sans Unicode"/>
              </a:rPr>
              <a:t>to </a:t>
            </a:r>
            <a:r>
              <a:rPr sz="1342" spc="20" dirty="0">
                <a:latin typeface="Lucida Sans Unicode"/>
                <a:cs typeface="Lucida Sans Unicode"/>
              </a:rPr>
              <a:t>ten </a:t>
            </a:r>
            <a:r>
              <a:rPr sz="1342" spc="23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relationships </a:t>
            </a:r>
            <a:r>
              <a:rPr sz="1342" spc="82" dirty="0">
                <a:latin typeface="Lucida Sans Unicode"/>
                <a:cs typeface="Lucida Sans Unicode"/>
              </a:rPr>
              <a:t>away. </a:t>
            </a:r>
            <a:r>
              <a:rPr sz="1342" spc="-30" dirty="0">
                <a:latin typeface="Lucida Sans Unicode"/>
                <a:cs typeface="Lucida Sans Unicode"/>
              </a:rPr>
              <a:t>Cross-object </a:t>
            </a:r>
            <a:r>
              <a:rPr sz="1342" spc="-27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formulas</a:t>
            </a:r>
            <a:r>
              <a:rPr sz="1342" spc="-61" dirty="0">
                <a:latin typeface="Lucida Sans Unicode"/>
                <a:cs typeface="Lucida Sans Unicode"/>
              </a:rPr>
              <a:t> </a:t>
            </a:r>
            <a:r>
              <a:rPr sz="1342" spc="52" dirty="0">
                <a:latin typeface="Lucida Sans Unicode"/>
                <a:cs typeface="Lucida Sans Unicode"/>
              </a:rPr>
              <a:t>are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48" dirty="0">
                <a:latin typeface="Lucida Sans Unicode"/>
                <a:cs typeface="Lucida Sans Unicode"/>
              </a:rPr>
              <a:t>available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45" dirty="0">
                <a:latin typeface="Lucida Sans Unicode"/>
                <a:cs typeface="Lucida Sans Unicode"/>
              </a:rPr>
              <a:t>anywhere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formulas </a:t>
            </a:r>
            <a:r>
              <a:rPr sz="1342" spc="52" dirty="0">
                <a:latin typeface="Lucida Sans Unicode"/>
                <a:cs typeface="Lucida Sans Unicode"/>
              </a:rPr>
              <a:t>are </a:t>
            </a:r>
            <a:r>
              <a:rPr sz="1342" spc="5" dirty="0">
                <a:latin typeface="Lucida Sans Unicode"/>
                <a:cs typeface="Lucida Sans Unicode"/>
              </a:rPr>
              <a:t>used </a:t>
            </a:r>
            <a:r>
              <a:rPr sz="1342" spc="45" dirty="0">
                <a:latin typeface="Lucida Sans Unicode"/>
                <a:cs typeface="Lucida Sans Unicode"/>
              </a:rPr>
              <a:t>except when </a:t>
            </a:r>
            <a:r>
              <a:rPr sz="1342" spc="48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creating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18" dirty="0">
                <a:latin typeface="Lucida Sans Unicode"/>
                <a:cs typeface="Lucida Sans Unicode"/>
              </a:rPr>
              <a:t>default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9" dirty="0">
                <a:latin typeface="Lucida Sans Unicode"/>
                <a:cs typeface="Lucida Sans Unicode"/>
              </a:rPr>
              <a:t>values</a:t>
            </a:r>
            <a:endParaRPr sz="1342">
              <a:latin typeface="Lucida Sans Unicode"/>
              <a:cs typeface="Lucida Sans Unicode"/>
            </a:endParaRPr>
          </a:p>
          <a:p>
            <a:pPr marL="194361" marR="5733795" indent="-188874">
              <a:lnSpc>
                <a:spcPct val="101299"/>
              </a:lnSpc>
              <a:spcBef>
                <a:spcPts val="450"/>
              </a:spcBef>
              <a:buFont typeface="Arial MT"/>
              <a:buChar char="•"/>
              <a:tabLst>
                <a:tab pos="194072" algn="l"/>
                <a:tab pos="194650" algn="l"/>
              </a:tabLst>
            </a:pPr>
            <a:r>
              <a:rPr sz="1342" dirty="0">
                <a:latin typeface="Lucida Sans Unicode"/>
                <a:cs typeface="Lucida Sans Unicode"/>
              </a:rPr>
              <a:t>You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116" dirty="0">
                <a:latin typeface="Lucida Sans Unicode"/>
                <a:cs typeface="Lucida Sans Unicode"/>
              </a:rPr>
              <a:t>can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34" dirty="0">
                <a:latin typeface="Lucida Sans Unicode"/>
                <a:cs typeface="Lucida Sans Unicode"/>
              </a:rPr>
              <a:t>reference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-48" dirty="0">
                <a:latin typeface="Lucida Sans Unicode"/>
                <a:cs typeface="Lucida Sans Unicode"/>
              </a:rPr>
              <a:t>fields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-41" dirty="0">
                <a:latin typeface="Lucida Sans Unicode"/>
                <a:cs typeface="Lucida Sans Unicode"/>
              </a:rPr>
              <a:t>from </a:t>
            </a:r>
            <a:r>
              <a:rPr sz="1342" spc="-416" dirty="0">
                <a:latin typeface="Lucida Sans Unicode"/>
                <a:cs typeface="Lucida Sans Unicode"/>
              </a:rPr>
              <a:t> </a:t>
            </a:r>
            <a:r>
              <a:rPr sz="1342" spc="14" dirty="0">
                <a:latin typeface="Lucida Sans Unicode"/>
                <a:cs typeface="Lucida Sans Unicode"/>
              </a:rPr>
              <a:t>objects </a:t>
            </a:r>
            <a:r>
              <a:rPr sz="1342" spc="16" dirty="0">
                <a:latin typeface="Lucida Sans Unicode"/>
                <a:cs typeface="Lucida Sans Unicode"/>
              </a:rPr>
              <a:t>that </a:t>
            </a:r>
            <a:r>
              <a:rPr sz="1342" spc="52" dirty="0">
                <a:latin typeface="Lucida Sans Unicode"/>
                <a:cs typeface="Lucida Sans Unicode"/>
              </a:rPr>
              <a:t>are </a:t>
            </a:r>
            <a:r>
              <a:rPr sz="1342" spc="30" dirty="0">
                <a:latin typeface="Lucida Sans Unicode"/>
                <a:cs typeface="Lucida Sans Unicode"/>
              </a:rPr>
              <a:t>up </a:t>
            </a:r>
            <a:r>
              <a:rPr sz="1342" spc="5" dirty="0">
                <a:latin typeface="Lucida Sans Unicode"/>
                <a:cs typeface="Lucida Sans Unicode"/>
              </a:rPr>
              <a:t>to </a:t>
            </a:r>
            <a:r>
              <a:rPr sz="1342" spc="-104" dirty="0">
                <a:latin typeface="Lucida Sans Unicode"/>
                <a:cs typeface="Lucida Sans Unicode"/>
              </a:rPr>
              <a:t>10 </a:t>
            </a:r>
            <a:r>
              <a:rPr sz="1342" spc="-102" dirty="0">
                <a:latin typeface="Lucida Sans Unicode"/>
                <a:cs typeface="Lucida Sans Unicode"/>
              </a:rPr>
              <a:t> </a:t>
            </a:r>
            <a:r>
              <a:rPr sz="1342" spc="-36" dirty="0">
                <a:latin typeface="Lucida Sans Unicode"/>
                <a:cs typeface="Lucida Sans Unicode"/>
              </a:rPr>
              <a:t>relationships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82" dirty="0">
                <a:latin typeface="Lucida Sans Unicode"/>
                <a:cs typeface="Lucida Sans Unicode"/>
              </a:rPr>
              <a:t>away.</a:t>
            </a:r>
            <a:endParaRPr sz="1342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60352" y="3087650"/>
            <a:ext cx="5298668" cy="2636915"/>
            <a:chOff x="8214786" y="4904178"/>
            <a:chExt cx="11649710" cy="57975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4786" y="4904178"/>
              <a:ext cx="11334515" cy="55936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1849" y="5061242"/>
              <a:ext cx="11020388" cy="52795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6737" y="7971520"/>
              <a:ext cx="2427703" cy="2729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221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4301023"/>
            <a:ext cx="9144866" cy="1454202"/>
            <a:chOff x="0" y="7571913"/>
            <a:chExt cx="20106005" cy="3197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1836" y="7571913"/>
              <a:ext cx="3141370" cy="31413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41509" y="7591584"/>
              <a:ext cx="3057602" cy="305760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016794" y="1483516"/>
            <a:ext cx="651864" cy="106863"/>
            <a:chOff x="18672351" y="1377311"/>
            <a:chExt cx="1433195" cy="2349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2351" y="1377311"/>
              <a:ext cx="1431748" cy="234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714235" y="1387782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6"/>
                  </a:moveTo>
                  <a:lnTo>
                    <a:pt x="0" y="150776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6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24000" y="1483515"/>
            <a:ext cx="8452568" cy="106863"/>
            <a:chOff x="0" y="1377308"/>
            <a:chExt cx="18583910" cy="2349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377308"/>
              <a:ext cx="18583344" cy="2345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3" y="1387779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69696" y="933362"/>
            <a:ext cx="5583156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32" dirty="0"/>
              <a:t>Validation</a:t>
            </a:r>
            <a:r>
              <a:rPr spc="-5" dirty="0"/>
              <a:t> </a:t>
            </a:r>
            <a:r>
              <a:rPr spc="-104" dirty="0"/>
              <a:t>Rules</a:t>
            </a:r>
            <a:r>
              <a:rPr spc="-5" dirty="0"/>
              <a:t> </a:t>
            </a:r>
            <a:r>
              <a:rPr spc="-127" dirty="0"/>
              <a:t>–</a:t>
            </a:r>
            <a:r>
              <a:rPr spc="-5" dirty="0"/>
              <a:t> </a:t>
            </a:r>
            <a:r>
              <a:rPr spc="-34" dirty="0"/>
              <a:t>Intro.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60869" y="1637355"/>
            <a:ext cx="8649542" cy="3605707"/>
          </a:xfrm>
          <a:prstGeom prst="rect">
            <a:avLst/>
          </a:prstGeom>
        </p:spPr>
        <p:txBody>
          <a:bodyPr vert="horz" wrap="square" lIns="0" tIns="36680" rIns="0" bIns="0" rtlCol="0">
            <a:spAutoFit/>
          </a:bodyPr>
          <a:lstStyle/>
          <a:p>
            <a:pPr marL="151330" indent="-145843">
              <a:spcBef>
                <a:spcPts val="289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14" dirty="0">
                <a:latin typeface="Lucida Sans Unicode"/>
                <a:cs typeface="Lucida Sans Unicode"/>
              </a:rPr>
              <a:t>Validation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64" dirty="0">
                <a:latin typeface="Lucida Sans Unicode"/>
                <a:cs typeface="Lucida Sans Unicode"/>
              </a:rPr>
              <a:t>rules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20" dirty="0">
                <a:latin typeface="Lucida Sans Unicode"/>
                <a:cs typeface="Lucida Sans Unicode"/>
              </a:rPr>
              <a:t>helps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you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5" dirty="0">
                <a:latin typeface="Lucida Sans Unicode"/>
                <a:cs typeface="Lucida Sans Unicode"/>
              </a:rPr>
              <a:t>to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7" dirty="0">
                <a:latin typeface="Lucida Sans Unicode"/>
                <a:cs typeface="Lucida Sans Unicode"/>
              </a:rPr>
              <a:t>improve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98" dirty="0">
                <a:latin typeface="Lucida Sans Unicode"/>
                <a:cs typeface="Lucida Sans Unicode"/>
              </a:rPr>
              <a:t>data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5" dirty="0">
                <a:latin typeface="Lucida Sans Unicode"/>
                <a:cs typeface="Lucida Sans Unicode"/>
              </a:rPr>
              <a:t>quality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48" dirty="0">
                <a:latin typeface="Lucida Sans Unicode"/>
                <a:cs typeface="Lucida Sans Unicode"/>
              </a:rPr>
              <a:t>by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1" dirty="0">
                <a:latin typeface="Lucida Sans Unicode"/>
                <a:cs typeface="Lucida Sans Unicode"/>
              </a:rPr>
              <a:t>preventing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73" dirty="0">
                <a:latin typeface="Lucida Sans Unicode"/>
                <a:cs typeface="Lucida Sans Unicode"/>
              </a:rPr>
              <a:t>users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form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5" dirty="0">
                <a:latin typeface="Lucida Sans Unicode"/>
                <a:cs typeface="Lucida Sans Unicode"/>
              </a:rPr>
              <a:t>entering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9" dirty="0">
                <a:latin typeface="Lucida Sans Unicode"/>
                <a:cs typeface="Lucida Sans Unicode"/>
              </a:rPr>
              <a:t>incorrect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96" dirty="0">
                <a:latin typeface="Lucida Sans Unicode"/>
                <a:cs typeface="Lucida Sans Unicode"/>
              </a:rPr>
              <a:t>data</a:t>
            </a:r>
            <a:endParaRPr sz="1342">
              <a:latin typeface="Lucida Sans Unicode"/>
              <a:cs typeface="Lucida Sans Unicode"/>
            </a:endParaRPr>
          </a:p>
          <a:p>
            <a:pPr marL="151330" indent="-145843">
              <a:spcBef>
                <a:spcPts val="246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-66" dirty="0">
                <a:latin typeface="Lucida Sans Unicode"/>
                <a:cs typeface="Lucida Sans Unicode"/>
              </a:rPr>
              <a:t>It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6" dirty="0">
                <a:latin typeface="Lucida Sans Unicode"/>
                <a:cs typeface="Lucida Sans Unicode"/>
              </a:rPr>
              <a:t>help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you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verify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8" dirty="0">
                <a:latin typeface="Lucida Sans Unicode"/>
                <a:cs typeface="Lucida Sans Unicode"/>
              </a:rPr>
              <a:t>whether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98" dirty="0">
                <a:latin typeface="Lucida Sans Unicode"/>
                <a:cs typeface="Lucida Sans Unicode"/>
              </a:rPr>
              <a:t>data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4" dirty="0">
                <a:latin typeface="Lucida Sans Unicode"/>
                <a:cs typeface="Lucida Sans Unicode"/>
              </a:rPr>
              <a:t>entered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48" dirty="0">
                <a:latin typeface="Lucida Sans Unicode"/>
                <a:cs typeface="Lucida Sans Unicode"/>
              </a:rPr>
              <a:t>by</a:t>
            </a:r>
            <a:r>
              <a:rPr sz="1342" spc="-50" dirty="0">
                <a:latin typeface="Lucida Sans Unicode"/>
                <a:cs typeface="Lucida Sans Unicode"/>
              </a:rPr>
              <a:t> user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9" dirty="0">
                <a:latin typeface="Lucida Sans Unicode"/>
                <a:cs typeface="Lucida Sans Unicode"/>
              </a:rPr>
              <a:t>meets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Input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16" dirty="0">
                <a:latin typeface="Lucida Sans Unicode"/>
                <a:cs typeface="Lucida Sans Unicode"/>
              </a:rPr>
              <a:t>requirements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you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84" dirty="0">
                <a:latin typeface="Lucida Sans Unicode"/>
                <a:cs typeface="Lucida Sans Unicode"/>
              </a:rPr>
              <a:t>have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5" dirty="0">
                <a:latin typeface="Lucida Sans Unicode"/>
                <a:cs typeface="Lucida Sans Unicode"/>
              </a:rPr>
              <a:t>specified.</a:t>
            </a:r>
            <a:endParaRPr sz="1342">
              <a:latin typeface="Lucida Sans Unicode"/>
              <a:cs typeface="Lucida Sans Unicode"/>
            </a:endParaRPr>
          </a:p>
          <a:p>
            <a:pPr marL="151330" marR="2310" indent="-145843">
              <a:lnSpc>
                <a:spcPct val="101299"/>
              </a:lnSpc>
              <a:spcBef>
                <a:spcPts val="225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73" dirty="0">
                <a:latin typeface="Lucida Sans Unicode"/>
                <a:cs typeface="Lucida Sans Unicode"/>
              </a:rPr>
              <a:t>A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1" dirty="0">
                <a:latin typeface="Lucida Sans Unicode"/>
                <a:cs typeface="Lucida Sans Unicode"/>
              </a:rPr>
              <a:t>validation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rule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16" dirty="0">
                <a:latin typeface="Lucida Sans Unicode"/>
                <a:cs typeface="Lucida Sans Unicode"/>
              </a:rPr>
              <a:t>can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contain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80" dirty="0">
                <a:latin typeface="Lucida Sans Unicode"/>
                <a:cs typeface="Lucida Sans Unicode"/>
              </a:rPr>
              <a:t>a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formula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or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expression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6" dirty="0">
                <a:latin typeface="Lucida Sans Unicode"/>
                <a:cs typeface="Lucida Sans Unicode"/>
              </a:rPr>
              <a:t>that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2" dirty="0">
                <a:latin typeface="Lucida Sans Unicode"/>
                <a:cs typeface="Lucida Sans Unicode"/>
              </a:rPr>
              <a:t>evaluates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98" dirty="0">
                <a:latin typeface="Lucida Sans Unicode"/>
                <a:cs typeface="Lucida Sans Unicode"/>
              </a:rPr>
              <a:t>data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66" dirty="0">
                <a:latin typeface="Lucida Sans Unicode"/>
                <a:cs typeface="Lucida Sans Unicode"/>
              </a:rPr>
              <a:t>in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57" dirty="0">
                <a:latin typeface="Lucida Sans Unicode"/>
                <a:cs typeface="Lucida Sans Unicode"/>
              </a:rPr>
              <a:t>one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or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1" dirty="0">
                <a:latin typeface="Lucida Sans Unicode"/>
                <a:cs typeface="Lucida Sans Unicode"/>
              </a:rPr>
              <a:t>more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48" dirty="0">
                <a:latin typeface="Lucida Sans Unicode"/>
                <a:cs typeface="Lucida Sans Unicode"/>
              </a:rPr>
              <a:t>fields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80" dirty="0">
                <a:latin typeface="Lucida Sans Unicode"/>
                <a:cs typeface="Lucida Sans Unicode"/>
              </a:rPr>
              <a:t>and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-57" dirty="0">
                <a:latin typeface="Lucida Sans Unicode"/>
                <a:cs typeface="Lucida Sans Unicode"/>
              </a:rPr>
              <a:t>returns </a:t>
            </a:r>
            <a:r>
              <a:rPr sz="1342" spc="180" dirty="0">
                <a:latin typeface="Lucida Sans Unicode"/>
                <a:cs typeface="Lucida Sans Unicode"/>
              </a:rPr>
              <a:t>a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43" dirty="0">
                <a:latin typeface="Lucida Sans Unicode"/>
                <a:cs typeface="Lucida Sans Unicode"/>
              </a:rPr>
              <a:t>value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7" dirty="0">
                <a:latin typeface="Lucida Sans Unicode"/>
                <a:cs typeface="Lucida Sans Unicode"/>
              </a:rPr>
              <a:t>of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dirty="0">
                <a:latin typeface="Lucida Sans Unicode"/>
                <a:cs typeface="Lucida Sans Unicode"/>
              </a:rPr>
              <a:t>“True”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or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“False.”</a:t>
            </a:r>
            <a:endParaRPr sz="1342">
              <a:latin typeface="Lucida Sans Unicode"/>
              <a:cs typeface="Lucida Sans Unicode"/>
            </a:endParaRPr>
          </a:p>
          <a:p>
            <a:pPr marL="151330" indent="-145843">
              <a:spcBef>
                <a:spcPts val="248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14" dirty="0">
                <a:latin typeface="Lucida Sans Unicode"/>
                <a:cs typeface="Lucida Sans Unicode"/>
              </a:rPr>
              <a:t>Validation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64" dirty="0">
                <a:latin typeface="Lucida Sans Unicode"/>
                <a:cs typeface="Lucida Sans Unicode"/>
              </a:rPr>
              <a:t>rules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16" dirty="0">
                <a:latin typeface="Lucida Sans Unicode"/>
                <a:cs typeface="Lucida Sans Unicode"/>
              </a:rPr>
              <a:t>help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you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5" dirty="0">
                <a:latin typeface="Lucida Sans Unicode"/>
                <a:cs typeface="Lucida Sans Unicode"/>
              </a:rPr>
              <a:t>to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48" dirty="0">
                <a:latin typeface="Lucida Sans Unicode"/>
                <a:cs typeface="Lucida Sans Unicode"/>
              </a:rPr>
              <a:t>get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68" dirty="0">
                <a:latin typeface="Lucida Sans Unicode"/>
                <a:cs typeface="Lucida Sans Unicode"/>
              </a:rPr>
              <a:t>clean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82" dirty="0">
                <a:latin typeface="Lucida Sans Unicode"/>
                <a:cs typeface="Lucida Sans Unicode"/>
              </a:rPr>
              <a:t>and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4" dirty="0">
                <a:latin typeface="Lucida Sans Unicode"/>
                <a:cs typeface="Lucida Sans Unicode"/>
              </a:rPr>
              <a:t>valid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98" dirty="0">
                <a:latin typeface="Lucida Sans Unicode"/>
                <a:cs typeface="Lucida Sans Unicode"/>
              </a:rPr>
              <a:t>data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from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68" dirty="0">
                <a:latin typeface="Lucida Sans Unicode"/>
                <a:cs typeface="Lucida Sans Unicode"/>
              </a:rPr>
              <a:t>users.</a:t>
            </a:r>
            <a:endParaRPr sz="1342">
              <a:latin typeface="Lucida Sans Unicode"/>
              <a:cs typeface="Lucida Sans Unicode"/>
            </a:endParaRPr>
          </a:p>
          <a:p>
            <a:pPr marL="151330" indent="-145843">
              <a:spcBef>
                <a:spcPts val="246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14" dirty="0">
                <a:latin typeface="Lucida Sans Unicode"/>
                <a:cs typeface="Lucida Sans Unicode"/>
              </a:rPr>
              <a:t>Validation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rule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contain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formula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41" dirty="0">
                <a:latin typeface="Lucida Sans Unicode"/>
                <a:cs typeface="Lucida Sans Unicode"/>
              </a:rPr>
              <a:t>expression.</a:t>
            </a:r>
            <a:endParaRPr sz="1342">
              <a:latin typeface="Lucida Sans Unicode"/>
              <a:cs typeface="Lucida Sans Unicode"/>
            </a:endParaRPr>
          </a:p>
          <a:p>
            <a:pPr marL="151330" marR="564889" indent="-145843">
              <a:lnSpc>
                <a:spcPct val="101299"/>
              </a:lnSpc>
              <a:spcBef>
                <a:spcPts val="225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14" dirty="0">
                <a:latin typeface="Lucida Sans Unicode"/>
                <a:cs typeface="Lucida Sans Unicode"/>
              </a:rPr>
              <a:t>Validation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64" dirty="0">
                <a:latin typeface="Lucida Sans Unicode"/>
                <a:cs typeface="Lucida Sans Unicode"/>
              </a:rPr>
              <a:t>rules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11" dirty="0">
                <a:latin typeface="Lucida Sans Unicode"/>
                <a:cs typeface="Lucida Sans Unicode"/>
              </a:rPr>
              <a:t>also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enables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you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5" dirty="0">
                <a:latin typeface="Lucida Sans Unicode"/>
                <a:cs typeface="Lucida Sans Unicode"/>
              </a:rPr>
              <a:t>to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50" dirty="0">
                <a:latin typeface="Lucida Sans Unicode"/>
                <a:cs typeface="Lucida Sans Unicode"/>
              </a:rPr>
              <a:t>make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48" dirty="0">
                <a:latin typeface="Lucida Sans Unicode"/>
                <a:cs typeface="Lucida Sans Unicode"/>
              </a:rPr>
              <a:t>fields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2" dirty="0">
                <a:latin typeface="Lucida Sans Unicode"/>
                <a:cs typeface="Lucida Sans Unicode"/>
              </a:rPr>
              <a:t>mandatory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59" dirty="0">
                <a:latin typeface="Lucida Sans Unicode"/>
                <a:cs typeface="Lucida Sans Unicode"/>
              </a:rPr>
              <a:t>based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11" dirty="0">
                <a:latin typeface="Lucida Sans Unicode"/>
                <a:cs typeface="Lucida Sans Unicode"/>
              </a:rPr>
              <a:t>conditions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you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7" dirty="0">
                <a:latin typeface="Lucida Sans Unicode"/>
                <a:cs typeface="Lucida Sans Unicode"/>
              </a:rPr>
              <a:t>specify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before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50" dirty="0">
                <a:latin typeface="Lucida Sans Unicode"/>
                <a:cs typeface="Lucida Sans Unicode"/>
              </a:rPr>
              <a:t>user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116" dirty="0">
                <a:latin typeface="Lucida Sans Unicode"/>
                <a:cs typeface="Lucida Sans Unicode"/>
              </a:rPr>
              <a:t>can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48" dirty="0">
                <a:latin typeface="Lucida Sans Unicode"/>
                <a:cs typeface="Lucida Sans Unicode"/>
              </a:rPr>
              <a:t>save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form</a:t>
            </a:r>
            <a:endParaRPr sz="1342">
              <a:latin typeface="Lucida Sans Unicode"/>
              <a:cs typeface="Lucida Sans Unicode"/>
            </a:endParaRPr>
          </a:p>
          <a:p>
            <a:pPr marL="151330" indent="-145843">
              <a:spcBef>
                <a:spcPts val="123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14" dirty="0">
                <a:latin typeface="Lucida Sans Unicode"/>
                <a:cs typeface="Lucida Sans Unicode"/>
              </a:rPr>
              <a:t>Validatio</a:t>
            </a:r>
            <a:r>
              <a:rPr sz="1342" spc="20" dirty="0">
                <a:latin typeface="Lucida Sans Unicode"/>
                <a:cs typeface="Lucida Sans Unicode"/>
              </a:rPr>
              <a:t>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64" dirty="0">
                <a:latin typeface="Lucida Sans Unicode"/>
                <a:cs typeface="Lucida Sans Unicode"/>
              </a:rPr>
              <a:t>rule</a:t>
            </a:r>
            <a:r>
              <a:rPr sz="1342" spc="-66" dirty="0">
                <a:latin typeface="Lucida Sans Unicode"/>
                <a:cs typeface="Lucida Sans Unicode"/>
              </a:rPr>
              <a:t>s</a:t>
            </a:r>
            <a:r>
              <a:rPr sz="1342" spc="-55" dirty="0">
                <a:latin typeface="Lucida Sans Unicode"/>
                <a:cs typeface="Lucida Sans Unicode"/>
              </a:rPr>
              <a:t> ru</a:t>
            </a:r>
            <a:r>
              <a:rPr sz="1342" spc="-64" dirty="0">
                <a:latin typeface="Lucida Sans Unicode"/>
                <a:cs typeface="Lucida Sans Unicode"/>
              </a:rPr>
              <a:t>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befor</a:t>
            </a:r>
            <a:r>
              <a:rPr sz="1342" spc="32" dirty="0">
                <a:latin typeface="Lucida Sans Unicode"/>
                <a:cs typeface="Lucida Sans Unicode"/>
              </a:rPr>
              <a:t>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8" dirty="0">
                <a:latin typeface="Lucida Sans Unicode"/>
                <a:cs typeface="Lucida Sans Unicode"/>
              </a:rPr>
              <a:t>th</a:t>
            </a:r>
            <a:r>
              <a:rPr sz="1342" spc="27" dirty="0">
                <a:latin typeface="Lucida Sans Unicode"/>
                <a:cs typeface="Lucida Sans Unicode"/>
              </a:rPr>
              <a:t>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recor</a:t>
            </a:r>
            <a:r>
              <a:rPr sz="1342" spc="34" dirty="0">
                <a:latin typeface="Lucida Sans Unicode"/>
                <a:cs typeface="Lucida Sans Unicode"/>
              </a:rPr>
              <a:t>d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04" dirty="0">
                <a:latin typeface="Lucida Sans Unicode"/>
                <a:cs typeface="Lucida Sans Unicode"/>
              </a:rPr>
              <a:t>i</a:t>
            </a:r>
            <a:r>
              <a:rPr sz="1342" spc="-177" dirty="0">
                <a:latin typeface="Lucida Sans Unicode"/>
                <a:cs typeface="Lucida Sans Unicode"/>
              </a:rPr>
              <a:t>s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55" dirty="0">
                <a:latin typeface="Lucida Sans Unicode"/>
                <a:cs typeface="Lucida Sans Unicode"/>
              </a:rPr>
              <a:t>saved</a:t>
            </a:r>
            <a:endParaRPr sz="1342">
              <a:latin typeface="Lucida Sans Unicode"/>
              <a:cs typeface="Lucida Sans Unicode"/>
            </a:endParaRPr>
          </a:p>
          <a:p>
            <a:pPr marL="151330" marR="1614092" indent="-145843">
              <a:lnSpc>
                <a:spcPct val="101299"/>
              </a:lnSpc>
              <a:spcBef>
                <a:spcPts val="225"/>
              </a:spcBef>
              <a:buFont typeface="Arial MT"/>
              <a:buChar char="•"/>
              <a:tabLst>
                <a:tab pos="151330" algn="l"/>
                <a:tab pos="151619" algn="l"/>
                <a:tab pos="1526009" algn="l"/>
              </a:tabLst>
            </a:pPr>
            <a:r>
              <a:rPr sz="1342" spc="136" dirty="0">
                <a:latin typeface="Lucida Sans Unicode"/>
                <a:cs typeface="Lucida Sans Unicode"/>
              </a:rPr>
              <a:t>We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16" dirty="0">
                <a:latin typeface="Lucida Sans Unicode"/>
                <a:cs typeface="Lucida Sans Unicode"/>
              </a:rPr>
              <a:t>can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display	</a:t>
            </a:r>
            <a:r>
              <a:rPr sz="1342" spc="84" dirty="0">
                <a:latin typeface="Lucida Sans Unicode"/>
                <a:cs typeface="Lucida Sans Unicode"/>
              </a:rPr>
              <a:t>an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52" dirty="0">
                <a:latin typeface="Lucida Sans Unicode"/>
                <a:cs typeface="Lucida Sans Unicode"/>
              </a:rPr>
              <a:t>error </a:t>
            </a:r>
            <a:r>
              <a:rPr sz="1342" spc="82" dirty="0">
                <a:latin typeface="Lucida Sans Unicode"/>
                <a:cs typeface="Lucida Sans Unicode"/>
              </a:rPr>
              <a:t>and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dirty="0">
                <a:latin typeface="Lucida Sans Unicode"/>
                <a:cs typeface="Lucida Sans Unicode"/>
              </a:rPr>
              <a:t>corresponding</a:t>
            </a:r>
            <a:r>
              <a:rPr sz="1342" spc="-52" dirty="0">
                <a:latin typeface="Lucida Sans Unicode"/>
                <a:cs typeface="Lucida Sans Unicode"/>
              </a:rPr>
              <a:t> error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5" dirty="0">
                <a:latin typeface="Lucida Sans Unicode"/>
                <a:cs typeface="Lucida Sans Unicode"/>
              </a:rPr>
              <a:t>message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field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or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top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of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77" dirty="0">
                <a:latin typeface="Lucida Sans Unicode"/>
                <a:cs typeface="Lucida Sans Unicode"/>
              </a:rPr>
              <a:t>page.</a:t>
            </a:r>
            <a:endParaRPr sz="1342">
              <a:latin typeface="Lucida Sans Unicode"/>
              <a:cs typeface="Lucida Sans Unicode"/>
            </a:endParaRPr>
          </a:p>
          <a:p>
            <a:pPr marL="151330" indent="-145843">
              <a:spcBef>
                <a:spcPts val="246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11" dirty="0">
                <a:latin typeface="Lucida Sans Unicode"/>
                <a:cs typeface="Lucida Sans Unicode"/>
              </a:rPr>
              <a:t>Salesforce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8" dirty="0">
                <a:latin typeface="Lucida Sans Unicode"/>
                <a:cs typeface="Lucida Sans Unicode"/>
              </a:rPr>
              <a:t>executes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1" dirty="0">
                <a:latin typeface="Lucida Sans Unicode"/>
                <a:cs typeface="Lucida Sans Unicode"/>
              </a:rPr>
              <a:t>validation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64" dirty="0">
                <a:latin typeface="Lucida Sans Unicode"/>
                <a:cs typeface="Lucida Sans Unicode"/>
              </a:rPr>
              <a:t>rules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you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defined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82" dirty="0">
                <a:latin typeface="Lucida Sans Unicode"/>
                <a:cs typeface="Lucida Sans Unicode"/>
              </a:rPr>
              <a:t>and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96" dirty="0">
                <a:latin typeface="Lucida Sans Unicode"/>
                <a:cs typeface="Lucida Sans Unicode"/>
              </a:rPr>
              <a:t>if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98" dirty="0">
                <a:latin typeface="Lucida Sans Unicode"/>
                <a:cs typeface="Lucida Sans Unicode"/>
              </a:rPr>
              <a:t>data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141" dirty="0">
                <a:latin typeface="Lucida Sans Unicode"/>
                <a:cs typeface="Lucida Sans Unicode"/>
              </a:rPr>
              <a:t>is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4" dirty="0">
                <a:latin typeface="Lucida Sans Unicode"/>
                <a:cs typeface="Lucida Sans Unicode"/>
              </a:rPr>
              <a:t>valid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1" dirty="0">
                <a:latin typeface="Lucida Sans Unicode"/>
                <a:cs typeface="Lucida Sans Unicode"/>
              </a:rPr>
              <a:t>then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5" dirty="0">
                <a:latin typeface="Lucida Sans Unicode"/>
                <a:cs typeface="Lucida Sans Unicode"/>
              </a:rPr>
              <a:t>record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68" dirty="0">
                <a:latin typeface="Lucida Sans Unicode"/>
                <a:cs typeface="Lucida Sans Unicode"/>
              </a:rPr>
              <a:t>will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7" dirty="0">
                <a:latin typeface="Lucida Sans Unicode"/>
                <a:cs typeface="Lucida Sans Unicode"/>
              </a:rPr>
              <a:t>save.</a:t>
            </a:r>
            <a:endParaRPr sz="1342">
              <a:latin typeface="Lucida Sans Unicode"/>
              <a:cs typeface="Lucida Sans Unicode"/>
            </a:endParaRPr>
          </a:p>
          <a:p>
            <a:pPr marL="151330" marR="1484711" indent="-145843">
              <a:lnSpc>
                <a:spcPct val="101299"/>
              </a:lnSpc>
              <a:spcBef>
                <a:spcPts val="225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-77" dirty="0">
                <a:latin typeface="Lucida Sans Unicode"/>
                <a:cs typeface="Lucida Sans Unicode"/>
              </a:rPr>
              <a:t>If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4" dirty="0">
                <a:latin typeface="Lucida Sans Unicode"/>
                <a:cs typeface="Lucida Sans Unicode"/>
              </a:rPr>
              <a:t>entered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invalid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66" dirty="0">
                <a:latin typeface="Lucida Sans Unicode"/>
                <a:cs typeface="Lucida Sans Unicode"/>
              </a:rPr>
              <a:t>data,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84" dirty="0">
                <a:latin typeface="Lucida Sans Unicode"/>
                <a:cs typeface="Lucida Sans Unicode"/>
              </a:rPr>
              <a:t>it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68" dirty="0">
                <a:latin typeface="Lucida Sans Unicode"/>
                <a:cs typeface="Lucida Sans Unicode"/>
              </a:rPr>
              <a:t>will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display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30" dirty="0">
                <a:latin typeface="Lucida Sans Unicode"/>
                <a:cs typeface="Lucida Sans Unicode"/>
              </a:rPr>
              <a:t>associated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52" dirty="0">
                <a:latin typeface="Lucida Sans Unicode"/>
                <a:cs typeface="Lucida Sans Unicode"/>
              </a:rPr>
              <a:t>error </a:t>
            </a:r>
            <a:r>
              <a:rPr sz="1342" spc="25" dirty="0">
                <a:latin typeface="Lucida Sans Unicode"/>
                <a:cs typeface="Lucida Sans Unicode"/>
              </a:rPr>
              <a:t>message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14" dirty="0">
                <a:latin typeface="Lucida Sans Unicode"/>
                <a:cs typeface="Lucida Sans Unicode"/>
              </a:rPr>
              <a:t>without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dirty="0">
                <a:latin typeface="Lucida Sans Unicode"/>
                <a:cs typeface="Lucida Sans Unicode"/>
              </a:rPr>
              <a:t>saving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 </a:t>
            </a:r>
            <a:r>
              <a:rPr sz="1342" spc="-416" dirty="0">
                <a:latin typeface="Lucida Sans Unicode"/>
                <a:cs typeface="Lucida Sans Unicode"/>
              </a:rPr>
              <a:t> </a:t>
            </a:r>
            <a:r>
              <a:rPr sz="1342" spc="14" dirty="0">
                <a:latin typeface="Lucida Sans Unicode"/>
                <a:cs typeface="Lucida Sans Unicode"/>
              </a:rPr>
              <a:t>record.</a:t>
            </a:r>
            <a:endParaRPr sz="1342">
              <a:latin typeface="Lucida Sans Unicode"/>
              <a:cs typeface="Lucida Sans Unicode"/>
            </a:endParaRPr>
          </a:p>
          <a:p>
            <a:pPr marL="151330" marR="1120536" indent="-145843">
              <a:lnSpc>
                <a:spcPct val="101299"/>
              </a:lnSpc>
              <a:spcBef>
                <a:spcPts val="225"/>
              </a:spcBef>
              <a:buFont typeface="Arial MT"/>
              <a:buChar char="•"/>
              <a:tabLst>
                <a:tab pos="151330" algn="l"/>
                <a:tab pos="151619" algn="l"/>
              </a:tabLst>
            </a:pPr>
            <a:r>
              <a:rPr sz="1342" spc="41" dirty="0">
                <a:latin typeface="Lucida Sans Unicode"/>
                <a:cs typeface="Lucida Sans Unicode"/>
              </a:rPr>
              <a:t>Even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96" dirty="0">
                <a:latin typeface="Lucida Sans Unicode"/>
                <a:cs typeface="Lucida Sans Unicode"/>
              </a:rPr>
              <a:t>if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48" dirty="0">
                <a:latin typeface="Lucida Sans Unicode"/>
                <a:cs typeface="Lucida Sans Unicode"/>
              </a:rPr>
              <a:t>fields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39" dirty="0">
                <a:latin typeface="Lucida Sans Unicode"/>
                <a:cs typeface="Lucida Sans Unicode"/>
              </a:rPr>
              <a:t>referenced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66" dirty="0">
                <a:latin typeface="Lucida Sans Unicode"/>
                <a:cs typeface="Lucida Sans Unicode"/>
              </a:rPr>
              <a:t>in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1" dirty="0">
                <a:latin typeface="Lucida Sans Unicode"/>
                <a:cs typeface="Lucida Sans Unicode"/>
              </a:rPr>
              <a:t>validation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64" dirty="0">
                <a:latin typeface="Lucida Sans Unicode"/>
                <a:cs typeface="Lucida Sans Unicode"/>
              </a:rPr>
              <a:t>rules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52" dirty="0">
                <a:latin typeface="Lucida Sans Unicode"/>
                <a:cs typeface="Lucida Sans Unicode"/>
              </a:rPr>
              <a:t>are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2" dirty="0">
                <a:latin typeface="Lucida Sans Unicode"/>
                <a:cs typeface="Lucida Sans Unicode"/>
              </a:rPr>
              <a:t>not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visible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111" dirty="0">
                <a:latin typeface="Lucida Sans Unicode"/>
                <a:cs typeface="Lucida Sans Unicode"/>
              </a:rPr>
              <a:t>page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layouts,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11" dirty="0">
                <a:latin typeface="Lucida Sans Unicode"/>
                <a:cs typeface="Lucida Sans Unicode"/>
              </a:rPr>
              <a:t>validation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rule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114" dirty="0">
                <a:latin typeface="Lucida Sans Unicode"/>
                <a:cs typeface="Lucida Sans Unicode"/>
              </a:rPr>
              <a:t>still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45" dirty="0">
                <a:latin typeface="Lucida Sans Unicode"/>
                <a:cs typeface="Lucida Sans Unicode"/>
              </a:rPr>
              <a:t>apply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82" dirty="0">
                <a:latin typeface="Lucida Sans Unicode"/>
                <a:cs typeface="Lucida Sans Unicode"/>
              </a:rPr>
              <a:t>and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68" dirty="0">
                <a:latin typeface="Lucida Sans Unicode"/>
                <a:cs typeface="Lucida Sans Unicode"/>
              </a:rPr>
              <a:t>will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61" dirty="0">
                <a:latin typeface="Lucida Sans Unicode"/>
                <a:cs typeface="Lucida Sans Unicode"/>
              </a:rPr>
              <a:t>result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66" dirty="0">
                <a:latin typeface="Lucida Sans Unicode"/>
                <a:cs typeface="Lucida Sans Unicode"/>
              </a:rPr>
              <a:t>in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84" dirty="0">
                <a:latin typeface="Lucida Sans Unicode"/>
                <a:cs typeface="Lucida Sans Unicode"/>
              </a:rPr>
              <a:t>an</a:t>
            </a:r>
            <a:r>
              <a:rPr sz="1342" spc="-52" dirty="0">
                <a:latin typeface="Lucida Sans Unicode"/>
                <a:cs typeface="Lucida Sans Unicode"/>
              </a:rPr>
              <a:t> error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25" dirty="0">
                <a:latin typeface="Lucida Sans Unicode"/>
                <a:cs typeface="Lucida Sans Unicode"/>
              </a:rPr>
              <a:t>message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-96" dirty="0">
                <a:latin typeface="Lucida Sans Unicode"/>
                <a:cs typeface="Lucida Sans Unicode"/>
              </a:rPr>
              <a:t>if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39" dirty="0">
                <a:latin typeface="Lucida Sans Unicode"/>
                <a:cs typeface="Lucida Sans Unicode"/>
              </a:rPr>
              <a:t>rule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59" dirty="0">
                <a:latin typeface="Lucida Sans Unicode"/>
                <a:cs typeface="Lucida Sans Unicode"/>
              </a:rPr>
              <a:t>fails.</a:t>
            </a:r>
            <a:endParaRPr sz="1342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016794" y="1483516"/>
            <a:ext cx="651864" cy="106863"/>
            <a:chOff x="18672351" y="1377311"/>
            <a:chExt cx="1433195" cy="234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2351" y="1377311"/>
              <a:ext cx="1431748" cy="2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14235" y="1387782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6"/>
                  </a:moveTo>
                  <a:lnTo>
                    <a:pt x="0" y="150776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6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24000" y="1483515"/>
            <a:ext cx="8452568" cy="106863"/>
            <a:chOff x="0" y="1377308"/>
            <a:chExt cx="18583910" cy="23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77308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387779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696" y="933362"/>
            <a:ext cx="8125665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77" dirty="0"/>
              <a:t>Steps</a:t>
            </a:r>
            <a:r>
              <a:rPr spc="-2" dirty="0"/>
              <a:t> </a:t>
            </a:r>
            <a:r>
              <a:rPr spc="-9" dirty="0"/>
              <a:t>to</a:t>
            </a:r>
            <a:r>
              <a:rPr spc="-5" dirty="0"/>
              <a:t> </a:t>
            </a:r>
            <a:r>
              <a:rPr spc="80" dirty="0"/>
              <a:t>Create</a:t>
            </a:r>
            <a:r>
              <a:rPr spc="-2" dirty="0"/>
              <a:t> </a:t>
            </a:r>
            <a:r>
              <a:rPr spc="32" dirty="0"/>
              <a:t>Validation</a:t>
            </a:r>
            <a:r>
              <a:rPr spc="-2" dirty="0"/>
              <a:t> </a:t>
            </a:r>
            <a:r>
              <a:rPr spc="-104" dirty="0"/>
              <a:t>Rules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46292" y="1641060"/>
            <a:ext cx="6256390" cy="236502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spc="-18" dirty="0">
                <a:latin typeface="Arial"/>
                <a:cs typeface="Arial"/>
              </a:rPr>
              <a:t>You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86" dirty="0">
                <a:latin typeface="Arial"/>
                <a:cs typeface="Arial"/>
              </a:rPr>
              <a:t>can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25" dirty="0">
                <a:latin typeface="Arial"/>
                <a:cs typeface="Arial"/>
              </a:rPr>
              <a:t>define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20" dirty="0">
                <a:latin typeface="Arial"/>
                <a:cs typeface="Arial"/>
              </a:rPr>
              <a:t>Validation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50" dirty="0">
                <a:latin typeface="Arial"/>
                <a:cs typeface="Arial"/>
              </a:rPr>
              <a:t>rules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52" dirty="0">
                <a:latin typeface="Arial"/>
                <a:cs typeface="Arial"/>
              </a:rPr>
              <a:t>for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11" dirty="0">
                <a:latin typeface="Arial"/>
                <a:cs typeface="Arial"/>
              </a:rPr>
              <a:t>all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5" dirty="0">
                <a:latin typeface="Arial"/>
                <a:cs typeface="Arial"/>
              </a:rPr>
              <a:t>Standard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68" dirty="0">
                <a:latin typeface="Arial"/>
                <a:cs typeface="Arial"/>
              </a:rPr>
              <a:t>and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2" dirty="0">
                <a:latin typeface="Arial"/>
                <a:cs typeface="Arial"/>
              </a:rPr>
              <a:t>custom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20" dirty="0">
                <a:latin typeface="Arial"/>
                <a:cs typeface="Arial"/>
              </a:rPr>
              <a:t>Objects</a:t>
            </a:r>
            <a:endParaRPr sz="1501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83400" y="1982284"/>
            <a:ext cx="4781394" cy="422542"/>
            <a:chOff x="2329208" y="2473908"/>
            <a:chExt cx="10512425" cy="9290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208" y="2473908"/>
              <a:ext cx="5577363" cy="9289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6328" y="2505321"/>
              <a:ext cx="5483125" cy="8347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4022" y="2473908"/>
              <a:ext cx="5577363" cy="928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1142" y="2505321"/>
              <a:ext cx="5483125" cy="83473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19104" y="2077747"/>
            <a:ext cx="778655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82" b="1" spc="5" dirty="0">
                <a:solidFill>
                  <a:srgbClr val="FFFFFF"/>
                </a:solidFill>
                <a:latin typeface="Arial"/>
                <a:cs typeface="Arial"/>
              </a:rPr>
              <a:t>Customize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72429" y="1981021"/>
            <a:ext cx="2536983" cy="425141"/>
            <a:chOff x="12198835" y="2471129"/>
            <a:chExt cx="5577840" cy="934719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8835" y="2471129"/>
              <a:ext cx="5577363" cy="9345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45954" y="2505321"/>
              <a:ext cx="5483125" cy="83473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46332" y="1934038"/>
            <a:ext cx="1012021" cy="424980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 marR="2310" indent="184253">
              <a:lnSpc>
                <a:spcPct val="120800"/>
              </a:lnSpc>
              <a:spcBef>
                <a:spcPts val="41"/>
              </a:spcBef>
            </a:pPr>
            <a:r>
              <a:rPr sz="1182" b="1" spc="34" dirty="0">
                <a:solidFill>
                  <a:srgbClr val="FFFFFF"/>
                </a:solidFill>
                <a:latin typeface="Arial"/>
                <a:cs typeface="Arial"/>
              </a:rPr>
              <a:t>Account </a:t>
            </a:r>
            <a:r>
              <a:rPr sz="1182" b="1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30" dirty="0">
                <a:solidFill>
                  <a:srgbClr val="FFFFFF"/>
                </a:solidFill>
                <a:latin typeface="Arial"/>
                <a:cs typeface="Arial"/>
              </a:rPr>
              <a:t>(Any</a:t>
            </a:r>
            <a:r>
              <a:rPr sz="1182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45" dirty="0">
                <a:solidFill>
                  <a:srgbClr val="FFFFFF"/>
                </a:solidFill>
                <a:latin typeface="Arial"/>
                <a:cs typeface="Arial"/>
              </a:rPr>
              <a:t>Object).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60805" y="2814288"/>
            <a:ext cx="2251631" cy="1042636"/>
            <a:chOff x="1839808" y="4303163"/>
            <a:chExt cx="4950460" cy="229235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9808" y="4303163"/>
              <a:ext cx="4950374" cy="22920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86927" y="4318869"/>
              <a:ext cx="4856480" cy="2198370"/>
            </a:xfrm>
            <a:custGeom>
              <a:avLst/>
              <a:gdLst/>
              <a:ahLst/>
              <a:cxnLst/>
              <a:rect l="l" t="t" r="r" b="b"/>
              <a:pathLst>
                <a:path w="4856480" h="2198370">
                  <a:moveTo>
                    <a:pt x="4856136" y="2197837"/>
                  </a:moveTo>
                  <a:lnTo>
                    <a:pt x="0" y="2197837"/>
                  </a:lnTo>
                  <a:lnTo>
                    <a:pt x="0" y="175808"/>
                  </a:lnTo>
                  <a:lnTo>
                    <a:pt x="22787" y="107379"/>
                  </a:lnTo>
                  <a:lnTo>
                    <a:pt x="49522" y="77515"/>
                  </a:lnTo>
                  <a:lnTo>
                    <a:pt x="84931" y="51495"/>
                  </a:lnTo>
                  <a:lnTo>
                    <a:pt x="127849" y="30027"/>
                  </a:lnTo>
                  <a:lnTo>
                    <a:pt x="177108" y="13816"/>
                  </a:lnTo>
                  <a:lnTo>
                    <a:pt x="231544" y="3572"/>
                  </a:lnTo>
                  <a:lnTo>
                    <a:pt x="289992" y="0"/>
                  </a:lnTo>
                  <a:lnTo>
                    <a:pt x="4566103" y="0"/>
                  </a:lnTo>
                  <a:lnTo>
                    <a:pt x="4624553" y="3572"/>
                  </a:lnTo>
                  <a:lnTo>
                    <a:pt x="4678993" y="13816"/>
                  </a:lnTo>
                  <a:lnTo>
                    <a:pt x="4728259" y="30027"/>
                  </a:lnTo>
                  <a:lnTo>
                    <a:pt x="4771184" y="51495"/>
                  </a:lnTo>
                  <a:lnTo>
                    <a:pt x="4806601" y="77515"/>
                  </a:lnTo>
                  <a:lnTo>
                    <a:pt x="4833342" y="107379"/>
                  </a:lnTo>
                  <a:lnTo>
                    <a:pt x="4856136" y="175808"/>
                  </a:lnTo>
                  <a:lnTo>
                    <a:pt x="4856136" y="21978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886927" y="4318869"/>
              <a:ext cx="4856480" cy="2198370"/>
            </a:xfrm>
            <a:custGeom>
              <a:avLst/>
              <a:gdLst/>
              <a:ahLst/>
              <a:cxnLst/>
              <a:rect l="l" t="t" r="r" b="b"/>
              <a:pathLst>
                <a:path w="4856480" h="2198370">
                  <a:moveTo>
                    <a:pt x="289992" y="0"/>
                  </a:moveTo>
                  <a:lnTo>
                    <a:pt x="4566103" y="0"/>
                  </a:lnTo>
                  <a:lnTo>
                    <a:pt x="4624552" y="3572"/>
                  </a:lnTo>
                  <a:lnTo>
                    <a:pt x="4678993" y="13816"/>
                  </a:lnTo>
                  <a:lnTo>
                    <a:pt x="4728259" y="30027"/>
                  </a:lnTo>
                  <a:lnTo>
                    <a:pt x="4771184" y="51495"/>
                  </a:lnTo>
                  <a:lnTo>
                    <a:pt x="4806600" y="77515"/>
                  </a:lnTo>
                  <a:lnTo>
                    <a:pt x="4833342" y="107379"/>
                  </a:lnTo>
                  <a:lnTo>
                    <a:pt x="4856136" y="175808"/>
                  </a:lnTo>
                  <a:lnTo>
                    <a:pt x="4856136" y="2197836"/>
                  </a:lnTo>
                  <a:lnTo>
                    <a:pt x="0" y="2197836"/>
                  </a:lnTo>
                  <a:lnTo>
                    <a:pt x="0" y="175808"/>
                  </a:lnTo>
                  <a:lnTo>
                    <a:pt x="5891" y="140379"/>
                  </a:lnTo>
                  <a:lnTo>
                    <a:pt x="49522" y="77515"/>
                  </a:lnTo>
                  <a:lnTo>
                    <a:pt x="84931" y="51495"/>
                  </a:lnTo>
                  <a:lnTo>
                    <a:pt x="127849" y="30027"/>
                  </a:lnTo>
                  <a:lnTo>
                    <a:pt x="177108" y="13816"/>
                  </a:lnTo>
                  <a:lnTo>
                    <a:pt x="231544" y="3572"/>
                  </a:lnTo>
                  <a:lnTo>
                    <a:pt x="289992" y="0"/>
                  </a:lnTo>
                  <a:close/>
                </a:path>
              </a:pathLst>
            </a:custGeom>
            <a:ln w="10470">
              <a:solidFill>
                <a:srgbClr val="ABB8CA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746292" y="2077746"/>
            <a:ext cx="2978298" cy="1100802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910399">
              <a:spcBef>
                <a:spcPts val="61"/>
              </a:spcBef>
            </a:pPr>
            <a:r>
              <a:rPr sz="1182" b="1" spc="-7" dirty="0">
                <a:solidFill>
                  <a:srgbClr val="FFFFFF"/>
                </a:solidFill>
                <a:latin typeface="Arial"/>
                <a:cs typeface="Arial"/>
              </a:rPr>
              <a:t>Setup</a:t>
            </a:r>
            <a:endParaRPr sz="1182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1387">
              <a:latin typeface="Arial"/>
              <a:cs typeface="Arial"/>
            </a:endParaRPr>
          </a:p>
          <a:p>
            <a:pPr marL="5776"/>
            <a:r>
              <a:rPr sz="1501" b="1" spc="20" dirty="0">
                <a:latin typeface="Arial"/>
                <a:cs typeface="Arial"/>
              </a:rPr>
              <a:t>Validation</a:t>
            </a:r>
            <a:r>
              <a:rPr sz="1501" b="1" spc="-5" dirty="0">
                <a:latin typeface="Arial"/>
                <a:cs typeface="Arial"/>
              </a:rPr>
              <a:t> </a:t>
            </a:r>
            <a:r>
              <a:rPr sz="1501" b="1" spc="-18" dirty="0">
                <a:latin typeface="Arial"/>
                <a:cs typeface="Arial"/>
              </a:rPr>
              <a:t>rule</a:t>
            </a:r>
            <a:r>
              <a:rPr sz="1501" b="1" spc="-5" dirty="0">
                <a:latin typeface="Arial"/>
                <a:cs typeface="Arial"/>
              </a:rPr>
              <a:t> </a:t>
            </a:r>
            <a:r>
              <a:rPr sz="1501" b="1" spc="-14" dirty="0">
                <a:latin typeface="Arial"/>
                <a:cs typeface="Arial"/>
              </a:rPr>
              <a:t>has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5" dirty="0">
                <a:latin typeface="Arial"/>
                <a:cs typeface="Arial"/>
              </a:rPr>
              <a:t>3</a:t>
            </a:r>
            <a:r>
              <a:rPr sz="1501" b="1" spc="-2" dirty="0">
                <a:latin typeface="Arial"/>
                <a:cs typeface="Arial"/>
              </a:rPr>
              <a:t> </a:t>
            </a:r>
            <a:r>
              <a:rPr sz="1501" b="1" spc="23" dirty="0">
                <a:latin typeface="Arial"/>
                <a:cs typeface="Arial"/>
              </a:rPr>
              <a:t>major</a:t>
            </a:r>
            <a:r>
              <a:rPr sz="1501" b="1" spc="-5" dirty="0">
                <a:latin typeface="Arial"/>
                <a:cs typeface="Arial"/>
              </a:rPr>
              <a:t> </a:t>
            </a:r>
            <a:r>
              <a:rPr sz="1501" b="1" spc="-23" dirty="0">
                <a:latin typeface="Arial"/>
                <a:cs typeface="Arial"/>
              </a:rPr>
              <a:t>parts</a:t>
            </a:r>
            <a:endParaRPr sz="1501">
              <a:latin typeface="Arial"/>
              <a:cs typeface="Arial"/>
            </a:endParaRPr>
          </a:p>
          <a:p>
            <a:pPr marL="735280" marR="371972">
              <a:lnSpc>
                <a:spcPts val="1123"/>
              </a:lnSpc>
              <a:spcBef>
                <a:spcPts val="1412"/>
              </a:spcBef>
            </a:pPr>
            <a:r>
              <a:rPr sz="1046" spc="7" dirty="0">
                <a:latin typeface="Lucida Sans Unicode"/>
                <a:cs typeface="Lucida Sans Unicode"/>
              </a:rPr>
              <a:t>Here</a:t>
            </a:r>
            <a:r>
              <a:rPr sz="1046" spc="-48" dirty="0">
                <a:latin typeface="Lucida Sans Unicode"/>
                <a:cs typeface="Lucida Sans Unicode"/>
              </a:rPr>
              <a:t> </a:t>
            </a:r>
            <a:r>
              <a:rPr sz="1046" spc="14" dirty="0">
                <a:latin typeface="Lucida Sans Unicode"/>
                <a:cs typeface="Lucida Sans Unicode"/>
              </a:rPr>
              <a:t>you</a:t>
            </a:r>
            <a:r>
              <a:rPr sz="1046" spc="-48" dirty="0">
                <a:latin typeface="Lucida Sans Unicode"/>
                <a:cs typeface="Lucida Sans Unicode"/>
              </a:rPr>
              <a:t> </a:t>
            </a:r>
            <a:r>
              <a:rPr sz="1046" spc="14" dirty="0">
                <a:latin typeface="Lucida Sans Unicode"/>
                <a:cs typeface="Lucida Sans Unicode"/>
              </a:rPr>
              <a:t>define</a:t>
            </a:r>
            <a:r>
              <a:rPr sz="1046" spc="-45" dirty="0">
                <a:latin typeface="Lucida Sans Unicode"/>
                <a:cs typeface="Lucida Sans Unicode"/>
              </a:rPr>
              <a:t> </a:t>
            </a:r>
            <a:r>
              <a:rPr sz="1046" spc="16" dirty="0">
                <a:latin typeface="Lucida Sans Unicode"/>
                <a:cs typeface="Lucida Sans Unicode"/>
              </a:rPr>
              <a:t>the</a:t>
            </a:r>
            <a:r>
              <a:rPr sz="1046" spc="-48" dirty="0">
                <a:latin typeface="Lucida Sans Unicode"/>
                <a:cs typeface="Lucida Sans Unicode"/>
              </a:rPr>
              <a:t> </a:t>
            </a:r>
            <a:r>
              <a:rPr sz="1046" spc="57" dirty="0">
                <a:latin typeface="Lucida Sans Unicode"/>
                <a:cs typeface="Lucida Sans Unicode"/>
              </a:rPr>
              <a:t>name</a:t>
            </a:r>
            <a:r>
              <a:rPr sz="1046" spc="-45" dirty="0">
                <a:latin typeface="Lucida Sans Unicode"/>
                <a:cs typeface="Lucida Sans Unicode"/>
              </a:rPr>
              <a:t> </a:t>
            </a:r>
            <a:r>
              <a:rPr sz="1046" spc="-9" dirty="0">
                <a:latin typeface="Lucida Sans Unicode"/>
                <a:cs typeface="Lucida Sans Unicode"/>
              </a:rPr>
              <a:t>of </a:t>
            </a:r>
            <a:r>
              <a:rPr sz="1046" spc="-325" dirty="0">
                <a:latin typeface="Lucida Sans Unicode"/>
                <a:cs typeface="Lucida Sans Unicode"/>
              </a:rPr>
              <a:t> </a:t>
            </a:r>
            <a:r>
              <a:rPr sz="1046" spc="16" dirty="0">
                <a:latin typeface="Lucida Sans Unicode"/>
                <a:cs typeface="Lucida Sans Unicode"/>
              </a:rPr>
              <a:t>the</a:t>
            </a:r>
            <a:r>
              <a:rPr sz="1046" spc="-45" dirty="0">
                <a:latin typeface="Lucida Sans Unicode"/>
                <a:cs typeface="Lucida Sans Unicode"/>
              </a:rPr>
              <a:t> </a:t>
            </a:r>
            <a:r>
              <a:rPr sz="1046" spc="7" dirty="0">
                <a:latin typeface="Lucida Sans Unicode"/>
                <a:cs typeface="Lucida Sans Unicode"/>
              </a:rPr>
              <a:t>validation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-32" dirty="0">
                <a:latin typeface="Lucida Sans Unicode"/>
                <a:cs typeface="Lucida Sans Unicode"/>
              </a:rPr>
              <a:t>rule</a:t>
            </a:r>
            <a:endParaRPr sz="1046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363186" y="3816318"/>
            <a:ext cx="2357338" cy="575327"/>
            <a:chOff x="1845043" y="6506234"/>
            <a:chExt cx="5182870" cy="1264920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5043" y="6506234"/>
              <a:ext cx="4939903" cy="102883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886927" y="6516705"/>
              <a:ext cx="4856480" cy="945515"/>
            </a:xfrm>
            <a:custGeom>
              <a:avLst/>
              <a:gdLst/>
              <a:ahLst/>
              <a:cxnLst/>
              <a:rect l="l" t="t" r="r" b="b"/>
              <a:pathLst>
                <a:path w="4856480" h="945515">
                  <a:moveTo>
                    <a:pt x="4856136" y="945068"/>
                  </a:moveTo>
                  <a:lnTo>
                    <a:pt x="0" y="945068"/>
                  </a:lnTo>
                  <a:lnTo>
                    <a:pt x="0" y="0"/>
                  </a:lnTo>
                  <a:lnTo>
                    <a:pt x="4856136" y="0"/>
                  </a:lnTo>
                  <a:lnTo>
                    <a:pt x="4856136" y="945068"/>
                  </a:lnTo>
                  <a:close/>
                </a:path>
              </a:pathLst>
            </a:custGeom>
            <a:solidFill>
              <a:srgbClr val="ABB8CA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3627" y="6656351"/>
              <a:ext cx="1114262" cy="111426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55512" y="6666822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4" h="1030604">
                  <a:moveTo>
                    <a:pt x="515247" y="1030495"/>
                  </a:moveTo>
                  <a:lnTo>
                    <a:pt x="468349" y="1028389"/>
                  </a:lnTo>
                  <a:lnTo>
                    <a:pt x="422631" y="1022194"/>
                  </a:lnTo>
                  <a:lnTo>
                    <a:pt x="378274" y="1012090"/>
                  </a:lnTo>
                  <a:lnTo>
                    <a:pt x="335460" y="998260"/>
                  </a:lnTo>
                  <a:lnTo>
                    <a:pt x="294372" y="980885"/>
                  </a:lnTo>
                  <a:lnTo>
                    <a:pt x="255192" y="960148"/>
                  </a:lnTo>
                  <a:lnTo>
                    <a:pt x="218100" y="936231"/>
                  </a:lnTo>
                  <a:lnTo>
                    <a:pt x="183280" y="909315"/>
                  </a:lnTo>
                  <a:lnTo>
                    <a:pt x="150912" y="879582"/>
                  </a:lnTo>
                  <a:lnTo>
                    <a:pt x="121179" y="847215"/>
                  </a:lnTo>
                  <a:lnTo>
                    <a:pt x="94263" y="812394"/>
                  </a:lnTo>
                  <a:lnTo>
                    <a:pt x="70346" y="775303"/>
                  </a:lnTo>
                  <a:lnTo>
                    <a:pt x="49609" y="736122"/>
                  </a:lnTo>
                  <a:lnTo>
                    <a:pt x="32235" y="695034"/>
                  </a:lnTo>
                  <a:lnTo>
                    <a:pt x="18405" y="652220"/>
                  </a:lnTo>
                  <a:lnTo>
                    <a:pt x="8301" y="607863"/>
                  </a:lnTo>
                  <a:lnTo>
                    <a:pt x="2105" y="562145"/>
                  </a:lnTo>
                  <a:lnTo>
                    <a:pt x="0" y="515247"/>
                  </a:lnTo>
                  <a:lnTo>
                    <a:pt x="2105" y="468349"/>
                  </a:lnTo>
                  <a:lnTo>
                    <a:pt x="8301" y="422631"/>
                  </a:lnTo>
                  <a:lnTo>
                    <a:pt x="18405" y="378274"/>
                  </a:lnTo>
                  <a:lnTo>
                    <a:pt x="32235" y="335460"/>
                  </a:lnTo>
                  <a:lnTo>
                    <a:pt x="49609" y="294372"/>
                  </a:lnTo>
                  <a:lnTo>
                    <a:pt x="70346" y="255192"/>
                  </a:lnTo>
                  <a:lnTo>
                    <a:pt x="94263" y="218100"/>
                  </a:lnTo>
                  <a:lnTo>
                    <a:pt x="121179" y="183280"/>
                  </a:lnTo>
                  <a:lnTo>
                    <a:pt x="150912" y="150912"/>
                  </a:lnTo>
                  <a:lnTo>
                    <a:pt x="183280" y="121179"/>
                  </a:lnTo>
                  <a:lnTo>
                    <a:pt x="218100" y="94263"/>
                  </a:lnTo>
                  <a:lnTo>
                    <a:pt x="255192" y="70346"/>
                  </a:lnTo>
                  <a:lnTo>
                    <a:pt x="294372" y="49609"/>
                  </a:lnTo>
                  <a:lnTo>
                    <a:pt x="335460" y="32235"/>
                  </a:lnTo>
                  <a:lnTo>
                    <a:pt x="378274" y="18405"/>
                  </a:lnTo>
                  <a:lnTo>
                    <a:pt x="422631" y="8301"/>
                  </a:lnTo>
                  <a:lnTo>
                    <a:pt x="468349" y="2105"/>
                  </a:lnTo>
                  <a:lnTo>
                    <a:pt x="515247" y="0"/>
                  </a:lnTo>
                  <a:lnTo>
                    <a:pt x="566173" y="2521"/>
                  </a:lnTo>
                  <a:lnTo>
                    <a:pt x="616236" y="9991"/>
                  </a:lnTo>
                  <a:lnTo>
                    <a:pt x="665099" y="22271"/>
                  </a:lnTo>
                  <a:lnTo>
                    <a:pt x="712424" y="39220"/>
                  </a:lnTo>
                  <a:lnTo>
                    <a:pt x="757872" y="60699"/>
                  </a:lnTo>
                  <a:lnTo>
                    <a:pt x="801107" y="86567"/>
                  </a:lnTo>
                  <a:lnTo>
                    <a:pt x="841789" y="116685"/>
                  </a:lnTo>
                  <a:lnTo>
                    <a:pt x="879582" y="150912"/>
                  </a:lnTo>
                  <a:lnTo>
                    <a:pt x="913809" y="188705"/>
                  </a:lnTo>
                  <a:lnTo>
                    <a:pt x="943927" y="229387"/>
                  </a:lnTo>
                  <a:lnTo>
                    <a:pt x="969795" y="272622"/>
                  </a:lnTo>
                  <a:lnTo>
                    <a:pt x="991274" y="318070"/>
                  </a:lnTo>
                  <a:lnTo>
                    <a:pt x="1008223" y="365395"/>
                  </a:lnTo>
                  <a:lnTo>
                    <a:pt x="1020503" y="414258"/>
                  </a:lnTo>
                  <a:lnTo>
                    <a:pt x="1027974" y="464321"/>
                  </a:lnTo>
                  <a:lnTo>
                    <a:pt x="1030495" y="515247"/>
                  </a:lnTo>
                  <a:lnTo>
                    <a:pt x="1028389" y="562145"/>
                  </a:lnTo>
                  <a:lnTo>
                    <a:pt x="1022194" y="607863"/>
                  </a:lnTo>
                  <a:lnTo>
                    <a:pt x="1012090" y="652220"/>
                  </a:lnTo>
                  <a:lnTo>
                    <a:pt x="998260" y="695034"/>
                  </a:lnTo>
                  <a:lnTo>
                    <a:pt x="980885" y="736122"/>
                  </a:lnTo>
                  <a:lnTo>
                    <a:pt x="960149" y="775303"/>
                  </a:lnTo>
                  <a:lnTo>
                    <a:pt x="936231" y="812394"/>
                  </a:lnTo>
                  <a:lnTo>
                    <a:pt x="909315" y="847215"/>
                  </a:lnTo>
                  <a:lnTo>
                    <a:pt x="879582" y="879582"/>
                  </a:lnTo>
                  <a:lnTo>
                    <a:pt x="847215" y="909315"/>
                  </a:lnTo>
                  <a:lnTo>
                    <a:pt x="812394" y="936231"/>
                  </a:lnTo>
                  <a:lnTo>
                    <a:pt x="775303" y="960148"/>
                  </a:lnTo>
                  <a:lnTo>
                    <a:pt x="736122" y="980885"/>
                  </a:lnTo>
                  <a:lnTo>
                    <a:pt x="695034" y="998260"/>
                  </a:lnTo>
                  <a:lnTo>
                    <a:pt x="652220" y="1012090"/>
                  </a:lnTo>
                  <a:lnTo>
                    <a:pt x="607863" y="1022194"/>
                  </a:lnTo>
                  <a:lnTo>
                    <a:pt x="562145" y="1028389"/>
                  </a:lnTo>
                  <a:lnTo>
                    <a:pt x="515247" y="1030495"/>
                  </a:lnTo>
                  <a:close/>
                </a:path>
              </a:pathLst>
            </a:custGeom>
            <a:solidFill>
              <a:srgbClr val="D4DBE4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915254" y="2814288"/>
            <a:ext cx="2251631" cy="1042636"/>
            <a:chOff x="7456046" y="4303163"/>
            <a:chExt cx="4950460" cy="2292350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6046" y="4303163"/>
              <a:ext cx="4950374" cy="22920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503165" y="4318869"/>
              <a:ext cx="4856480" cy="2198370"/>
            </a:xfrm>
            <a:custGeom>
              <a:avLst/>
              <a:gdLst/>
              <a:ahLst/>
              <a:cxnLst/>
              <a:rect l="l" t="t" r="r" b="b"/>
              <a:pathLst>
                <a:path w="4856480" h="2198370">
                  <a:moveTo>
                    <a:pt x="4856137" y="2197837"/>
                  </a:moveTo>
                  <a:lnTo>
                    <a:pt x="0" y="2197837"/>
                  </a:lnTo>
                  <a:lnTo>
                    <a:pt x="0" y="175808"/>
                  </a:lnTo>
                  <a:lnTo>
                    <a:pt x="22787" y="107379"/>
                  </a:lnTo>
                  <a:lnTo>
                    <a:pt x="49522" y="77515"/>
                  </a:lnTo>
                  <a:lnTo>
                    <a:pt x="84931" y="51495"/>
                  </a:lnTo>
                  <a:lnTo>
                    <a:pt x="127849" y="30027"/>
                  </a:lnTo>
                  <a:lnTo>
                    <a:pt x="177108" y="13816"/>
                  </a:lnTo>
                  <a:lnTo>
                    <a:pt x="231545" y="3572"/>
                  </a:lnTo>
                  <a:lnTo>
                    <a:pt x="289992" y="0"/>
                  </a:lnTo>
                  <a:lnTo>
                    <a:pt x="4566103" y="0"/>
                  </a:lnTo>
                  <a:lnTo>
                    <a:pt x="4624552" y="3572"/>
                  </a:lnTo>
                  <a:lnTo>
                    <a:pt x="4678993" y="13816"/>
                  </a:lnTo>
                  <a:lnTo>
                    <a:pt x="4728260" y="30027"/>
                  </a:lnTo>
                  <a:lnTo>
                    <a:pt x="4771184" y="51495"/>
                  </a:lnTo>
                  <a:lnTo>
                    <a:pt x="4806601" y="77515"/>
                  </a:lnTo>
                  <a:lnTo>
                    <a:pt x="4833343" y="107379"/>
                  </a:lnTo>
                  <a:lnTo>
                    <a:pt x="4856137" y="175808"/>
                  </a:lnTo>
                  <a:lnTo>
                    <a:pt x="4856137" y="21978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4" name="object 34"/>
            <p:cNvSpPr/>
            <p:nvPr/>
          </p:nvSpPr>
          <p:spPr>
            <a:xfrm>
              <a:off x="7503165" y="4318869"/>
              <a:ext cx="4856480" cy="2198370"/>
            </a:xfrm>
            <a:custGeom>
              <a:avLst/>
              <a:gdLst/>
              <a:ahLst/>
              <a:cxnLst/>
              <a:rect l="l" t="t" r="r" b="b"/>
              <a:pathLst>
                <a:path w="4856480" h="2198370">
                  <a:moveTo>
                    <a:pt x="289992" y="0"/>
                  </a:moveTo>
                  <a:lnTo>
                    <a:pt x="4566103" y="0"/>
                  </a:lnTo>
                  <a:lnTo>
                    <a:pt x="4624552" y="3572"/>
                  </a:lnTo>
                  <a:lnTo>
                    <a:pt x="4678993" y="13816"/>
                  </a:lnTo>
                  <a:lnTo>
                    <a:pt x="4728259" y="30027"/>
                  </a:lnTo>
                  <a:lnTo>
                    <a:pt x="4771184" y="51495"/>
                  </a:lnTo>
                  <a:lnTo>
                    <a:pt x="4806601" y="77515"/>
                  </a:lnTo>
                  <a:lnTo>
                    <a:pt x="4833343" y="107379"/>
                  </a:lnTo>
                  <a:lnTo>
                    <a:pt x="4856136" y="175808"/>
                  </a:lnTo>
                  <a:lnTo>
                    <a:pt x="4856136" y="2197836"/>
                  </a:lnTo>
                  <a:lnTo>
                    <a:pt x="0" y="2197836"/>
                  </a:lnTo>
                  <a:lnTo>
                    <a:pt x="0" y="175808"/>
                  </a:lnTo>
                  <a:lnTo>
                    <a:pt x="5891" y="140379"/>
                  </a:lnTo>
                  <a:lnTo>
                    <a:pt x="49522" y="77515"/>
                  </a:lnTo>
                  <a:lnTo>
                    <a:pt x="84931" y="51495"/>
                  </a:lnTo>
                  <a:lnTo>
                    <a:pt x="127849" y="30027"/>
                  </a:lnTo>
                  <a:lnTo>
                    <a:pt x="177108" y="13816"/>
                  </a:lnTo>
                  <a:lnTo>
                    <a:pt x="231545" y="3572"/>
                  </a:lnTo>
                  <a:lnTo>
                    <a:pt x="289992" y="0"/>
                  </a:lnTo>
                  <a:close/>
                </a:path>
              </a:pathLst>
            </a:custGeom>
            <a:ln w="10470">
              <a:solidFill>
                <a:srgbClr val="D7B4C6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030555" y="2854670"/>
            <a:ext cx="1965989" cy="735340"/>
          </a:xfrm>
          <a:prstGeom prst="rect">
            <a:avLst/>
          </a:prstGeom>
        </p:spPr>
        <p:txBody>
          <a:bodyPr vert="horz" wrap="square" lIns="0" tIns="24838" rIns="0" bIns="0" rtlCol="0">
            <a:spAutoFit/>
          </a:bodyPr>
          <a:lstStyle/>
          <a:p>
            <a:pPr marL="5776" marR="2310">
              <a:lnSpc>
                <a:spcPts val="1123"/>
              </a:lnSpc>
              <a:spcBef>
                <a:spcPts val="196"/>
              </a:spcBef>
            </a:pPr>
            <a:r>
              <a:rPr sz="1046" spc="7" dirty="0">
                <a:latin typeface="Lucida Sans Unicode"/>
                <a:cs typeface="Lucida Sans Unicode"/>
              </a:rPr>
              <a:t>Here </a:t>
            </a:r>
            <a:r>
              <a:rPr sz="1046" spc="14" dirty="0">
                <a:latin typeface="Lucida Sans Unicode"/>
                <a:cs typeface="Lucida Sans Unicode"/>
              </a:rPr>
              <a:t>you define </a:t>
            </a:r>
            <a:r>
              <a:rPr sz="1046" spc="139" dirty="0">
                <a:latin typeface="Lucida Sans Unicode"/>
                <a:cs typeface="Lucida Sans Unicode"/>
              </a:rPr>
              <a:t>a </a:t>
            </a:r>
            <a:r>
              <a:rPr sz="1046" spc="-14" dirty="0">
                <a:latin typeface="Lucida Sans Unicode"/>
                <a:cs typeface="Lucida Sans Unicode"/>
              </a:rPr>
              <a:t>formula </a:t>
            </a:r>
            <a:r>
              <a:rPr sz="1046" spc="-36" dirty="0">
                <a:latin typeface="Lucida Sans Unicode"/>
                <a:cs typeface="Lucida Sans Unicode"/>
              </a:rPr>
              <a:t>or </a:t>
            </a:r>
            <a:r>
              <a:rPr sz="1046" spc="-34" dirty="0">
                <a:latin typeface="Lucida Sans Unicode"/>
                <a:cs typeface="Lucida Sans Unicode"/>
              </a:rPr>
              <a:t> expression </a:t>
            </a:r>
            <a:r>
              <a:rPr sz="1046" spc="11" dirty="0">
                <a:latin typeface="Lucida Sans Unicode"/>
                <a:cs typeface="Lucida Sans Unicode"/>
              </a:rPr>
              <a:t>that </a:t>
            </a:r>
            <a:r>
              <a:rPr sz="1046" spc="25" dirty="0">
                <a:latin typeface="Lucida Sans Unicode"/>
                <a:cs typeface="Lucida Sans Unicode"/>
              </a:rPr>
              <a:t>evaluates </a:t>
            </a:r>
            <a:r>
              <a:rPr sz="1046" spc="16" dirty="0">
                <a:latin typeface="Lucida Sans Unicode"/>
                <a:cs typeface="Lucida Sans Unicode"/>
              </a:rPr>
              <a:t>the </a:t>
            </a:r>
            <a:r>
              <a:rPr sz="1046" spc="18" dirty="0">
                <a:latin typeface="Lucida Sans Unicode"/>
                <a:cs typeface="Lucida Sans Unicode"/>
              </a:rPr>
              <a:t> </a:t>
            </a:r>
            <a:r>
              <a:rPr sz="1046" spc="70" dirty="0">
                <a:latin typeface="Lucida Sans Unicode"/>
                <a:cs typeface="Lucida Sans Unicode"/>
              </a:rPr>
              <a:t>dat</a:t>
            </a:r>
            <a:r>
              <a:rPr sz="1046" spc="80" dirty="0">
                <a:latin typeface="Lucida Sans Unicode"/>
                <a:cs typeface="Lucida Sans Unicode"/>
              </a:rPr>
              <a:t>a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-36" dirty="0">
                <a:latin typeface="Lucida Sans Unicode"/>
                <a:cs typeface="Lucida Sans Unicode"/>
              </a:rPr>
              <a:t>i</a:t>
            </a:r>
            <a:r>
              <a:rPr sz="1046" spc="-70" dirty="0">
                <a:latin typeface="Lucida Sans Unicode"/>
                <a:cs typeface="Lucida Sans Unicode"/>
              </a:rPr>
              <a:t>n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43" dirty="0">
                <a:latin typeface="Lucida Sans Unicode"/>
                <a:cs typeface="Lucida Sans Unicode"/>
              </a:rPr>
              <a:t>on</a:t>
            </a:r>
            <a:r>
              <a:rPr sz="1046" spc="41" dirty="0">
                <a:latin typeface="Lucida Sans Unicode"/>
                <a:cs typeface="Lucida Sans Unicode"/>
              </a:rPr>
              <a:t>e</a:t>
            </a:r>
            <a:r>
              <a:rPr sz="1046" spc="-43" dirty="0">
                <a:latin typeface="Lucida Sans Unicode"/>
                <a:cs typeface="Lucida Sans Unicode"/>
              </a:rPr>
              <a:t> o</a:t>
            </a:r>
            <a:r>
              <a:rPr sz="1046" spc="-27" dirty="0">
                <a:latin typeface="Lucida Sans Unicode"/>
                <a:cs typeface="Lucida Sans Unicode"/>
              </a:rPr>
              <a:t>r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7" dirty="0">
                <a:latin typeface="Lucida Sans Unicode"/>
                <a:cs typeface="Lucida Sans Unicode"/>
              </a:rPr>
              <a:t>more</a:t>
            </a:r>
            <a:r>
              <a:rPr sz="1046" spc="-45" dirty="0">
                <a:latin typeface="Lucida Sans Unicode"/>
                <a:cs typeface="Lucida Sans Unicode"/>
              </a:rPr>
              <a:t> </a:t>
            </a:r>
            <a:r>
              <a:rPr sz="1046" spc="-36" dirty="0">
                <a:latin typeface="Lucida Sans Unicode"/>
                <a:cs typeface="Lucida Sans Unicode"/>
              </a:rPr>
              <a:t>field</a:t>
            </a:r>
            <a:r>
              <a:rPr sz="1046" spc="-41" dirty="0">
                <a:latin typeface="Lucida Sans Unicode"/>
                <a:cs typeface="Lucida Sans Unicode"/>
              </a:rPr>
              <a:t>s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48" dirty="0">
                <a:latin typeface="Lucida Sans Unicode"/>
                <a:cs typeface="Lucida Sans Unicode"/>
              </a:rPr>
              <a:t>and  </a:t>
            </a:r>
            <a:r>
              <a:rPr sz="1046" spc="-48" dirty="0">
                <a:latin typeface="Lucida Sans Unicode"/>
                <a:cs typeface="Lucida Sans Unicode"/>
              </a:rPr>
              <a:t>return</a:t>
            </a:r>
            <a:r>
              <a:rPr sz="1046" spc="-45" dirty="0">
                <a:latin typeface="Lucida Sans Unicode"/>
                <a:cs typeface="Lucida Sans Unicode"/>
              </a:rPr>
              <a:t>s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139" dirty="0">
                <a:latin typeface="Lucida Sans Unicode"/>
                <a:cs typeface="Lucida Sans Unicode"/>
              </a:rPr>
              <a:t>a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32" dirty="0">
                <a:latin typeface="Lucida Sans Unicode"/>
                <a:cs typeface="Lucida Sans Unicode"/>
              </a:rPr>
              <a:t>valu</a:t>
            </a:r>
            <a:r>
              <a:rPr sz="1046" spc="39" dirty="0">
                <a:latin typeface="Lucida Sans Unicode"/>
                <a:cs typeface="Lucida Sans Unicode"/>
              </a:rPr>
              <a:t>e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-9" dirty="0">
                <a:latin typeface="Lucida Sans Unicode"/>
                <a:cs typeface="Lucida Sans Unicode"/>
              </a:rPr>
              <a:t>o</a:t>
            </a:r>
            <a:r>
              <a:rPr sz="1046" spc="-5" dirty="0">
                <a:latin typeface="Lucida Sans Unicode"/>
                <a:cs typeface="Lucida Sans Unicode"/>
              </a:rPr>
              <a:t>f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dirty="0">
                <a:latin typeface="Lucida Sans Unicode"/>
                <a:cs typeface="Lucida Sans Unicode"/>
              </a:rPr>
              <a:t>“True”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-30" dirty="0">
                <a:latin typeface="Lucida Sans Unicode"/>
                <a:cs typeface="Lucida Sans Unicode"/>
              </a:rPr>
              <a:t>or  </a:t>
            </a:r>
            <a:r>
              <a:rPr sz="1046" spc="20" dirty="0">
                <a:latin typeface="Lucida Sans Unicode"/>
                <a:cs typeface="Lucida Sans Unicode"/>
              </a:rPr>
              <a:t>“False”.</a:t>
            </a:r>
            <a:endParaRPr sz="1046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17634" y="3816318"/>
            <a:ext cx="2357338" cy="575327"/>
            <a:chOff x="7461281" y="6506234"/>
            <a:chExt cx="5182870" cy="1264920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1281" y="6506234"/>
              <a:ext cx="4939903" cy="102883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503165" y="6516705"/>
              <a:ext cx="4856480" cy="945515"/>
            </a:xfrm>
            <a:custGeom>
              <a:avLst/>
              <a:gdLst/>
              <a:ahLst/>
              <a:cxnLst/>
              <a:rect l="l" t="t" r="r" b="b"/>
              <a:pathLst>
                <a:path w="4856480" h="945515">
                  <a:moveTo>
                    <a:pt x="4856136" y="945068"/>
                  </a:moveTo>
                  <a:lnTo>
                    <a:pt x="0" y="945068"/>
                  </a:lnTo>
                  <a:lnTo>
                    <a:pt x="0" y="0"/>
                  </a:lnTo>
                  <a:lnTo>
                    <a:pt x="4856136" y="0"/>
                  </a:lnTo>
                  <a:lnTo>
                    <a:pt x="4856136" y="945068"/>
                  </a:lnTo>
                  <a:close/>
                </a:path>
              </a:pathLst>
            </a:custGeom>
            <a:solidFill>
              <a:srgbClr val="D7B4C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29867" y="6656351"/>
              <a:ext cx="1114262" cy="111426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571752" y="6666822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4" h="1030604">
                  <a:moveTo>
                    <a:pt x="515246" y="1030495"/>
                  </a:moveTo>
                  <a:lnTo>
                    <a:pt x="468348" y="1028389"/>
                  </a:lnTo>
                  <a:lnTo>
                    <a:pt x="422630" y="1022194"/>
                  </a:lnTo>
                  <a:lnTo>
                    <a:pt x="378273" y="1012090"/>
                  </a:lnTo>
                  <a:lnTo>
                    <a:pt x="335460" y="998260"/>
                  </a:lnTo>
                  <a:lnTo>
                    <a:pt x="294372" y="980885"/>
                  </a:lnTo>
                  <a:lnTo>
                    <a:pt x="255191" y="960148"/>
                  </a:lnTo>
                  <a:lnTo>
                    <a:pt x="218100" y="936231"/>
                  </a:lnTo>
                  <a:lnTo>
                    <a:pt x="183279" y="909315"/>
                  </a:lnTo>
                  <a:lnTo>
                    <a:pt x="150912" y="879582"/>
                  </a:lnTo>
                  <a:lnTo>
                    <a:pt x="121179" y="847215"/>
                  </a:lnTo>
                  <a:lnTo>
                    <a:pt x="94263" y="812394"/>
                  </a:lnTo>
                  <a:lnTo>
                    <a:pt x="70346" y="775303"/>
                  </a:lnTo>
                  <a:lnTo>
                    <a:pt x="49609" y="736122"/>
                  </a:lnTo>
                  <a:lnTo>
                    <a:pt x="32235" y="695034"/>
                  </a:lnTo>
                  <a:lnTo>
                    <a:pt x="18405" y="652220"/>
                  </a:lnTo>
                  <a:lnTo>
                    <a:pt x="8301" y="607863"/>
                  </a:lnTo>
                  <a:lnTo>
                    <a:pt x="2105" y="562145"/>
                  </a:lnTo>
                  <a:lnTo>
                    <a:pt x="0" y="515247"/>
                  </a:lnTo>
                  <a:lnTo>
                    <a:pt x="2105" y="468349"/>
                  </a:lnTo>
                  <a:lnTo>
                    <a:pt x="8301" y="422631"/>
                  </a:lnTo>
                  <a:lnTo>
                    <a:pt x="18405" y="378274"/>
                  </a:lnTo>
                  <a:lnTo>
                    <a:pt x="32235" y="335460"/>
                  </a:lnTo>
                  <a:lnTo>
                    <a:pt x="49609" y="294372"/>
                  </a:lnTo>
                  <a:lnTo>
                    <a:pt x="70346" y="255192"/>
                  </a:lnTo>
                  <a:lnTo>
                    <a:pt x="94263" y="218100"/>
                  </a:lnTo>
                  <a:lnTo>
                    <a:pt x="121179" y="183280"/>
                  </a:lnTo>
                  <a:lnTo>
                    <a:pt x="150912" y="150912"/>
                  </a:lnTo>
                  <a:lnTo>
                    <a:pt x="183279" y="121179"/>
                  </a:lnTo>
                  <a:lnTo>
                    <a:pt x="218100" y="94263"/>
                  </a:lnTo>
                  <a:lnTo>
                    <a:pt x="255191" y="70346"/>
                  </a:lnTo>
                  <a:lnTo>
                    <a:pt x="294372" y="49609"/>
                  </a:lnTo>
                  <a:lnTo>
                    <a:pt x="335460" y="32235"/>
                  </a:lnTo>
                  <a:lnTo>
                    <a:pt x="378273" y="18405"/>
                  </a:lnTo>
                  <a:lnTo>
                    <a:pt x="422630" y="8301"/>
                  </a:lnTo>
                  <a:lnTo>
                    <a:pt x="468348" y="2105"/>
                  </a:lnTo>
                  <a:lnTo>
                    <a:pt x="515246" y="0"/>
                  </a:lnTo>
                  <a:lnTo>
                    <a:pt x="566172" y="2521"/>
                  </a:lnTo>
                  <a:lnTo>
                    <a:pt x="616236" y="9991"/>
                  </a:lnTo>
                  <a:lnTo>
                    <a:pt x="665099" y="22271"/>
                  </a:lnTo>
                  <a:lnTo>
                    <a:pt x="712423" y="39220"/>
                  </a:lnTo>
                  <a:lnTo>
                    <a:pt x="757871" y="60699"/>
                  </a:lnTo>
                  <a:lnTo>
                    <a:pt x="801106" y="86567"/>
                  </a:lnTo>
                  <a:lnTo>
                    <a:pt x="841788" y="116685"/>
                  </a:lnTo>
                  <a:lnTo>
                    <a:pt x="879581" y="150912"/>
                  </a:lnTo>
                  <a:lnTo>
                    <a:pt x="913808" y="188705"/>
                  </a:lnTo>
                  <a:lnTo>
                    <a:pt x="943926" y="229387"/>
                  </a:lnTo>
                  <a:lnTo>
                    <a:pt x="969794" y="272622"/>
                  </a:lnTo>
                  <a:lnTo>
                    <a:pt x="991273" y="318070"/>
                  </a:lnTo>
                  <a:lnTo>
                    <a:pt x="1008222" y="365395"/>
                  </a:lnTo>
                  <a:lnTo>
                    <a:pt x="1020502" y="414258"/>
                  </a:lnTo>
                  <a:lnTo>
                    <a:pt x="1027973" y="464321"/>
                  </a:lnTo>
                  <a:lnTo>
                    <a:pt x="1030494" y="515247"/>
                  </a:lnTo>
                  <a:lnTo>
                    <a:pt x="1028389" y="562145"/>
                  </a:lnTo>
                  <a:lnTo>
                    <a:pt x="1022193" y="607863"/>
                  </a:lnTo>
                  <a:lnTo>
                    <a:pt x="1012089" y="652220"/>
                  </a:lnTo>
                  <a:lnTo>
                    <a:pt x="998259" y="695034"/>
                  </a:lnTo>
                  <a:lnTo>
                    <a:pt x="980885" y="736122"/>
                  </a:lnTo>
                  <a:lnTo>
                    <a:pt x="960148" y="775303"/>
                  </a:lnTo>
                  <a:lnTo>
                    <a:pt x="936231" y="812394"/>
                  </a:lnTo>
                  <a:lnTo>
                    <a:pt x="909315" y="847215"/>
                  </a:lnTo>
                  <a:lnTo>
                    <a:pt x="879582" y="879582"/>
                  </a:lnTo>
                  <a:lnTo>
                    <a:pt x="847214" y="909315"/>
                  </a:lnTo>
                  <a:lnTo>
                    <a:pt x="812394" y="936231"/>
                  </a:lnTo>
                  <a:lnTo>
                    <a:pt x="775302" y="960148"/>
                  </a:lnTo>
                  <a:lnTo>
                    <a:pt x="736121" y="980885"/>
                  </a:lnTo>
                  <a:lnTo>
                    <a:pt x="695033" y="998260"/>
                  </a:lnTo>
                  <a:lnTo>
                    <a:pt x="652220" y="1012090"/>
                  </a:lnTo>
                  <a:lnTo>
                    <a:pt x="607863" y="1022194"/>
                  </a:lnTo>
                  <a:lnTo>
                    <a:pt x="562144" y="1028389"/>
                  </a:lnTo>
                  <a:lnTo>
                    <a:pt x="515246" y="1030495"/>
                  </a:lnTo>
                  <a:close/>
                </a:path>
              </a:pathLst>
            </a:custGeom>
            <a:solidFill>
              <a:srgbClr val="EBD8E1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418485" y="3881143"/>
            <a:ext cx="4679152" cy="25928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  <a:tabLst>
                <a:tab pos="1989529" algn="l"/>
                <a:tab pos="2571457" algn="l"/>
                <a:tab pos="4543948" algn="l"/>
              </a:tabLst>
            </a:pPr>
            <a:r>
              <a:rPr sz="1455" b="1" spc="-39" dirty="0">
                <a:latin typeface="Arial"/>
                <a:cs typeface="Arial"/>
              </a:rPr>
              <a:t>Rule</a:t>
            </a:r>
            <a:r>
              <a:rPr sz="1455" b="1" spc="5" dirty="0">
                <a:latin typeface="Arial"/>
                <a:cs typeface="Arial"/>
              </a:rPr>
              <a:t> </a:t>
            </a:r>
            <a:r>
              <a:rPr sz="1455" b="1" spc="96" dirty="0">
                <a:latin typeface="Arial"/>
                <a:cs typeface="Arial"/>
              </a:rPr>
              <a:t>Name	</a:t>
            </a:r>
            <a:r>
              <a:rPr sz="2456" b="1" spc="17" baseline="-27777" dirty="0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sz="1455" b="1" spc="-96" dirty="0">
                <a:latin typeface="Arial"/>
                <a:cs typeface="Arial"/>
              </a:rPr>
              <a:t>Error</a:t>
            </a:r>
            <a:r>
              <a:rPr sz="1455" b="1" spc="5" dirty="0">
                <a:latin typeface="Arial"/>
                <a:cs typeface="Arial"/>
              </a:rPr>
              <a:t> </a:t>
            </a:r>
            <a:r>
              <a:rPr sz="1455" b="1" spc="11" dirty="0">
                <a:latin typeface="Arial"/>
                <a:cs typeface="Arial"/>
              </a:rPr>
              <a:t>condition	</a:t>
            </a:r>
            <a:r>
              <a:rPr sz="2456" b="1" spc="17" baseline="-27777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56" baseline="-27777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469702" y="2814288"/>
            <a:ext cx="2251631" cy="1042636"/>
            <a:chOff x="13072284" y="4303163"/>
            <a:chExt cx="4950460" cy="2292350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72284" y="4303163"/>
              <a:ext cx="4950374" cy="229207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119404" y="4318869"/>
              <a:ext cx="4856480" cy="2198370"/>
            </a:xfrm>
            <a:custGeom>
              <a:avLst/>
              <a:gdLst/>
              <a:ahLst/>
              <a:cxnLst/>
              <a:rect l="l" t="t" r="r" b="b"/>
              <a:pathLst>
                <a:path w="4856480" h="2198370">
                  <a:moveTo>
                    <a:pt x="4856137" y="2197837"/>
                  </a:moveTo>
                  <a:lnTo>
                    <a:pt x="0" y="2197837"/>
                  </a:lnTo>
                  <a:lnTo>
                    <a:pt x="0" y="175808"/>
                  </a:lnTo>
                  <a:lnTo>
                    <a:pt x="22787" y="107379"/>
                  </a:lnTo>
                  <a:lnTo>
                    <a:pt x="49522" y="77515"/>
                  </a:lnTo>
                  <a:lnTo>
                    <a:pt x="84931" y="51495"/>
                  </a:lnTo>
                  <a:lnTo>
                    <a:pt x="127849" y="30027"/>
                  </a:lnTo>
                  <a:lnTo>
                    <a:pt x="177108" y="13816"/>
                  </a:lnTo>
                  <a:lnTo>
                    <a:pt x="231544" y="3572"/>
                  </a:lnTo>
                  <a:lnTo>
                    <a:pt x="289992" y="0"/>
                  </a:lnTo>
                  <a:lnTo>
                    <a:pt x="4566103" y="0"/>
                  </a:lnTo>
                  <a:lnTo>
                    <a:pt x="4624552" y="3572"/>
                  </a:lnTo>
                  <a:lnTo>
                    <a:pt x="4678993" y="13816"/>
                  </a:lnTo>
                  <a:lnTo>
                    <a:pt x="4728259" y="30027"/>
                  </a:lnTo>
                  <a:lnTo>
                    <a:pt x="4771184" y="51495"/>
                  </a:lnTo>
                  <a:lnTo>
                    <a:pt x="4806601" y="77515"/>
                  </a:lnTo>
                  <a:lnTo>
                    <a:pt x="4833343" y="107379"/>
                  </a:lnTo>
                  <a:lnTo>
                    <a:pt x="4856137" y="175808"/>
                  </a:lnTo>
                  <a:lnTo>
                    <a:pt x="4856137" y="21978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45" name="object 45"/>
            <p:cNvSpPr/>
            <p:nvPr/>
          </p:nvSpPr>
          <p:spPr>
            <a:xfrm>
              <a:off x="13119403" y="4318869"/>
              <a:ext cx="4856480" cy="2198370"/>
            </a:xfrm>
            <a:custGeom>
              <a:avLst/>
              <a:gdLst/>
              <a:ahLst/>
              <a:cxnLst/>
              <a:rect l="l" t="t" r="r" b="b"/>
              <a:pathLst>
                <a:path w="4856480" h="2198370">
                  <a:moveTo>
                    <a:pt x="289992" y="0"/>
                  </a:moveTo>
                  <a:lnTo>
                    <a:pt x="4566102" y="0"/>
                  </a:lnTo>
                  <a:lnTo>
                    <a:pt x="4624552" y="3572"/>
                  </a:lnTo>
                  <a:lnTo>
                    <a:pt x="4678993" y="13816"/>
                  </a:lnTo>
                  <a:lnTo>
                    <a:pt x="4728259" y="30027"/>
                  </a:lnTo>
                  <a:lnTo>
                    <a:pt x="4771184" y="51495"/>
                  </a:lnTo>
                  <a:lnTo>
                    <a:pt x="4806601" y="77515"/>
                  </a:lnTo>
                  <a:lnTo>
                    <a:pt x="4833343" y="107379"/>
                  </a:lnTo>
                  <a:lnTo>
                    <a:pt x="4856137" y="175808"/>
                  </a:lnTo>
                  <a:lnTo>
                    <a:pt x="4856137" y="2197836"/>
                  </a:lnTo>
                  <a:lnTo>
                    <a:pt x="0" y="2197836"/>
                  </a:lnTo>
                  <a:lnTo>
                    <a:pt x="0" y="175808"/>
                  </a:lnTo>
                  <a:lnTo>
                    <a:pt x="5891" y="140379"/>
                  </a:lnTo>
                  <a:lnTo>
                    <a:pt x="49522" y="77515"/>
                  </a:lnTo>
                  <a:lnTo>
                    <a:pt x="84931" y="51495"/>
                  </a:lnTo>
                  <a:lnTo>
                    <a:pt x="127849" y="30027"/>
                  </a:lnTo>
                  <a:lnTo>
                    <a:pt x="177108" y="13816"/>
                  </a:lnTo>
                  <a:lnTo>
                    <a:pt x="231544" y="3572"/>
                  </a:lnTo>
                  <a:lnTo>
                    <a:pt x="289992" y="0"/>
                  </a:lnTo>
                  <a:close/>
                </a:path>
              </a:pathLst>
            </a:custGeom>
            <a:ln w="10470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585003" y="2854670"/>
            <a:ext cx="2013644" cy="735340"/>
          </a:xfrm>
          <a:prstGeom prst="rect">
            <a:avLst/>
          </a:prstGeom>
        </p:spPr>
        <p:txBody>
          <a:bodyPr vert="horz" wrap="square" lIns="0" tIns="24838" rIns="0" bIns="0" rtlCol="0">
            <a:spAutoFit/>
          </a:bodyPr>
          <a:lstStyle/>
          <a:p>
            <a:pPr marL="5776" marR="2310">
              <a:lnSpc>
                <a:spcPts val="1123"/>
              </a:lnSpc>
              <a:spcBef>
                <a:spcPts val="196"/>
              </a:spcBef>
            </a:pPr>
            <a:r>
              <a:rPr sz="1046" spc="9" dirty="0">
                <a:latin typeface="Lucida Sans Unicode"/>
                <a:cs typeface="Lucida Sans Unicode"/>
              </a:rPr>
              <a:t>Validatio</a:t>
            </a:r>
            <a:r>
              <a:rPr sz="1046" spc="14" dirty="0">
                <a:latin typeface="Lucida Sans Unicode"/>
                <a:cs typeface="Lucida Sans Unicode"/>
              </a:rPr>
              <a:t>n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-50" dirty="0">
                <a:latin typeface="Lucida Sans Unicode"/>
                <a:cs typeface="Lucida Sans Unicode"/>
              </a:rPr>
              <a:t>rule</a:t>
            </a:r>
            <a:r>
              <a:rPr sz="1046" spc="-52" dirty="0">
                <a:latin typeface="Lucida Sans Unicode"/>
                <a:cs typeface="Lucida Sans Unicode"/>
              </a:rPr>
              <a:t>s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-11" dirty="0">
                <a:latin typeface="Lucida Sans Unicode"/>
                <a:cs typeface="Lucida Sans Unicode"/>
              </a:rPr>
              <a:t>also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11" dirty="0">
                <a:latin typeface="Lucida Sans Unicode"/>
                <a:cs typeface="Lucida Sans Unicode"/>
              </a:rPr>
              <a:t>includ</a:t>
            </a:r>
            <a:r>
              <a:rPr sz="1046" spc="14" dirty="0">
                <a:latin typeface="Lucida Sans Unicode"/>
                <a:cs typeface="Lucida Sans Unicode"/>
              </a:rPr>
              <a:t>e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48" dirty="0">
                <a:latin typeface="Lucida Sans Unicode"/>
                <a:cs typeface="Lucida Sans Unicode"/>
              </a:rPr>
              <a:t>an  </a:t>
            </a:r>
            <a:r>
              <a:rPr sz="1046" spc="-43" dirty="0">
                <a:latin typeface="Lucida Sans Unicode"/>
                <a:cs typeface="Lucida Sans Unicode"/>
              </a:rPr>
              <a:t>erro</a:t>
            </a:r>
            <a:r>
              <a:rPr sz="1046" spc="-34" dirty="0">
                <a:latin typeface="Lucida Sans Unicode"/>
                <a:cs typeface="Lucida Sans Unicode"/>
              </a:rPr>
              <a:t>r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18" dirty="0">
                <a:latin typeface="Lucida Sans Unicode"/>
                <a:cs typeface="Lucida Sans Unicode"/>
              </a:rPr>
              <a:t>message</a:t>
            </a:r>
            <a:r>
              <a:rPr sz="1046" spc="-45" dirty="0">
                <a:latin typeface="Lucida Sans Unicode"/>
                <a:cs typeface="Lucida Sans Unicode"/>
              </a:rPr>
              <a:t> </a:t>
            </a:r>
            <a:r>
              <a:rPr sz="1046" dirty="0">
                <a:latin typeface="Lucida Sans Unicode"/>
                <a:cs typeface="Lucida Sans Unicode"/>
              </a:rPr>
              <a:t>t</a:t>
            </a:r>
            <a:r>
              <a:rPr sz="1046" spc="5" dirty="0">
                <a:latin typeface="Lucida Sans Unicode"/>
                <a:cs typeface="Lucida Sans Unicode"/>
              </a:rPr>
              <a:t>o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-9" dirty="0">
                <a:latin typeface="Lucida Sans Unicode"/>
                <a:cs typeface="Lucida Sans Unicode"/>
              </a:rPr>
              <a:t>displa</a:t>
            </a:r>
            <a:r>
              <a:rPr sz="1046" spc="-7" dirty="0">
                <a:latin typeface="Lucida Sans Unicode"/>
                <a:cs typeface="Lucida Sans Unicode"/>
              </a:rPr>
              <a:t>y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dirty="0">
                <a:latin typeface="Lucida Sans Unicode"/>
                <a:cs typeface="Lucida Sans Unicode"/>
              </a:rPr>
              <a:t>t</a:t>
            </a:r>
            <a:r>
              <a:rPr sz="1046" spc="5" dirty="0">
                <a:latin typeface="Lucida Sans Unicode"/>
                <a:cs typeface="Lucida Sans Unicode"/>
              </a:rPr>
              <a:t>o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11" dirty="0">
                <a:latin typeface="Lucida Sans Unicode"/>
                <a:cs typeface="Lucida Sans Unicode"/>
              </a:rPr>
              <a:t>the  </a:t>
            </a:r>
            <a:r>
              <a:rPr sz="1046" spc="-43" dirty="0">
                <a:latin typeface="Lucida Sans Unicode"/>
                <a:cs typeface="Lucida Sans Unicode"/>
              </a:rPr>
              <a:t>use</a:t>
            </a:r>
            <a:r>
              <a:rPr sz="1046" spc="-30" dirty="0">
                <a:latin typeface="Lucida Sans Unicode"/>
                <a:cs typeface="Lucida Sans Unicode"/>
              </a:rPr>
              <a:t>r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34" dirty="0">
                <a:latin typeface="Lucida Sans Unicode"/>
                <a:cs typeface="Lucida Sans Unicode"/>
              </a:rPr>
              <a:t>when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14" dirty="0">
                <a:latin typeface="Lucida Sans Unicode"/>
                <a:cs typeface="Lucida Sans Unicode"/>
              </a:rPr>
              <a:t>th</a:t>
            </a:r>
            <a:r>
              <a:rPr sz="1046" spc="18" dirty="0">
                <a:latin typeface="Lucida Sans Unicode"/>
                <a:cs typeface="Lucida Sans Unicode"/>
              </a:rPr>
              <a:t>e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-30" dirty="0">
                <a:latin typeface="Lucida Sans Unicode"/>
                <a:cs typeface="Lucida Sans Unicode"/>
              </a:rPr>
              <a:t>rul</a:t>
            </a:r>
            <a:r>
              <a:rPr sz="1046" spc="-36" dirty="0">
                <a:latin typeface="Lucida Sans Unicode"/>
                <a:cs typeface="Lucida Sans Unicode"/>
              </a:rPr>
              <a:t>e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-48" dirty="0">
                <a:latin typeface="Lucida Sans Unicode"/>
                <a:cs typeface="Lucida Sans Unicode"/>
              </a:rPr>
              <a:t>return</a:t>
            </a:r>
            <a:r>
              <a:rPr sz="1046" spc="-45" dirty="0">
                <a:latin typeface="Lucida Sans Unicode"/>
                <a:cs typeface="Lucida Sans Unicode"/>
              </a:rPr>
              <a:t>s</a:t>
            </a:r>
            <a:r>
              <a:rPr sz="1046" spc="-43" dirty="0">
                <a:latin typeface="Lucida Sans Unicode"/>
                <a:cs typeface="Lucida Sans Unicode"/>
              </a:rPr>
              <a:t> </a:t>
            </a:r>
            <a:r>
              <a:rPr sz="1046" spc="98" dirty="0">
                <a:latin typeface="Lucida Sans Unicode"/>
                <a:cs typeface="Lucida Sans Unicode"/>
              </a:rPr>
              <a:t>a  </a:t>
            </a:r>
            <a:r>
              <a:rPr sz="1046" spc="32" dirty="0">
                <a:latin typeface="Lucida Sans Unicode"/>
                <a:cs typeface="Lucida Sans Unicode"/>
              </a:rPr>
              <a:t>value </a:t>
            </a:r>
            <a:r>
              <a:rPr sz="1046" spc="-7" dirty="0">
                <a:latin typeface="Lucida Sans Unicode"/>
                <a:cs typeface="Lucida Sans Unicode"/>
              </a:rPr>
              <a:t>of </a:t>
            </a:r>
            <a:r>
              <a:rPr sz="1046" dirty="0">
                <a:latin typeface="Lucida Sans Unicode"/>
                <a:cs typeface="Lucida Sans Unicode"/>
              </a:rPr>
              <a:t>“True” </a:t>
            </a:r>
            <a:r>
              <a:rPr sz="1046" spc="48" dirty="0">
                <a:latin typeface="Lucida Sans Unicode"/>
                <a:cs typeface="Lucida Sans Unicode"/>
              </a:rPr>
              <a:t>due </a:t>
            </a:r>
            <a:r>
              <a:rPr sz="1046" spc="2" dirty="0">
                <a:latin typeface="Lucida Sans Unicode"/>
                <a:cs typeface="Lucida Sans Unicode"/>
              </a:rPr>
              <a:t>to </a:t>
            </a:r>
            <a:r>
              <a:rPr sz="1046" spc="61" dirty="0">
                <a:latin typeface="Lucida Sans Unicode"/>
                <a:cs typeface="Lucida Sans Unicode"/>
              </a:rPr>
              <a:t>an </a:t>
            </a:r>
            <a:r>
              <a:rPr sz="1046" spc="64" dirty="0">
                <a:latin typeface="Lucida Sans Unicode"/>
                <a:cs typeface="Lucida Sans Unicode"/>
              </a:rPr>
              <a:t> </a:t>
            </a:r>
            <a:r>
              <a:rPr sz="1046" spc="-9" dirty="0">
                <a:latin typeface="Lucida Sans Unicode"/>
                <a:cs typeface="Lucida Sans Unicode"/>
              </a:rPr>
              <a:t>invalid</a:t>
            </a:r>
            <a:r>
              <a:rPr sz="1046" spc="-45" dirty="0">
                <a:latin typeface="Lucida Sans Unicode"/>
                <a:cs typeface="Lucida Sans Unicode"/>
              </a:rPr>
              <a:t> </a:t>
            </a:r>
            <a:r>
              <a:rPr sz="1046" spc="18" dirty="0">
                <a:latin typeface="Lucida Sans Unicode"/>
                <a:cs typeface="Lucida Sans Unicode"/>
              </a:rPr>
              <a:t>value.</a:t>
            </a:r>
            <a:endParaRPr sz="1046">
              <a:latin typeface="Lucida Sans Unicode"/>
              <a:cs typeface="Lucida Sans Unicod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472083" y="3816318"/>
            <a:ext cx="2247009" cy="468175"/>
            <a:chOff x="13077519" y="6506234"/>
            <a:chExt cx="4940300" cy="1029335"/>
          </a:xfrm>
        </p:grpSpPr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77519" y="6506234"/>
              <a:ext cx="4939903" cy="102883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3119403" y="6516705"/>
              <a:ext cx="4856480" cy="945515"/>
            </a:xfrm>
            <a:custGeom>
              <a:avLst/>
              <a:gdLst/>
              <a:ahLst/>
              <a:cxnLst/>
              <a:rect l="l" t="t" r="r" b="b"/>
              <a:pathLst>
                <a:path w="4856480" h="945515">
                  <a:moveTo>
                    <a:pt x="4856137" y="945068"/>
                  </a:moveTo>
                  <a:lnTo>
                    <a:pt x="0" y="945068"/>
                  </a:lnTo>
                  <a:lnTo>
                    <a:pt x="0" y="0"/>
                  </a:lnTo>
                  <a:lnTo>
                    <a:pt x="4856137" y="0"/>
                  </a:lnTo>
                  <a:lnTo>
                    <a:pt x="4856137" y="945068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538934" y="3904954"/>
            <a:ext cx="1269647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455" b="1" spc="-100" dirty="0">
                <a:latin typeface="Arial"/>
                <a:cs typeface="Arial"/>
              </a:rPr>
              <a:t>Erro</a:t>
            </a:r>
            <a:r>
              <a:rPr sz="1455" b="1" spc="-75" dirty="0">
                <a:latin typeface="Arial"/>
                <a:cs typeface="Arial"/>
              </a:rPr>
              <a:t>r</a:t>
            </a:r>
            <a:r>
              <a:rPr sz="1455" b="1" spc="2" dirty="0">
                <a:latin typeface="Arial"/>
                <a:cs typeface="Arial"/>
              </a:rPr>
              <a:t> </a:t>
            </a:r>
            <a:r>
              <a:rPr sz="1455" b="1" spc="34" dirty="0">
                <a:latin typeface="Arial"/>
                <a:cs typeface="Arial"/>
              </a:rPr>
              <a:t>Message</a:t>
            </a:r>
            <a:endParaRPr sz="1455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322609" y="3884596"/>
            <a:ext cx="506877" cy="506877"/>
            <a:chOff x="17146105" y="6656351"/>
            <a:chExt cx="1114425" cy="1114425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46105" y="6656351"/>
              <a:ext cx="1114262" cy="111426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7187990" y="6666822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5" h="1030604">
                  <a:moveTo>
                    <a:pt x="515247" y="1030495"/>
                  </a:moveTo>
                  <a:lnTo>
                    <a:pt x="468349" y="1028389"/>
                  </a:lnTo>
                  <a:lnTo>
                    <a:pt x="422630" y="1022194"/>
                  </a:lnTo>
                  <a:lnTo>
                    <a:pt x="378274" y="1012090"/>
                  </a:lnTo>
                  <a:lnTo>
                    <a:pt x="335460" y="998260"/>
                  </a:lnTo>
                  <a:lnTo>
                    <a:pt x="294372" y="980885"/>
                  </a:lnTo>
                  <a:lnTo>
                    <a:pt x="255192" y="960148"/>
                  </a:lnTo>
                  <a:lnTo>
                    <a:pt x="218100" y="936231"/>
                  </a:lnTo>
                  <a:lnTo>
                    <a:pt x="183280" y="909315"/>
                  </a:lnTo>
                  <a:lnTo>
                    <a:pt x="150912" y="879582"/>
                  </a:lnTo>
                  <a:lnTo>
                    <a:pt x="121179" y="847215"/>
                  </a:lnTo>
                  <a:lnTo>
                    <a:pt x="94263" y="812394"/>
                  </a:lnTo>
                  <a:lnTo>
                    <a:pt x="70346" y="775303"/>
                  </a:lnTo>
                  <a:lnTo>
                    <a:pt x="49609" y="736122"/>
                  </a:lnTo>
                  <a:lnTo>
                    <a:pt x="32235" y="695034"/>
                  </a:lnTo>
                  <a:lnTo>
                    <a:pt x="18405" y="652220"/>
                  </a:lnTo>
                  <a:lnTo>
                    <a:pt x="8301" y="607863"/>
                  </a:lnTo>
                  <a:lnTo>
                    <a:pt x="2105" y="562145"/>
                  </a:lnTo>
                  <a:lnTo>
                    <a:pt x="0" y="515247"/>
                  </a:lnTo>
                  <a:lnTo>
                    <a:pt x="2105" y="468349"/>
                  </a:lnTo>
                  <a:lnTo>
                    <a:pt x="8301" y="422631"/>
                  </a:lnTo>
                  <a:lnTo>
                    <a:pt x="18405" y="378274"/>
                  </a:lnTo>
                  <a:lnTo>
                    <a:pt x="32235" y="335460"/>
                  </a:lnTo>
                  <a:lnTo>
                    <a:pt x="49609" y="294372"/>
                  </a:lnTo>
                  <a:lnTo>
                    <a:pt x="70346" y="255192"/>
                  </a:lnTo>
                  <a:lnTo>
                    <a:pt x="94263" y="218100"/>
                  </a:lnTo>
                  <a:lnTo>
                    <a:pt x="121179" y="183280"/>
                  </a:lnTo>
                  <a:lnTo>
                    <a:pt x="150912" y="150912"/>
                  </a:lnTo>
                  <a:lnTo>
                    <a:pt x="183280" y="121179"/>
                  </a:lnTo>
                  <a:lnTo>
                    <a:pt x="218100" y="94263"/>
                  </a:lnTo>
                  <a:lnTo>
                    <a:pt x="255192" y="70346"/>
                  </a:lnTo>
                  <a:lnTo>
                    <a:pt x="294372" y="49609"/>
                  </a:lnTo>
                  <a:lnTo>
                    <a:pt x="335460" y="32235"/>
                  </a:lnTo>
                  <a:lnTo>
                    <a:pt x="378274" y="18405"/>
                  </a:lnTo>
                  <a:lnTo>
                    <a:pt x="422630" y="8301"/>
                  </a:lnTo>
                  <a:lnTo>
                    <a:pt x="468349" y="2105"/>
                  </a:lnTo>
                  <a:lnTo>
                    <a:pt x="515247" y="0"/>
                  </a:lnTo>
                  <a:lnTo>
                    <a:pt x="566172" y="2521"/>
                  </a:lnTo>
                  <a:lnTo>
                    <a:pt x="616235" y="9991"/>
                  </a:lnTo>
                  <a:lnTo>
                    <a:pt x="665098" y="22271"/>
                  </a:lnTo>
                  <a:lnTo>
                    <a:pt x="712423" y="39220"/>
                  </a:lnTo>
                  <a:lnTo>
                    <a:pt x="757871" y="60699"/>
                  </a:lnTo>
                  <a:lnTo>
                    <a:pt x="801105" y="86567"/>
                  </a:lnTo>
                  <a:lnTo>
                    <a:pt x="841788" y="116685"/>
                  </a:lnTo>
                  <a:lnTo>
                    <a:pt x="879581" y="150912"/>
                  </a:lnTo>
                  <a:lnTo>
                    <a:pt x="913808" y="188705"/>
                  </a:lnTo>
                  <a:lnTo>
                    <a:pt x="943926" y="229387"/>
                  </a:lnTo>
                  <a:lnTo>
                    <a:pt x="969794" y="272622"/>
                  </a:lnTo>
                  <a:lnTo>
                    <a:pt x="991273" y="318070"/>
                  </a:lnTo>
                  <a:lnTo>
                    <a:pt x="1008223" y="365395"/>
                  </a:lnTo>
                  <a:lnTo>
                    <a:pt x="1020503" y="414258"/>
                  </a:lnTo>
                  <a:lnTo>
                    <a:pt x="1027973" y="464321"/>
                  </a:lnTo>
                  <a:lnTo>
                    <a:pt x="1030495" y="515247"/>
                  </a:lnTo>
                  <a:lnTo>
                    <a:pt x="1028389" y="562145"/>
                  </a:lnTo>
                  <a:lnTo>
                    <a:pt x="1022193" y="607863"/>
                  </a:lnTo>
                  <a:lnTo>
                    <a:pt x="1012089" y="652220"/>
                  </a:lnTo>
                  <a:lnTo>
                    <a:pt x="998259" y="695034"/>
                  </a:lnTo>
                  <a:lnTo>
                    <a:pt x="980885" y="736122"/>
                  </a:lnTo>
                  <a:lnTo>
                    <a:pt x="960148" y="775303"/>
                  </a:lnTo>
                  <a:lnTo>
                    <a:pt x="936231" y="812394"/>
                  </a:lnTo>
                  <a:lnTo>
                    <a:pt x="909315" y="847215"/>
                  </a:lnTo>
                  <a:lnTo>
                    <a:pt x="879582" y="879582"/>
                  </a:lnTo>
                  <a:lnTo>
                    <a:pt x="847214" y="909315"/>
                  </a:lnTo>
                  <a:lnTo>
                    <a:pt x="812393" y="936231"/>
                  </a:lnTo>
                  <a:lnTo>
                    <a:pt x="775302" y="960148"/>
                  </a:lnTo>
                  <a:lnTo>
                    <a:pt x="736121" y="980885"/>
                  </a:lnTo>
                  <a:lnTo>
                    <a:pt x="695033" y="998260"/>
                  </a:lnTo>
                  <a:lnTo>
                    <a:pt x="652220" y="1012090"/>
                  </a:lnTo>
                  <a:lnTo>
                    <a:pt x="607863" y="1022194"/>
                  </a:lnTo>
                  <a:lnTo>
                    <a:pt x="562145" y="1028389"/>
                  </a:lnTo>
                  <a:lnTo>
                    <a:pt x="515247" y="1030495"/>
                  </a:lnTo>
                  <a:close/>
                </a:path>
              </a:pathLst>
            </a:custGeom>
            <a:solidFill>
              <a:srgbClr val="FFBEBE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511562" y="3984536"/>
            <a:ext cx="129102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37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60869" y="4389147"/>
            <a:ext cx="8501378" cy="1232961"/>
          </a:xfrm>
          <a:prstGeom prst="rect">
            <a:avLst/>
          </a:prstGeom>
        </p:spPr>
        <p:txBody>
          <a:bodyPr vert="horz" wrap="square" lIns="0" tIns="65273" rIns="0" bIns="0" rtlCol="0">
            <a:spAutoFit/>
          </a:bodyPr>
          <a:lstStyle/>
          <a:p>
            <a:pPr marL="194361" indent="-188874" algn="just">
              <a:spcBef>
                <a:spcPts val="514"/>
              </a:spcBef>
              <a:buFont typeface="Arial MT"/>
              <a:buChar char="•"/>
              <a:tabLst>
                <a:tab pos="194650" algn="l"/>
              </a:tabLst>
            </a:pPr>
            <a:r>
              <a:rPr sz="1342" spc="-109" dirty="0">
                <a:latin typeface="Lucida Sans Unicode"/>
                <a:cs typeface="Lucida Sans Unicode"/>
              </a:rPr>
              <a:t>To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73" dirty="0">
                <a:latin typeface="Lucida Sans Unicode"/>
                <a:cs typeface="Lucida Sans Unicode"/>
              </a:rPr>
              <a:t>check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18" dirty="0">
                <a:latin typeface="Lucida Sans Unicode"/>
                <a:cs typeface="Lucida Sans Unicode"/>
              </a:rPr>
              <a:t>formula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or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expression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-55" dirty="0">
                <a:latin typeface="Lucida Sans Unicode"/>
                <a:cs typeface="Lucida Sans Unicode"/>
              </a:rPr>
              <a:t>for </a:t>
            </a:r>
            <a:r>
              <a:rPr sz="1342" spc="-52" dirty="0">
                <a:latin typeface="Lucida Sans Unicode"/>
                <a:cs typeface="Lucida Sans Unicode"/>
              </a:rPr>
              <a:t>error </a:t>
            </a:r>
            <a:r>
              <a:rPr sz="1342" spc="2" dirty="0">
                <a:latin typeface="Lucida Sans Unicode"/>
                <a:cs typeface="Lucida Sans Unicode"/>
              </a:rPr>
              <a:t>click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68" dirty="0">
                <a:latin typeface="Lucida Sans Unicode"/>
                <a:cs typeface="Lucida Sans Unicode"/>
              </a:rPr>
              <a:t>Check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-20" dirty="0">
                <a:latin typeface="Lucida Sans Unicode"/>
                <a:cs typeface="Lucida Sans Unicode"/>
              </a:rPr>
              <a:t>Syntax.</a:t>
            </a:r>
            <a:endParaRPr sz="1342">
              <a:latin typeface="Lucida Sans Unicode"/>
              <a:cs typeface="Lucida Sans Unicode"/>
            </a:endParaRPr>
          </a:p>
          <a:p>
            <a:pPr marL="194361" marR="2310" indent="-188874" algn="just">
              <a:lnSpc>
                <a:spcPct val="101299"/>
              </a:lnSpc>
              <a:spcBef>
                <a:spcPts val="450"/>
              </a:spcBef>
              <a:buFont typeface="Arial MT"/>
              <a:buChar char="•"/>
              <a:tabLst>
                <a:tab pos="194650" algn="l"/>
              </a:tabLst>
            </a:pPr>
            <a:r>
              <a:rPr sz="1342" spc="-48" dirty="0">
                <a:latin typeface="Lucida Sans Unicode"/>
                <a:cs typeface="Lucida Sans Unicode"/>
              </a:rPr>
              <a:t>In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77" dirty="0">
                <a:latin typeface="Lucida Sans Unicode"/>
                <a:cs typeface="Lucida Sans Unicode"/>
              </a:rPr>
              <a:t>Error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34" dirty="0">
                <a:latin typeface="Lucida Sans Unicode"/>
                <a:cs typeface="Lucida Sans Unicode"/>
              </a:rPr>
              <a:t>Message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" dirty="0">
                <a:latin typeface="Lucida Sans Unicode"/>
                <a:cs typeface="Lucida Sans Unicode"/>
              </a:rPr>
              <a:t>section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define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20" dirty="0">
                <a:latin typeface="Lucida Sans Unicode"/>
                <a:cs typeface="Lucida Sans Unicode"/>
              </a:rPr>
              <a:t>your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25" dirty="0">
                <a:latin typeface="Lucida Sans Unicode"/>
                <a:cs typeface="Lucida Sans Unicode"/>
              </a:rPr>
              <a:t>message</a:t>
            </a:r>
            <a:r>
              <a:rPr sz="1342" spc="-55" dirty="0">
                <a:latin typeface="Lucida Sans Unicode"/>
                <a:cs typeface="Lucida Sans Unicode"/>
              </a:rPr>
              <a:t> </a:t>
            </a:r>
            <a:r>
              <a:rPr sz="1342" spc="82" dirty="0">
                <a:latin typeface="Lucida Sans Unicode"/>
                <a:cs typeface="Lucida Sans Unicode"/>
              </a:rPr>
              <a:t>and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34" dirty="0">
                <a:latin typeface="Lucida Sans Unicode"/>
                <a:cs typeface="Lucida Sans Unicode"/>
              </a:rPr>
              <a:t>position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25" dirty="0">
                <a:latin typeface="Lucida Sans Unicode"/>
                <a:cs typeface="Lucida Sans Unicode"/>
              </a:rPr>
              <a:t>which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68" dirty="0">
                <a:latin typeface="Lucida Sans Unicode"/>
                <a:cs typeface="Lucida Sans Unicode"/>
              </a:rPr>
              <a:t>will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80" dirty="0">
                <a:latin typeface="Lucida Sans Unicode"/>
                <a:cs typeface="Lucida Sans Unicode"/>
              </a:rPr>
              <a:t>appear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48" dirty="0">
                <a:latin typeface="Lucida Sans Unicode"/>
                <a:cs typeface="Lucida Sans Unicode"/>
              </a:rPr>
              <a:t>when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50" dirty="0">
                <a:latin typeface="Lucida Sans Unicode"/>
                <a:cs typeface="Lucida Sans Unicode"/>
              </a:rPr>
              <a:t>user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7" dirty="0">
                <a:latin typeface="Lucida Sans Unicode"/>
                <a:cs typeface="Lucida Sans Unicode"/>
              </a:rPr>
              <a:t>enter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9" dirty="0">
                <a:latin typeface="Lucida Sans Unicode"/>
                <a:cs typeface="Lucida Sans Unicode"/>
              </a:rPr>
              <a:t>wrong </a:t>
            </a:r>
            <a:r>
              <a:rPr sz="1342" spc="-418" dirty="0">
                <a:latin typeface="Lucida Sans Unicode"/>
                <a:cs typeface="Lucida Sans Unicode"/>
              </a:rPr>
              <a:t> </a:t>
            </a:r>
            <a:r>
              <a:rPr sz="1342" spc="66" dirty="0">
                <a:latin typeface="Lucida Sans Unicode"/>
                <a:cs typeface="Lucida Sans Unicode"/>
              </a:rPr>
              <a:t>data.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dirty="0">
                <a:latin typeface="Lucida Sans Unicode"/>
                <a:cs typeface="Lucida Sans Unicode"/>
              </a:rPr>
              <a:t>You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16" dirty="0">
                <a:latin typeface="Lucida Sans Unicode"/>
                <a:cs typeface="Lucida Sans Unicode"/>
              </a:rPr>
              <a:t>can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7" dirty="0">
                <a:latin typeface="Lucida Sans Unicode"/>
                <a:cs typeface="Lucida Sans Unicode"/>
              </a:rPr>
              <a:t>specify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36" dirty="0">
                <a:latin typeface="Lucida Sans Unicode"/>
                <a:cs typeface="Lucida Sans Unicode"/>
              </a:rPr>
              <a:t>where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5" dirty="0">
                <a:latin typeface="Lucida Sans Unicode"/>
                <a:cs typeface="Lucida Sans Unicode"/>
              </a:rPr>
              <a:t>to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9" dirty="0">
                <a:latin typeface="Lucida Sans Unicode"/>
                <a:cs typeface="Lucida Sans Unicode"/>
              </a:rPr>
              <a:t>display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52" dirty="0">
                <a:latin typeface="Lucida Sans Unicode"/>
                <a:cs typeface="Lucida Sans Unicode"/>
              </a:rPr>
              <a:t>error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14" dirty="0">
                <a:latin typeface="Lucida Sans Unicode"/>
                <a:cs typeface="Lucida Sans Unicode"/>
              </a:rPr>
              <a:t>message.</a:t>
            </a:r>
            <a:r>
              <a:rPr sz="1342" spc="-52" dirty="0">
                <a:latin typeface="Lucida Sans Unicode"/>
                <a:cs typeface="Lucida Sans Unicode"/>
              </a:rPr>
              <a:t> </a:t>
            </a:r>
            <a:r>
              <a:rPr sz="1342" spc="34" dirty="0">
                <a:latin typeface="Lucida Sans Unicode"/>
                <a:cs typeface="Lucida Sans Unicode"/>
              </a:rPr>
              <a:t>Available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23" dirty="0">
                <a:latin typeface="Lucida Sans Unicode"/>
                <a:cs typeface="Lucida Sans Unicode"/>
              </a:rPr>
              <a:t>options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52" dirty="0">
                <a:latin typeface="Lucida Sans Unicode"/>
                <a:cs typeface="Lucida Sans Unicode"/>
              </a:rPr>
              <a:t>are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59" dirty="0">
                <a:latin typeface="Lucida Sans Unicode"/>
                <a:cs typeface="Lucida Sans Unicode"/>
              </a:rPr>
              <a:t>"Top</a:t>
            </a:r>
            <a:r>
              <a:rPr sz="1342" spc="-48" dirty="0">
                <a:latin typeface="Lucida Sans Unicode"/>
                <a:cs typeface="Lucida Sans Unicode"/>
              </a:rPr>
              <a:t> </a:t>
            </a:r>
            <a:r>
              <a:rPr sz="1342" spc="-7" dirty="0">
                <a:latin typeface="Lucida Sans Unicode"/>
                <a:cs typeface="Lucida Sans Unicode"/>
              </a:rPr>
              <a:t>of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68" dirty="0">
                <a:latin typeface="Lucida Sans Unicode"/>
                <a:cs typeface="Lucida Sans Unicode"/>
              </a:rPr>
              <a:t>Page"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-43" dirty="0">
                <a:latin typeface="Lucida Sans Unicode"/>
                <a:cs typeface="Lucida Sans Unicode"/>
              </a:rPr>
              <a:t>or</a:t>
            </a:r>
            <a:r>
              <a:rPr sz="1342" spc="-50" dirty="0">
                <a:latin typeface="Lucida Sans Unicode"/>
                <a:cs typeface="Lucida Sans Unicode"/>
              </a:rPr>
              <a:t> </a:t>
            </a:r>
            <a:r>
              <a:rPr sz="1342" spc="23" dirty="0">
                <a:latin typeface="Lucida Sans Unicode"/>
                <a:cs typeface="Lucida Sans Unicode"/>
              </a:rPr>
              <a:t>on </a:t>
            </a:r>
            <a:r>
              <a:rPr sz="1342" spc="-421" dirty="0">
                <a:latin typeface="Lucida Sans Unicode"/>
                <a:cs typeface="Lucida Sans Unicode"/>
              </a:rPr>
              <a:t> </a:t>
            </a:r>
            <a:r>
              <a:rPr sz="1342" spc="20" dirty="0">
                <a:latin typeface="Lucida Sans Unicode"/>
                <a:cs typeface="Lucida Sans Unicode"/>
              </a:rPr>
              <a:t>the</a:t>
            </a:r>
            <a:r>
              <a:rPr sz="1342" spc="-57" dirty="0">
                <a:latin typeface="Lucida Sans Unicode"/>
                <a:cs typeface="Lucida Sans Unicode"/>
              </a:rPr>
              <a:t> </a:t>
            </a:r>
            <a:r>
              <a:rPr sz="1342" spc="-27" dirty="0">
                <a:latin typeface="Lucida Sans Unicode"/>
                <a:cs typeface="Lucida Sans Unicode"/>
              </a:rPr>
              <a:t>Field.</a:t>
            </a:r>
            <a:endParaRPr sz="1342">
              <a:latin typeface="Lucida Sans Unicode"/>
              <a:cs typeface="Lucida Sans Unicode"/>
            </a:endParaRPr>
          </a:p>
          <a:p>
            <a:pPr marL="194361" indent="-188874" algn="just">
              <a:spcBef>
                <a:spcPts val="471"/>
              </a:spcBef>
              <a:buFont typeface="Arial MT"/>
              <a:buChar char="•"/>
              <a:tabLst>
                <a:tab pos="194650" algn="l"/>
              </a:tabLst>
            </a:pPr>
            <a:r>
              <a:rPr sz="1342" b="1" spc="-23" dirty="0">
                <a:latin typeface="Arial"/>
                <a:cs typeface="Arial"/>
              </a:rPr>
              <a:t>Finally,</a:t>
            </a:r>
            <a:r>
              <a:rPr sz="1342" b="1" spc="-11" dirty="0">
                <a:latin typeface="Arial"/>
                <a:cs typeface="Arial"/>
              </a:rPr>
              <a:t> </a:t>
            </a:r>
            <a:r>
              <a:rPr sz="1342" b="1" spc="18" dirty="0">
                <a:latin typeface="Arial"/>
                <a:cs typeface="Arial"/>
              </a:rPr>
              <a:t>Save</a:t>
            </a:r>
            <a:r>
              <a:rPr sz="1342" b="1" spc="-9" dirty="0">
                <a:latin typeface="Arial"/>
                <a:cs typeface="Arial"/>
              </a:rPr>
              <a:t> </a:t>
            </a:r>
            <a:r>
              <a:rPr sz="1342" b="1" spc="-32" dirty="0">
                <a:latin typeface="Arial"/>
                <a:cs typeface="Arial"/>
              </a:rPr>
              <a:t>it.</a:t>
            </a:r>
            <a:endParaRPr sz="134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6466277"/>
            <a:ext cx="12191365" cy="0"/>
          </a:xfrm>
          <a:custGeom>
            <a:avLst/>
            <a:gdLst/>
            <a:ahLst/>
            <a:cxnLst/>
            <a:rect l="l" t="t" r="r" b="b"/>
            <a:pathLst>
              <a:path w="12191365">
                <a:moveTo>
                  <a:pt x="0" y="0"/>
                </a:moveTo>
                <a:lnTo>
                  <a:pt x="12191142" y="0"/>
                </a:lnTo>
              </a:path>
            </a:pathLst>
          </a:custGeom>
          <a:ln w="76174">
            <a:solidFill>
              <a:srgbClr val="5382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7" y="4572292"/>
            <a:ext cx="12192000" cy="1783714"/>
            <a:chOff x="427" y="4572292"/>
            <a:chExt cx="12192000" cy="178371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" y="5553538"/>
              <a:ext cx="12191572" cy="7303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" y="5552075"/>
              <a:ext cx="9198171" cy="8033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3585" y="5276374"/>
              <a:ext cx="5721239" cy="8424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8601" y="4572292"/>
              <a:ext cx="2936701" cy="13814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7937" y="5202910"/>
              <a:ext cx="513374" cy="5802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9543" y="4929356"/>
              <a:ext cx="1530061" cy="13545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181" y="5185386"/>
              <a:ext cx="5721240" cy="8424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825" y="5113773"/>
              <a:ext cx="513374" cy="58027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28" y="1003110"/>
            <a:ext cx="12192000" cy="227329"/>
            <a:chOff x="428" y="1003110"/>
            <a:chExt cx="12192000" cy="227329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0660" y="1003112"/>
              <a:ext cx="910912" cy="22701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348387" y="1020044"/>
              <a:ext cx="843915" cy="92075"/>
            </a:xfrm>
            <a:custGeom>
              <a:avLst/>
              <a:gdLst/>
              <a:ahLst/>
              <a:cxnLst/>
              <a:rect l="l" t="t" r="r" b="b"/>
              <a:pathLst>
                <a:path w="843915" h="92075">
                  <a:moveTo>
                    <a:pt x="843539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843539" y="0"/>
                  </a:lnTo>
                  <a:lnTo>
                    <a:pt x="843539" y="91560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" y="1003110"/>
              <a:ext cx="11311035" cy="2270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23" y="1020043"/>
              <a:ext cx="11243310" cy="92075"/>
            </a:xfrm>
            <a:custGeom>
              <a:avLst/>
              <a:gdLst/>
              <a:ahLst/>
              <a:cxnLst/>
              <a:rect l="l" t="t" r="r" b="b"/>
              <a:pathLst>
                <a:path w="11243310" h="92075">
                  <a:moveTo>
                    <a:pt x="11242910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11242910" y="0"/>
                  </a:lnTo>
                  <a:lnTo>
                    <a:pt x="11242910" y="91560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4068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Verdana"/>
                <a:cs typeface="Verdana"/>
              </a:rPr>
              <a:t>Lightning</a:t>
            </a:r>
            <a:r>
              <a:rPr sz="2800" spc="-180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Flow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8310" y="1884143"/>
            <a:ext cx="882269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3075" marR="5080" indent="-461009">
              <a:lnSpc>
                <a:spcPct val="117600"/>
              </a:lnSpc>
              <a:spcBef>
                <a:spcPts val="95"/>
              </a:spcBef>
              <a:buChar char="●"/>
              <a:tabLst>
                <a:tab pos="473075" algn="l"/>
              </a:tabLst>
            </a:pP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Lightning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Flow—the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product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that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encompasses</a:t>
            </a:r>
            <a:r>
              <a:rPr sz="1700" spc="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building,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managing,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running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1E1E1E"/>
                </a:solidFill>
                <a:latin typeface="Arial MT"/>
                <a:cs typeface="Arial MT"/>
              </a:rPr>
              <a:t>flows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700" spc="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1E1E1E"/>
                </a:solidFill>
                <a:latin typeface="Arial MT"/>
                <a:cs typeface="Arial MT"/>
              </a:rPr>
              <a:t>processes.</a:t>
            </a:r>
            <a:endParaRPr sz="1700">
              <a:latin typeface="Arial MT"/>
              <a:cs typeface="Arial MT"/>
            </a:endParaRPr>
          </a:p>
          <a:p>
            <a:pPr marL="473709" indent="-460375">
              <a:lnSpc>
                <a:spcPct val="100000"/>
              </a:lnSpc>
              <a:spcBef>
                <a:spcPts val="680"/>
              </a:spcBef>
              <a:buChar char="●"/>
              <a:tabLst>
                <a:tab pos="473709" algn="l"/>
              </a:tabLst>
            </a:pP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Builder—a</a:t>
            </a:r>
            <a:r>
              <a:rPr sz="1700" spc="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point-and-click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tool</a:t>
            </a:r>
            <a:r>
              <a:rPr sz="1700" spc="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for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building</a:t>
            </a:r>
            <a:r>
              <a:rPr sz="1700" spc="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1E1E1E"/>
                </a:solidFill>
                <a:latin typeface="Arial MT"/>
                <a:cs typeface="Arial MT"/>
              </a:rPr>
              <a:t>flows.</a:t>
            </a:r>
            <a:endParaRPr sz="170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35"/>
              </a:spcBef>
              <a:buChar char="●"/>
              <a:tabLst>
                <a:tab pos="473075" algn="l"/>
              </a:tabLst>
            </a:pP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Flow—an</a:t>
            </a:r>
            <a:r>
              <a:rPr sz="1700" spc="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application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that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automates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a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business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process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by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collecting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data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700" spc="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1E1E1E"/>
                </a:solidFill>
                <a:latin typeface="Arial MT"/>
                <a:cs typeface="Arial MT"/>
              </a:rPr>
              <a:t>doing</a:t>
            </a:r>
            <a:endParaRPr sz="170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something</a:t>
            </a:r>
            <a:r>
              <a:rPr sz="1700" spc="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in</a:t>
            </a:r>
            <a:r>
              <a:rPr sz="1700" spc="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your</a:t>
            </a:r>
            <a:r>
              <a:rPr sz="1700" spc="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Salesforce</a:t>
            </a:r>
            <a:r>
              <a:rPr sz="1700" spc="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org</a:t>
            </a:r>
            <a:r>
              <a:rPr sz="1700" spc="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or</a:t>
            </a:r>
            <a:r>
              <a:rPr sz="1700" spc="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an</a:t>
            </a:r>
            <a:r>
              <a:rPr sz="1700" spc="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E1E"/>
                </a:solidFill>
                <a:latin typeface="Arial MT"/>
                <a:cs typeface="Arial MT"/>
              </a:rPr>
              <a:t>external</a:t>
            </a:r>
            <a:r>
              <a:rPr sz="1700" spc="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1E1E1E"/>
                </a:solidFill>
                <a:latin typeface="Arial MT"/>
                <a:cs typeface="Arial MT"/>
              </a:rPr>
              <a:t>system.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534" y="383035"/>
            <a:ext cx="182816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07295"/>
                </a:solidFill>
                <a:latin typeface="Tahoma"/>
                <a:cs typeface="Tahoma"/>
              </a:rPr>
              <a:t>Elements</a:t>
            </a:r>
            <a:r>
              <a:rPr sz="2400" b="1" spc="-155" dirty="0">
                <a:solidFill>
                  <a:srgbClr val="107295"/>
                </a:solidFill>
                <a:latin typeface="Tahoma"/>
                <a:cs typeface="Tahoma"/>
              </a:rPr>
              <a:t> </a:t>
            </a:r>
            <a:r>
              <a:rPr sz="2400" b="1" spc="-25" dirty="0">
                <a:solidFill>
                  <a:srgbClr val="107295"/>
                </a:solidFill>
                <a:latin typeface="Tahoma"/>
                <a:cs typeface="Tahoma"/>
              </a:rPr>
              <a:t>of </a:t>
            </a:r>
            <a:r>
              <a:rPr sz="2400" b="1" spc="-20" dirty="0">
                <a:solidFill>
                  <a:srgbClr val="107295"/>
                </a:solidFill>
                <a:latin typeface="Tahoma"/>
                <a:cs typeface="Tahoma"/>
              </a:rPr>
              <a:t>Flow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621" y="1453739"/>
            <a:ext cx="11492760" cy="47720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5" y="965687"/>
            <a:ext cx="6615544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30" dirty="0"/>
              <a:t>Objects</a:t>
            </a:r>
            <a:r>
              <a:rPr spc="-16" dirty="0"/>
              <a:t> </a:t>
            </a:r>
            <a:r>
              <a:rPr spc="-59" dirty="0"/>
              <a:t>in</a:t>
            </a:r>
            <a:r>
              <a:rPr spc="-14" dirty="0"/>
              <a:t> </a:t>
            </a:r>
            <a:r>
              <a:rPr spc="-11" dirty="0"/>
              <a:t>Salesforce…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50617" y="2750802"/>
            <a:ext cx="1622872" cy="403769"/>
            <a:chOff x="3136576" y="4163580"/>
            <a:chExt cx="3568065" cy="887730"/>
          </a:xfrm>
        </p:grpSpPr>
        <p:sp>
          <p:nvSpPr>
            <p:cNvPr id="4" name="object 4"/>
            <p:cNvSpPr/>
            <p:nvPr/>
          </p:nvSpPr>
          <p:spPr>
            <a:xfrm>
              <a:off x="3153591" y="4180595"/>
              <a:ext cx="3533775" cy="853440"/>
            </a:xfrm>
            <a:custGeom>
              <a:avLst/>
              <a:gdLst/>
              <a:ahLst/>
              <a:cxnLst/>
              <a:rect l="l" t="t" r="r" b="b"/>
              <a:pathLst>
                <a:path w="3533775" h="853439">
                  <a:moveTo>
                    <a:pt x="3448121" y="853431"/>
                  </a:moveTo>
                  <a:lnTo>
                    <a:pt x="85343" y="853430"/>
                  </a:lnTo>
                  <a:lnTo>
                    <a:pt x="24996" y="828434"/>
                  </a:lnTo>
                  <a:lnTo>
                    <a:pt x="0" y="768087"/>
                  </a:lnTo>
                  <a:lnTo>
                    <a:pt x="0" y="85343"/>
                  </a:lnTo>
                  <a:lnTo>
                    <a:pt x="6706" y="52123"/>
                  </a:lnTo>
                  <a:lnTo>
                    <a:pt x="24996" y="24996"/>
                  </a:lnTo>
                  <a:lnTo>
                    <a:pt x="52124" y="6706"/>
                  </a:lnTo>
                  <a:lnTo>
                    <a:pt x="85343" y="0"/>
                  </a:lnTo>
                  <a:lnTo>
                    <a:pt x="3448122" y="0"/>
                  </a:lnTo>
                  <a:lnTo>
                    <a:pt x="3481341" y="6706"/>
                  </a:lnTo>
                  <a:lnTo>
                    <a:pt x="3508468" y="24996"/>
                  </a:lnTo>
                  <a:lnTo>
                    <a:pt x="3526758" y="52123"/>
                  </a:lnTo>
                  <a:lnTo>
                    <a:pt x="3533465" y="85343"/>
                  </a:lnTo>
                  <a:lnTo>
                    <a:pt x="3533464" y="768087"/>
                  </a:lnTo>
                  <a:lnTo>
                    <a:pt x="3526758" y="801307"/>
                  </a:lnTo>
                  <a:lnTo>
                    <a:pt x="3508468" y="828434"/>
                  </a:lnTo>
                  <a:lnTo>
                    <a:pt x="3481341" y="846724"/>
                  </a:lnTo>
                  <a:lnTo>
                    <a:pt x="3448121" y="853431"/>
                  </a:lnTo>
                  <a:close/>
                </a:path>
              </a:pathLst>
            </a:custGeom>
            <a:solidFill>
              <a:srgbClr val="5382A1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" name="object 5"/>
            <p:cNvSpPr/>
            <p:nvPr/>
          </p:nvSpPr>
          <p:spPr>
            <a:xfrm>
              <a:off x="3153591" y="4180595"/>
              <a:ext cx="3533775" cy="853440"/>
            </a:xfrm>
            <a:custGeom>
              <a:avLst/>
              <a:gdLst/>
              <a:ahLst/>
              <a:cxnLst/>
              <a:rect l="l" t="t" r="r" b="b"/>
              <a:pathLst>
                <a:path w="3533775" h="853439">
                  <a:moveTo>
                    <a:pt x="0" y="85343"/>
                  </a:moveTo>
                  <a:lnTo>
                    <a:pt x="6706" y="52123"/>
                  </a:lnTo>
                  <a:lnTo>
                    <a:pt x="24996" y="24996"/>
                  </a:lnTo>
                  <a:lnTo>
                    <a:pt x="52124" y="6706"/>
                  </a:lnTo>
                  <a:lnTo>
                    <a:pt x="85343" y="0"/>
                  </a:lnTo>
                  <a:lnTo>
                    <a:pt x="3448122" y="0"/>
                  </a:lnTo>
                  <a:lnTo>
                    <a:pt x="3481341" y="6706"/>
                  </a:lnTo>
                  <a:lnTo>
                    <a:pt x="3508468" y="24996"/>
                  </a:lnTo>
                  <a:lnTo>
                    <a:pt x="3526758" y="52123"/>
                  </a:lnTo>
                  <a:lnTo>
                    <a:pt x="3533465" y="85343"/>
                  </a:lnTo>
                  <a:lnTo>
                    <a:pt x="3533465" y="137862"/>
                  </a:lnTo>
                  <a:lnTo>
                    <a:pt x="3533465" y="190381"/>
                  </a:lnTo>
                  <a:lnTo>
                    <a:pt x="3533465" y="242899"/>
                  </a:lnTo>
                  <a:lnTo>
                    <a:pt x="3533465" y="295418"/>
                  </a:lnTo>
                  <a:lnTo>
                    <a:pt x="3533465" y="347937"/>
                  </a:lnTo>
                  <a:lnTo>
                    <a:pt x="3533465" y="400456"/>
                  </a:lnTo>
                  <a:lnTo>
                    <a:pt x="3533465" y="452975"/>
                  </a:lnTo>
                  <a:lnTo>
                    <a:pt x="3533465" y="505493"/>
                  </a:lnTo>
                  <a:lnTo>
                    <a:pt x="3533464" y="558012"/>
                  </a:lnTo>
                  <a:lnTo>
                    <a:pt x="3533464" y="610531"/>
                  </a:lnTo>
                  <a:lnTo>
                    <a:pt x="3533464" y="663050"/>
                  </a:lnTo>
                  <a:lnTo>
                    <a:pt x="3533464" y="715569"/>
                  </a:lnTo>
                  <a:lnTo>
                    <a:pt x="3533464" y="768087"/>
                  </a:lnTo>
                  <a:lnTo>
                    <a:pt x="3526758" y="801307"/>
                  </a:lnTo>
                  <a:lnTo>
                    <a:pt x="3508468" y="828434"/>
                  </a:lnTo>
                  <a:lnTo>
                    <a:pt x="3481341" y="846724"/>
                  </a:lnTo>
                  <a:lnTo>
                    <a:pt x="3448121" y="853431"/>
                  </a:lnTo>
                  <a:lnTo>
                    <a:pt x="85343" y="853430"/>
                  </a:lnTo>
                  <a:lnTo>
                    <a:pt x="52124" y="846723"/>
                  </a:lnTo>
                  <a:lnTo>
                    <a:pt x="24996" y="828434"/>
                  </a:lnTo>
                  <a:lnTo>
                    <a:pt x="6706" y="801306"/>
                  </a:lnTo>
                  <a:lnTo>
                    <a:pt x="0" y="768087"/>
                  </a:lnTo>
                  <a:lnTo>
                    <a:pt x="0" y="85343"/>
                  </a:lnTo>
                  <a:close/>
                </a:path>
              </a:pathLst>
            </a:custGeom>
            <a:ln w="34030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6" name="object 6"/>
          <p:cNvSpPr/>
          <p:nvPr/>
        </p:nvSpPr>
        <p:spPr>
          <a:xfrm>
            <a:off x="4726205" y="2758541"/>
            <a:ext cx="340806" cy="388172"/>
          </a:xfrm>
          <a:custGeom>
            <a:avLst/>
            <a:gdLst/>
            <a:ahLst/>
            <a:cxnLst/>
            <a:rect l="l" t="t" r="r" b="b"/>
            <a:pathLst>
              <a:path w="749300" h="853439">
                <a:moveTo>
                  <a:pt x="374547" y="853430"/>
                </a:moveTo>
                <a:lnTo>
                  <a:pt x="374547" y="682744"/>
                </a:lnTo>
                <a:lnTo>
                  <a:pt x="0" y="682744"/>
                </a:lnTo>
                <a:lnTo>
                  <a:pt x="0" y="170686"/>
                </a:lnTo>
                <a:lnTo>
                  <a:pt x="374547" y="170686"/>
                </a:lnTo>
                <a:lnTo>
                  <a:pt x="374547" y="0"/>
                </a:lnTo>
                <a:lnTo>
                  <a:pt x="749094" y="426715"/>
                </a:lnTo>
                <a:lnTo>
                  <a:pt x="374547" y="853430"/>
                </a:lnTo>
                <a:close/>
              </a:path>
            </a:pathLst>
          </a:custGeom>
          <a:solidFill>
            <a:srgbClr val="4F7A99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7" name="object 7"/>
          <p:cNvGrpSpPr/>
          <p:nvPr/>
        </p:nvGrpSpPr>
        <p:grpSpPr>
          <a:xfrm>
            <a:off x="5201202" y="2751398"/>
            <a:ext cx="1621428" cy="402613"/>
            <a:chOff x="8084736" y="4164889"/>
            <a:chExt cx="3564890" cy="885190"/>
          </a:xfrm>
        </p:grpSpPr>
        <p:sp>
          <p:nvSpPr>
            <p:cNvPr id="8" name="object 8"/>
            <p:cNvSpPr/>
            <p:nvPr/>
          </p:nvSpPr>
          <p:spPr>
            <a:xfrm>
              <a:off x="8100443" y="4180595"/>
              <a:ext cx="3533775" cy="853440"/>
            </a:xfrm>
            <a:custGeom>
              <a:avLst/>
              <a:gdLst/>
              <a:ahLst/>
              <a:cxnLst/>
              <a:rect l="l" t="t" r="r" b="b"/>
              <a:pathLst>
                <a:path w="3533775" h="853439">
                  <a:moveTo>
                    <a:pt x="3448120" y="853431"/>
                  </a:moveTo>
                  <a:lnTo>
                    <a:pt x="85343" y="853430"/>
                  </a:lnTo>
                  <a:lnTo>
                    <a:pt x="24996" y="828434"/>
                  </a:lnTo>
                  <a:lnTo>
                    <a:pt x="0" y="768087"/>
                  </a:lnTo>
                  <a:lnTo>
                    <a:pt x="0" y="85343"/>
                  </a:lnTo>
                  <a:lnTo>
                    <a:pt x="6706" y="52123"/>
                  </a:lnTo>
                  <a:lnTo>
                    <a:pt x="24996" y="24996"/>
                  </a:lnTo>
                  <a:lnTo>
                    <a:pt x="52123" y="6706"/>
                  </a:lnTo>
                  <a:lnTo>
                    <a:pt x="85343" y="0"/>
                  </a:lnTo>
                  <a:lnTo>
                    <a:pt x="3448121" y="0"/>
                  </a:lnTo>
                  <a:lnTo>
                    <a:pt x="3481341" y="6706"/>
                  </a:lnTo>
                  <a:lnTo>
                    <a:pt x="3508468" y="24996"/>
                  </a:lnTo>
                  <a:lnTo>
                    <a:pt x="3526758" y="52123"/>
                  </a:lnTo>
                  <a:lnTo>
                    <a:pt x="3533465" y="85343"/>
                  </a:lnTo>
                  <a:lnTo>
                    <a:pt x="3533464" y="768087"/>
                  </a:lnTo>
                  <a:lnTo>
                    <a:pt x="3526758" y="801307"/>
                  </a:lnTo>
                  <a:lnTo>
                    <a:pt x="3508468" y="828434"/>
                  </a:lnTo>
                  <a:lnTo>
                    <a:pt x="3481340" y="846724"/>
                  </a:lnTo>
                  <a:lnTo>
                    <a:pt x="3448120" y="853431"/>
                  </a:lnTo>
                  <a:close/>
                </a:path>
              </a:pathLst>
            </a:custGeom>
            <a:solidFill>
              <a:srgbClr val="5382A1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9" name="object 9"/>
            <p:cNvSpPr/>
            <p:nvPr/>
          </p:nvSpPr>
          <p:spPr>
            <a:xfrm>
              <a:off x="8100443" y="4180595"/>
              <a:ext cx="3533775" cy="853440"/>
            </a:xfrm>
            <a:custGeom>
              <a:avLst/>
              <a:gdLst/>
              <a:ahLst/>
              <a:cxnLst/>
              <a:rect l="l" t="t" r="r" b="b"/>
              <a:pathLst>
                <a:path w="3533775" h="853439">
                  <a:moveTo>
                    <a:pt x="0" y="85343"/>
                  </a:moveTo>
                  <a:lnTo>
                    <a:pt x="6706" y="52123"/>
                  </a:lnTo>
                  <a:lnTo>
                    <a:pt x="24996" y="24996"/>
                  </a:lnTo>
                  <a:lnTo>
                    <a:pt x="52123" y="6706"/>
                  </a:lnTo>
                  <a:lnTo>
                    <a:pt x="85343" y="0"/>
                  </a:lnTo>
                  <a:lnTo>
                    <a:pt x="3448121" y="0"/>
                  </a:lnTo>
                  <a:lnTo>
                    <a:pt x="3481341" y="6706"/>
                  </a:lnTo>
                  <a:lnTo>
                    <a:pt x="3508468" y="24996"/>
                  </a:lnTo>
                  <a:lnTo>
                    <a:pt x="3526758" y="52123"/>
                  </a:lnTo>
                  <a:lnTo>
                    <a:pt x="3533465" y="85343"/>
                  </a:lnTo>
                  <a:lnTo>
                    <a:pt x="3533465" y="137862"/>
                  </a:lnTo>
                  <a:lnTo>
                    <a:pt x="3533465" y="190381"/>
                  </a:lnTo>
                  <a:lnTo>
                    <a:pt x="3533465" y="242899"/>
                  </a:lnTo>
                  <a:lnTo>
                    <a:pt x="3533465" y="295418"/>
                  </a:lnTo>
                  <a:lnTo>
                    <a:pt x="3533465" y="347937"/>
                  </a:lnTo>
                  <a:lnTo>
                    <a:pt x="3533465" y="400456"/>
                  </a:lnTo>
                  <a:lnTo>
                    <a:pt x="3533465" y="452975"/>
                  </a:lnTo>
                  <a:lnTo>
                    <a:pt x="3533465" y="505493"/>
                  </a:lnTo>
                  <a:lnTo>
                    <a:pt x="3533465" y="558012"/>
                  </a:lnTo>
                  <a:lnTo>
                    <a:pt x="3533464" y="610531"/>
                  </a:lnTo>
                  <a:lnTo>
                    <a:pt x="3533464" y="663050"/>
                  </a:lnTo>
                  <a:lnTo>
                    <a:pt x="3533464" y="715569"/>
                  </a:lnTo>
                  <a:lnTo>
                    <a:pt x="3533464" y="768087"/>
                  </a:lnTo>
                  <a:lnTo>
                    <a:pt x="3526758" y="801307"/>
                  </a:lnTo>
                  <a:lnTo>
                    <a:pt x="3508468" y="828434"/>
                  </a:lnTo>
                  <a:lnTo>
                    <a:pt x="3481340" y="846724"/>
                  </a:lnTo>
                  <a:lnTo>
                    <a:pt x="3448120" y="853431"/>
                  </a:lnTo>
                  <a:lnTo>
                    <a:pt x="85343" y="853430"/>
                  </a:lnTo>
                  <a:lnTo>
                    <a:pt x="52123" y="846723"/>
                  </a:lnTo>
                  <a:lnTo>
                    <a:pt x="24996" y="828434"/>
                  </a:lnTo>
                  <a:lnTo>
                    <a:pt x="6706" y="801306"/>
                  </a:lnTo>
                  <a:lnTo>
                    <a:pt x="0" y="768087"/>
                  </a:lnTo>
                  <a:lnTo>
                    <a:pt x="0" y="85343"/>
                  </a:lnTo>
                  <a:close/>
                </a:path>
              </a:pathLst>
            </a:custGeom>
            <a:ln w="31412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0" name="object 10"/>
          <p:cNvSpPr/>
          <p:nvPr/>
        </p:nvSpPr>
        <p:spPr>
          <a:xfrm>
            <a:off x="6976194" y="2758541"/>
            <a:ext cx="340806" cy="388172"/>
          </a:xfrm>
          <a:custGeom>
            <a:avLst/>
            <a:gdLst/>
            <a:ahLst/>
            <a:cxnLst/>
            <a:rect l="l" t="t" r="r" b="b"/>
            <a:pathLst>
              <a:path w="749300" h="853439">
                <a:moveTo>
                  <a:pt x="374547" y="853430"/>
                </a:moveTo>
                <a:lnTo>
                  <a:pt x="374547" y="682744"/>
                </a:lnTo>
                <a:lnTo>
                  <a:pt x="0" y="682744"/>
                </a:lnTo>
                <a:lnTo>
                  <a:pt x="0" y="170686"/>
                </a:lnTo>
                <a:lnTo>
                  <a:pt x="374547" y="170686"/>
                </a:lnTo>
                <a:lnTo>
                  <a:pt x="374547" y="0"/>
                </a:lnTo>
                <a:lnTo>
                  <a:pt x="749094" y="426715"/>
                </a:lnTo>
                <a:lnTo>
                  <a:pt x="374547" y="853430"/>
                </a:lnTo>
                <a:close/>
              </a:path>
            </a:pathLst>
          </a:custGeom>
          <a:solidFill>
            <a:srgbClr val="C1CCD6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11" name="object 11"/>
          <p:cNvGrpSpPr/>
          <p:nvPr/>
        </p:nvGrpSpPr>
        <p:grpSpPr>
          <a:xfrm>
            <a:off x="7451192" y="2751398"/>
            <a:ext cx="1621428" cy="402613"/>
            <a:chOff x="13031589" y="4164889"/>
            <a:chExt cx="3564890" cy="885190"/>
          </a:xfrm>
        </p:grpSpPr>
        <p:sp>
          <p:nvSpPr>
            <p:cNvPr id="12" name="object 12"/>
            <p:cNvSpPr/>
            <p:nvPr/>
          </p:nvSpPr>
          <p:spPr>
            <a:xfrm>
              <a:off x="13047295" y="4180595"/>
              <a:ext cx="3533775" cy="853440"/>
            </a:xfrm>
            <a:custGeom>
              <a:avLst/>
              <a:gdLst/>
              <a:ahLst/>
              <a:cxnLst/>
              <a:rect l="l" t="t" r="r" b="b"/>
              <a:pathLst>
                <a:path w="3533775" h="853439">
                  <a:moveTo>
                    <a:pt x="3448121" y="853431"/>
                  </a:moveTo>
                  <a:lnTo>
                    <a:pt x="85343" y="853430"/>
                  </a:lnTo>
                  <a:lnTo>
                    <a:pt x="24996" y="828434"/>
                  </a:lnTo>
                  <a:lnTo>
                    <a:pt x="0" y="768087"/>
                  </a:lnTo>
                  <a:lnTo>
                    <a:pt x="0" y="85343"/>
                  </a:lnTo>
                  <a:lnTo>
                    <a:pt x="6706" y="52123"/>
                  </a:lnTo>
                  <a:lnTo>
                    <a:pt x="24996" y="24996"/>
                  </a:lnTo>
                  <a:lnTo>
                    <a:pt x="52123" y="6706"/>
                  </a:lnTo>
                  <a:lnTo>
                    <a:pt x="85343" y="0"/>
                  </a:lnTo>
                  <a:lnTo>
                    <a:pt x="3448121" y="0"/>
                  </a:lnTo>
                  <a:lnTo>
                    <a:pt x="3481341" y="6706"/>
                  </a:lnTo>
                  <a:lnTo>
                    <a:pt x="3508468" y="24996"/>
                  </a:lnTo>
                  <a:lnTo>
                    <a:pt x="3526758" y="52123"/>
                  </a:lnTo>
                  <a:lnTo>
                    <a:pt x="3533465" y="85343"/>
                  </a:lnTo>
                  <a:lnTo>
                    <a:pt x="3533464" y="768087"/>
                  </a:lnTo>
                  <a:lnTo>
                    <a:pt x="3526757" y="801307"/>
                  </a:lnTo>
                  <a:lnTo>
                    <a:pt x="3508467" y="828434"/>
                  </a:lnTo>
                  <a:lnTo>
                    <a:pt x="3481340" y="846724"/>
                  </a:lnTo>
                  <a:lnTo>
                    <a:pt x="3448121" y="853431"/>
                  </a:lnTo>
                  <a:close/>
                </a:path>
              </a:pathLst>
            </a:custGeom>
            <a:solidFill>
              <a:srgbClr val="5382A1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47295" y="4180595"/>
              <a:ext cx="3533775" cy="853440"/>
            </a:xfrm>
            <a:custGeom>
              <a:avLst/>
              <a:gdLst/>
              <a:ahLst/>
              <a:cxnLst/>
              <a:rect l="l" t="t" r="r" b="b"/>
              <a:pathLst>
                <a:path w="3533775" h="853439">
                  <a:moveTo>
                    <a:pt x="0" y="85343"/>
                  </a:moveTo>
                  <a:lnTo>
                    <a:pt x="6706" y="52123"/>
                  </a:lnTo>
                  <a:lnTo>
                    <a:pt x="24996" y="24996"/>
                  </a:lnTo>
                  <a:lnTo>
                    <a:pt x="52123" y="6706"/>
                  </a:lnTo>
                  <a:lnTo>
                    <a:pt x="85343" y="0"/>
                  </a:lnTo>
                  <a:lnTo>
                    <a:pt x="3448121" y="0"/>
                  </a:lnTo>
                  <a:lnTo>
                    <a:pt x="3481341" y="6706"/>
                  </a:lnTo>
                  <a:lnTo>
                    <a:pt x="3508468" y="24996"/>
                  </a:lnTo>
                  <a:lnTo>
                    <a:pt x="3526758" y="52123"/>
                  </a:lnTo>
                  <a:lnTo>
                    <a:pt x="3533465" y="85343"/>
                  </a:lnTo>
                  <a:lnTo>
                    <a:pt x="3533465" y="137862"/>
                  </a:lnTo>
                  <a:lnTo>
                    <a:pt x="3533465" y="190381"/>
                  </a:lnTo>
                  <a:lnTo>
                    <a:pt x="3533465" y="242899"/>
                  </a:lnTo>
                  <a:lnTo>
                    <a:pt x="3533465" y="295418"/>
                  </a:lnTo>
                  <a:lnTo>
                    <a:pt x="3533464" y="347937"/>
                  </a:lnTo>
                  <a:lnTo>
                    <a:pt x="3533464" y="400456"/>
                  </a:lnTo>
                  <a:lnTo>
                    <a:pt x="3533464" y="452975"/>
                  </a:lnTo>
                  <a:lnTo>
                    <a:pt x="3533464" y="505493"/>
                  </a:lnTo>
                  <a:lnTo>
                    <a:pt x="3533464" y="558012"/>
                  </a:lnTo>
                  <a:lnTo>
                    <a:pt x="3533464" y="610531"/>
                  </a:lnTo>
                  <a:lnTo>
                    <a:pt x="3533464" y="663050"/>
                  </a:lnTo>
                  <a:lnTo>
                    <a:pt x="3533464" y="715569"/>
                  </a:lnTo>
                  <a:lnTo>
                    <a:pt x="3533464" y="768087"/>
                  </a:lnTo>
                  <a:lnTo>
                    <a:pt x="3526757" y="801307"/>
                  </a:lnTo>
                  <a:lnTo>
                    <a:pt x="3508467" y="828434"/>
                  </a:lnTo>
                  <a:lnTo>
                    <a:pt x="3481340" y="846724"/>
                  </a:lnTo>
                  <a:lnTo>
                    <a:pt x="3448121" y="853431"/>
                  </a:lnTo>
                  <a:lnTo>
                    <a:pt x="85343" y="853430"/>
                  </a:lnTo>
                  <a:lnTo>
                    <a:pt x="52123" y="846723"/>
                  </a:lnTo>
                  <a:lnTo>
                    <a:pt x="24996" y="828434"/>
                  </a:lnTo>
                  <a:lnTo>
                    <a:pt x="6706" y="801306"/>
                  </a:lnTo>
                  <a:lnTo>
                    <a:pt x="0" y="768087"/>
                  </a:lnTo>
                  <a:lnTo>
                    <a:pt x="0" y="85343"/>
                  </a:lnTo>
                  <a:close/>
                </a:path>
              </a:pathLst>
            </a:custGeom>
            <a:ln w="31412">
              <a:solidFill>
                <a:srgbClr val="107295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70957" y="1827467"/>
            <a:ext cx="8200718" cy="3905392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30613">
              <a:lnSpc>
                <a:spcPct val="100600"/>
              </a:lnSpc>
              <a:spcBef>
                <a:spcPts val="43"/>
              </a:spcBef>
            </a:pPr>
            <a:r>
              <a:rPr sz="1342" b="1" spc="23" dirty="0">
                <a:solidFill>
                  <a:srgbClr val="107295"/>
                </a:solidFill>
                <a:latin typeface="Arial"/>
                <a:cs typeface="Arial"/>
              </a:rPr>
              <a:t>Objects</a:t>
            </a:r>
            <a:r>
              <a:rPr sz="1342" b="1" spc="20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342" dirty="0">
                <a:solidFill>
                  <a:srgbClr val="107295"/>
                </a:solidFill>
                <a:latin typeface="Microsoft Sans Serif"/>
                <a:cs typeface="Microsoft Sans Serif"/>
              </a:rPr>
              <a:t>-</a:t>
            </a:r>
            <a:r>
              <a:rPr sz="1342" spc="18" dirty="0">
                <a:solidFill>
                  <a:srgbClr val="107295"/>
                </a:solidFill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Object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" dirty="0">
                <a:latin typeface="Microsoft Sans Serif"/>
                <a:cs typeface="Microsoft Sans Serif"/>
              </a:rPr>
              <a:t>like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02" dirty="0">
                <a:latin typeface="Microsoft Sans Serif"/>
                <a:cs typeface="Microsoft Sans Serif"/>
              </a:rPr>
              <a:t>table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or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61" dirty="0">
                <a:latin typeface="Microsoft Sans Serif"/>
                <a:cs typeface="Microsoft Sans Serif"/>
              </a:rPr>
              <a:t>entity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82" dirty="0">
                <a:latin typeface="Microsoft Sans Serif"/>
                <a:cs typeface="Microsoft Sans Serif"/>
              </a:rPr>
              <a:t>standard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database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terms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which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allows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-39" dirty="0">
                <a:latin typeface="Microsoft Sans Serif"/>
                <a:cs typeface="Microsoft Sans Serif"/>
              </a:rPr>
              <a:t>us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store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specific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organization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salesforce.</a:t>
            </a:r>
            <a:endParaRPr sz="1342">
              <a:latin typeface="Microsoft Sans Serif"/>
              <a:cs typeface="Microsoft Sans Serif"/>
            </a:endParaRPr>
          </a:p>
          <a:p>
            <a:pPr marL="5776">
              <a:spcBef>
                <a:spcPts val="1428"/>
              </a:spcBef>
              <a:tabLst>
                <a:tab pos="6233416" algn="l"/>
              </a:tabLst>
            </a:pPr>
            <a:r>
              <a:rPr sz="1501" b="1" spc="55" dirty="0">
                <a:latin typeface="Arial"/>
                <a:cs typeface="Arial"/>
              </a:rPr>
              <a:t>Data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39" dirty="0">
                <a:latin typeface="Arial"/>
                <a:cs typeface="Arial"/>
              </a:rPr>
              <a:t>in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7" dirty="0">
                <a:latin typeface="Arial"/>
                <a:cs typeface="Arial"/>
              </a:rPr>
              <a:t>salesforce</a:t>
            </a:r>
            <a:r>
              <a:rPr sz="1501" b="1" dirty="0">
                <a:latin typeface="Arial"/>
                <a:cs typeface="Arial"/>
              </a:rPr>
              <a:t> </a:t>
            </a:r>
            <a:r>
              <a:rPr sz="1501" b="1" spc="-118" dirty="0">
                <a:latin typeface="Arial"/>
                <a:cs typeface="Arial"/>
              </a:rPr>
              <a:t>is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20" dirty="0">
                <a:latin typeface="Arial"/>
                <a:cs typeface="Arial"/>
              </a:rPr>
              <a:t>stored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11" dirty="0">
                <a:latin typeface="Arial"/>
                <a:cs typeface="Arial"/>
              </a:rPr>
              <a:t>as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14" dirty="0">
                <a:latin typeface="Arial"/>
                <a:cs typeface="Arial"/>
              </a:rPr>
              <a:t>objects</a:t>
            </a:r>
            <a:r>
              <a:rPr sz="1501" b="1" spc="5" dirty="0">
                <a:latin typeface="Arial"/>
                <a:cs typeface="Arial"/>
              </a:rPr>
              <a:t> </a:t>
            </a:r>
            <a:r>
              <a:rPr sz="1501" b="1" spc="-30" dirty="0">
                <a:latin typeface="Arial"/>
                <a:cs typeface="Arial"/>
              </a:rPr>
              <a:t>.There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57" dirty="0">
                <a:latin typeface="Arial"/>
                <a:cs typeface="Arial"/>
              </a:rPr>
              <a:t>are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5" dirty="0">
                <a:latin typeface="Arial"/>
                <a:cs typeface="Arial"/>
              </a:rPr>
              <a:t>3 </a:t>
            </a:r>
            <a:r>
              <a:rPr sz="1501" b="1" spc="-2" dirty="0">
                <a:latin typeface="Arial"/>
                <a:cs typeface="Arial"/>
              </a:rPr>
              <a:t>types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-20" dirty="0">
                <a:latin typeface="Arial"/>
                <a:cs typeface="Arial"/>
              </a:rPr>
              <a:t>of</a:t>
            </a:r>
            <a:r>
              <a:rPr sz="1501" b="1" spc="2" dirty="0">
                <a:latin typeface="Arial"/>
                <a:cs typeface="Arial"/>
              </a:rPr>
              <a:t> </a:t>
            </a:r>
            <a:r>
              <a:rPr sz="1501" b="1" spc="18" dirty="0">
                <a:latin typeface="Arial"/>
                <a:cs typeface="Arial"/>
              </a:rPr>
              <a:t>Objects	</a:t>
            </a:r>
            <a:r>
              <a:rPr sz="1501" b="1" spc="-11" dirty="0">
                <a:latin typeface="Arial"/>
                <a:cs typeface="Arial"/>
              </a:rPr>
              <a:t>In</a:t>
            </a:r>
            <a:r>
              <a:rPr sz="1501" b="1" spc="-18" dirty="0">
                <a:latin typeface="Arial"/>
                <a:cs typeface="Arial"/>
              </a:rPr>
              <a:t> </a:t>
            </a:r>
            <a:r>
              <a:rPr sz="1501" b="1" spc="-9" dirty="0">
                <a:latin typeface="Arial"/>
                <a:cs typeface="Arial"/>
              </a:rPr>
              <a:t>Salesforce</a:t>
            </a:r>
            <a:endParaRPr sz="1501">
              <a:latin typeface="Arial"/>
              <a:cs typeface="Arial"/>
            </a:endParaRPr>
          </a:p>
          <a:p>
            <a:pPr marR="157106" algn="ctr">
              <a:spcBef>
                <a:spcPts val="1553"/>
              </a:spcBef>
              <a:tabLst>
                <a:tab pos="2301431" algn="l"/>
                <a:tab pos="4540771" algn="l"/>
              </a:tabLst>
            </a:pPr>
            <a:r>
              <a:rPr sz="1182" b="1" spc="36" dirty="0">
                <a:solidFill>
                  <a:srgbClr val="FFFFFF"/>
                </a:solidFill>
                <a:latin typeface="Arial"/>
                <a:cs typeface="Arial"/>
              </a:rPr>
              <a:t>1)</a:t>
            </a:r>
            <a:r>
              <a:rPr sz="1182" b="1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14" dirty="0">
                <a:solidFill>
                  <a:srgbClr val="FFFFFF"/>
                </a:solidFill>
                <a:latin typeface="Arial"/>
                <a:cs typeface="Arial"/>
              </a:rPr>
              <a:t>Standard</a:t>
            </a:r>
            <a:r>
              <a:rPr sz="1182" b="1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25" dirty="0">
                <a:solidFill>
                  <a:srgbClr val="FFFFFF"/>
                </a:solidFill>
                <a:latin typeface="Arial"/>
                <a:cs typeface="Arial"/>
              </a:rPr>
              <a:t>Objects	</a:t>
            </a:r>
            <a:r>
              <a:rPr sz="1182" b="1" spc="36" dirty="0">
                <a:solidFill>
                  <a:srgbClr val="FFFFFF"/>
                </a:solidFill>
                <a:latin typeface="Arial"/>
                <a:cs typeface="Arial"/>
              </a:rPr>
              <a:t>2)</a:t>
            </a:r>
            <a:r>
              <a:rPr sz="1182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2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1182" b="1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25" dirty="0">
                <a:solidFill>
                  <a:srgbClr val="FFFFFF"/>
                </a:solidFill>
                <a:latin typeface="Arial"/>
                <a:cs typeface="Arial"/>
              </a:rPr>
              <a:t>Objects	</a:t>
            </a:r>
            <a:r>
              <a:rPr sz="1182" b="1" spc="36" dirty="0">
                <a:solidFill>
                  <a:srgbClr val="FFFFFF"/>
                </a:solidFill>
                <a:latin typeface="Arial"/>
                <a:cs typeface="Arial"/>
              </a:rPr>
              <a:t>3)</a:t>
            </a:r>
            <a:r>
              <a:rPr sz="1182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-11" dirty="0">
                <a:solidFill>
                  <a:srgbClr val="FFFFFF"/>
                </a:solidFill>
                <a:latin typeface="Arial"/>
                <a:cs typeface="Arial"/>
              </a:rPr>
              <a:t>External</a:t>
            </a:r>
            <a:r>
              <a:rPr sz="1182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spc="25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1182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342">
              <a:latin typeface="Arial"/>
              <a:cs typeface="Arial"/>
            </a:endParaRPr>
          </a:p>
          <a:p>
            <a:pPr marL="12707"/>
            <a:r>
              <a:rPr sz="1342" b="1" spc="9" dirty="0">
                <a:solidFill>
                  <a:srgbClr val="107295"/>
                </a:solidFill>
                <a:latin typeface="Arial"/>
                <a:cs typeface="Arial"/>
              </a:rPr>
              <a:t>Standard</a:t>
            </a:r>
            <a:r>
              <a:rPr sz="1342" b="1" spc="-9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342" b="1" spc="20" dirty="0">
                <a:solidFill>
                  <a:srgbClr val="107295"/>
                </a:solidFill>
                <a:latin typeface="Arial"/>
                <a:cs typeface="Arial"/>
              </a:rPr>
              <a:t>Objects</a:t>
            </a:r>
            <a:r>
              <a:rPr sz="1342" spc="20" dirty="0">
                <a:solidFill>
                  <a:srgbClr val="107295"/>
                </a:solidFill>
                <a:latin typeface="Microsoft Sans Serif"/>
                <a:cs typeface="Microsoft Sans Serif"/>
              </a:rPr>
              <a:t>:</a:t>
            </a:r>
            <a:endParaRPr sz="1342">
              <a:latin typeface="Microsoft Sans Serif"/>
              <a:cs typeface="Microsoft Sans Serif"/>
            </a:endParaRPr>
          </a:p>
          <a:p>
            <a:pPr marL="808634" marR="58914" indent="-317967">
              <a:lnSpc>
                <a:spcPct val="100600"/>
              </a:lnSpc>
              <a:spcBef>
                <a:spcPts val="450"/>
              </a:spcBef>
              <a:buFont typeface="Lucida Sans Unicode"/>
              <a:buChar char="▪"/>
              <a:tabLst>
                <a:tab pos="808634" algn="l"/>
                <a:tab pos="808923" algn="l"/>
              </a:tabLst>
            </a:pP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already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8" dirty="0">
                <a:latin typeface="Microsoft Sans Serif"/>
                <a:cs typeface="Microsoft Sans Serif"/>
              </a:rPr>
              <a:t>created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by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called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standard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0" dirty="0">
                <a:latin typeface="Microsoft Sans Serif"/>
                <a:cs typeface="Microsoft Sans Serif"/>
              </a:rPr>
              <a:t>Examples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" dirty="0">
                <a:latin typeface="Microsoft Sans Serif"/>
                <a:cs typeface="Microsoft Sans Serif"/>
              </a:rPr>
              <a:t>like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Account,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Contacts,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Opportunities,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1" dirty="0">
                <a:latin typeface="Microsoft Sans Serif"/>
                <a:cs typeface="Microsoft Sans Serif"/>
              </a:rPr>
              <a:t>Leads</a:t>
            </a:r>
            <a:endParaRPr sz="1342">
              <a:latin typeface="Microsoft Sans Serif"/>
              <a:cs typeface="Microsoft Sans Serif"/>
            </a:endParaRPr>
          </a:p>
          <a:p>
            <a:pPr marL="808634" indent="-317967">
              <a:spcBef>
                <a:spcPts val="11"/>
              </a:spcBef>
              <a:buFont typeface="Lucida Sans Unicode"/>
              <a:buChar char="▪"/>
              <a:tabLst>
                <a:tab pos="808634" algn="l"/>
                <a:tab pos="808923" algn="l"/>
              </a:tabLst>
            </a:pPr>
            <a:r>
              <a:rPr sz="1342" spc="73" dirty="0">
                <a:latin typeface="Microsoft Sans Serif"/>
                <a:cs typeface="Microsoft Sans Serif"/>
              </a:rPr>
              <a:t>Standard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48" dirty="0">
                <a:latin typeface="Microsoft Sans Serif"/>
                <a:cs typeface="Microsoft Sans Serif"/>
              </a:rPr>
              <a:t>can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customised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75" dirty="0">
                <a:latin typeface="Microsoft Sans Serif"/>
                <a:cs typeface="Microsoft Sans Serif"/>
              </a:rPr>
              <a:t>a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limited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extent.</a:t>
            </a:r>
            <a:endParaRPr sz="1342">
              <a:latin typeface="Microsoft Sans Serif"/>
              <a:cs typeface="Microsoft Sans Serif"/>
            </a:endParaRPr>
          </a:p>
          <a:p>
            <a:pPr marL="12707">
              <a:spcBef>
                <a:spcPts val="459"/>
              </a:spcBef>
            </a:pPr>
            <a:r>
              <a:rPr sz="1342" b="1" spc="-16" dirty="0">
                <a:solidFill>
                  <a:srgbClr val="107295"/>
                </a:solidFill>
                <a:latin typeface="Arial"/>
                <a:cs typeface="Arial"/>
              </a:rPr>
              <a:t>External</a:t>
            </a:r>
            <a:r>
              <a:rPr sz="1342" b="1" spc="-9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342" b="1" spc="23" dirty="0">
                <a:solidFill>
                  <a:srgbClr val="107295"/>
                </a:solidFill>
                <a:latin typeface="Arial"/>
                <a:cs typeface="Arial"/>
              </a:rPr>
              <a:t>Objects</a:t>
            </a:r>
            <a:r>
              <a:rPr sz="1342" b="1" spc="-11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342" b="1" spc="-70" dirty="0">
                <a:solidFill>
                  <a:srgbClr val="107295"/>
                </a:solidFill>
                <a:latin typeface="Arial"/>
                <a:cs typeface="Arial"/>
              </a:rPr>
              <a:t>:</a:t>
            </a:r>
            <a:endParaRPr sz="1342">
              <a:latin typeface="Arial"/>
              <a:cs typeface="Arial"/>
            </a:endParaRPr>
          </a:p>
          <a:p>
            <a:pPr marL="680119" marR="2310" indent="-189451">
              <a:lnSpc>
                <a:spcPct val="100600"/>
              </a:lnSpc>
              <a:spcBef>
                <a:spcPts val="450"/>
              </a:spcBef>
              <a:buFont typeface="Lucida Sans Unicode"/>
              <a:buChar char="▪"/>
              <a:tabLst>
                <a:tab pos="680119" algn="l"/>
                <a:tab pos="680408" algn="l"/>
              </a:tabLst>
            </a:pPr>
            <a:r>
              <a:rPr sz="1342" spc="23" dirty="0">
                <a:latin typeface="Microsoft Sans Serif"/>
                <a:cs typeface="Microsoft Sans Serif"/>
              </a:rPr>
              <a:t>External </a:t>
            </a:r>
            <a:r>
              <a:rPr sz="1342" spc="75" dirty="0">
                <a:latin typeface="Microsoft Sans Serif"/>
                <a:cs typeface="Microsoft Sans Serif"/>
              </a:rPr>
              <a:t>objects </a:t>
            </a:r>
            <a:r>
              <a:rPr sz="1342" spc="86" dirty="0">
                <a:latin typeface="Microsoft Sans Serif"/>
                <a:cs typeface="Microsoft Sans Serif"/>
              </a:rPr>
              <a:t>are </a:t>
            </a:r>
            <a:r>
              <a:rPr sz="1342" spc="2" dirty="0">
                <a:latin typeface="Microsoft Sans Serif"/>
                <a:cs typeface="Microsoft Sans Serif"/>
              </a:rPr>
              <a:t>similar </a:t>
            </a:r>
            <a:r>
              <a:rPr sz="1342" spc="107" dirty="0">
                <a:latin typeface="Microsoft Sans Serif"/>
                <a:cs typeface="Microsoft Sans Serif"/>
              </a:rPr>
              <a:t>to </a:t>
            </a:r>
            <a:r>
              <a:rPr sz="1342" spc="80" dirty="0">
                <a:latin typeface="Microsoft Sans Serif"/>
                <a:cs typeface="Microsoft Sans Serif"/>
              </a:rPr>
              <a:t>custom </a:t>
            </a:r>
            <a:r>
              <a:rPr sz="1342" spc="66" dirty="0">
                <a:latin typeface="Microsoft Sans Serif"/>
                <a:cs typeface="Microsoft Sans Serif"/>
              </a:rPr>
              <a:t>objects, </a:t>
            </a:r>
            <a:r>
              <a:rPr sz="1342" spc="109" dirty="0">
                <a:latin typeface="Microsoft Sans Serif"/>
                <a:cs typeface="Microsoft Sans Serif"/>
              </a:rPr>
              <a:t>but </a:t>
            </a:r>
            <a:r>
              <a:rPr sz="1342" spc="57" dirty="0">
                <a:latin typeface="Microsoft Sans Serif"/>
                <a:cs typeface="Microsoft Sans Serif"/>
              </a:rPr>
              <a:t>external </a:t>
            </a:r>
            <a:r>
              <a:rPr sz="1342" spc="114" dirty="0">
                <a:latin typeface="Microsoft Sans Serif"/>
                <a:cs typeface="Microsoft Sans Serif"/>
              </a:rPr>
              <a:t>object </a:t>
            </a:r>
            <a:r>
              <a:rPr sz="1342" spc="91" dirty="0">
                <a:latin typeface="Microsoft Sans Serif"/>
                <a:cs typeface="Microsoft Sans Serif"/>
              </a:rPr>
              <a:t>record </a:t>
            </a:r>
            <a:r>
              <a:rPr sz="1342" spc="150" dirty="0">
                <a:latin typeface="Microsoft Sans Serif"/>
                <a:cs typeface="Microsoft Sans Serif"/>
              </a:rPr>
              <a:t>data </a:t>
            </a:r>
            <a:r>
              <a:rPr sz="1342" spc="-93" dirty="0">
                <a:latin typeface="Microsoft Sans Serif"/>
                <a:cs typeface="Microsoft Sans Serif"/>
              </a:rPr>
              <a:t>is </a:t>
            </a:r>
            <a:r>
              <a:rPr sz="1342" spc="55" dirty="0">
                <a:latin typeface="Microsoft Sans Serif"/>
                <a:cs typeface="Microsoft Sans Serif"/>
              </a:rPr>
              <a:t>stored </a:t>
            </a:r>
            <a:r>
              <a:rPr sz="1342" spc="57" dirty="0">
                <a:latin typeface="Microsoft Sans Serif"/>
                <a:cs typeface="Microsoft Sans Serif"/>
              </a:rPr>
              <a:t> outside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organization.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-27" dirty="0">
                <a:latin typeface="Microsoft Sans Serif"/>
                <a:cs typeface="Microsoft Sans Serif"/>
              </a:rPr>
              <a:t>For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example,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perhaps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have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data</a:t>
            </a:r>
            <a:r>
              <a:rPr sz="1342" spc="23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that’s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stored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 </a:t>
            </a:r>
            <a:r>
              <a:rPr sz="1342" spc="-348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premises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125" dirty="0">
                <a:latin typeface="Microsoft Sans Serif"/>
                <a:cs typeface="Microsoft Sans Serif"/>
              </a:rPr>
              <a:t>an </a:t>
            </a:r>
            <a:r>
              <a:rPr sz="1342" spc="41" dirty="0">
                <a:latin typeface="Microsoft Sans Serif"/>
                <a:cs typeface="Microsoft Sans Serif"/>
              </a:rPr>
              <a:t>enterprise </a:t>
            </a:r>
            <a:r>
              <a:rPr sz="1342" spc="52" dirty="0">
                <a:latin typeface="Microsoft Sans Serif"/>
                <a:cs typeface="Microsoft Sans Serif"/>
              </a:rPr>
              <a:t>resource </a:t>
            </a:r>
            <a:r>
              <a:rPr sz="1342" spc="82" dirty="0">
                <a:latin typeface="Microsoft Sans Serif"/>
                <a:cs typeface="Microsoft Sans Serif"/>
              </a:rPr>
              <a:t>planning </a:t>
            </a:r>
            <a:r>
              <a:rPr sz="1342" spc="-66" dirty="0">
                <a:latin typeface="Microsoft Sans Serif"/>
                <a:cs typeface="Microsoft Sans Serif"/>
              </a:rPr>
              <a:t>(ERP) </a:t>
            </a:r>
            <a:r>
              <a:rPr sz="1342" spc="14" dirty="0">
                <a:latin typeface="Microsoft Sans Serif"/>
                <a:cs typeface="Microsoft Sans Serif"/>
              </a:rPr>
              <a:t>system. </a:t>
            </a:r>
            <a:r>
              <a:rPr sz="1342" spc="59" dirty="0">
                <a:latin typeface="Microsoft Sans Serif"/>
                <a:cs typeface="Microsoft Sans Serif"/>
              </a:rPr>
              <a:t>Instead </a:t>
            </a:r>
            <a:r>
              <a:rPr sz="1342" spc="93" dirty="0">
                <a:latin typeface="Microsoft Sans Serif"/>
                <a:cs typeface="Microsoft Sans Serif"/>
              </a:rPr>
              <a:t>of </a:t>
            </a:r>
            <a:r>
              <a:rPr sz="1342" spc="104" dirty="0">
                <a:latin typeface="Microsoft Sans Serif"/>
                <a:cs typeface="Microsoft Sans Serif"/>
              </a:rPr>
              <a:t>copying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150" dirty="0">
                <a:latin typeface="Microsoft Sans Serif"/>
                <a:cs typeface="Microsoft Sans Serif"/>
              </a:rPr>
              <a:t>data </a:t>
            </a:r>
            <a:r>
              <a:rPr sz="1342" spc="64" dirty="0">
                <a:latin typeface="Microsoft Sans Serif"/>
                <a:cs typeface="Microsoft Sans Serif"/>
              </a:rPr>
              <a:t>into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 </a:t>
            </a:r>
            <a:r>
              <a:rPr sz="1342" spc="61" dirty="0">
                <a:latin typeface="Microsoft Sans Serif"/>
                <a:cs typeface="Microsoft Sans Serif"/>
              </a:rPr>
              <a:t>org, </a:t>
            </a:r>
            <a:r>
              <a:rPr sz="1342" spc="86" dirty="0">
                <a:latin typeface="Microsoft Sans Serif"/>
                <a:cs typeface="Microsoft Sans Serif"/>
              </a:rPr>
              <a:t>you </a:t>
            </a:r>
            <a:r>
              <a:rPr sz="1342" spc="148" dirty="0">
                <a:latin typeface="Microsoft Sans Serif"/>
                <a:cs typeface="Microsoft Sans Serif"/>
              </a:rPr>
              <a:t>can </a:t>
            </a:r>
            <a:r>
              <a:rPr sz="1342" spc="16" dirty="0">
                <a:latin typeface="Microsoft Sans Serif"/>
                <a:cs typeface="Microsoft Sans Serif"/>
              </a:rPr>
              <a:t>use </a:t>
            </a:r>
            <a:r>
              <a:rPr sz="1342" spc="57" dirty="0">
                <a:latin typeface="Microsoft Sans Serif"/>
                <a:cs typeface="Microsoft Sans Serif"/>
              </a:rPr>
              <a:t>external </a:t>
            </a:r>
            <a:r>
              <a:rPr sz="1342" spc="75" dirty="0">
                <a:latin typeface="Microsoft Sans Serif"/>
                <a:cs typeface="Microsoft Sans Serif"/>
              </a:rPr>
              <a:t>objects </a:t>
            </a:r>
            <a:r>
              <a:rPr sz="1342" spc="107" dirty="0">
                <a:latin typeface="Microsoft Sans Serif"/>
                <a:cs typeface="Microsoft Sans Serif"/>
              </a:rPr>
              <a:t>to </a:t>
            </a:r>
            <a:r>
              <a:rPr sz="1342" spc="66" dirty="0">
                <a:latin typeface="Microsoft Sans Serif"/>
                <a:cs typeface="Microsoft Sans Serif"/>
              </a:rPr>
              <a:t>access </a:t>
            </a:r>
            <a:r>
              <a:rPr sz="1342" spc="93" dirty="0">
                <a:latin typeface="Microsoft Sans Serif"/>
                <a:cs typeface="Microsoft Sans Serif"/>
              </a:rPr>
              <a:t>the </a:t>
            </a:r>
            <a:r>
              <a:rPr sz="1342" spc="150" dirty="0">
                <a:latin typeface="Microsoft Sans Serif"/>
                <a:cs typeface="Microsoft Sans Serif"/>
              </a:rPr>
              <a:t>data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55" dirty="0">
                <a:latin typeface="Microsoft Sans Serif"/>
                <a:cs typeface="Microsoft Sans Serif"/>
              </a:rPr>
              <a:t>real </a:t>
            </a:r>
            <a:r>
              <a:rPr sz="1342" spc="77" dirty="0">
                <a:latin typeface="Microsoft Sans Serif"/>
                <a:cs typeface="Microsoft Sans Serif"/>
              </a:rPr>
              <a:t>time </a:t>
            </a:r>
            <a:r>
              <a:rPr sz="1342" spc="70" dirty="0">
                <a:latin typeface="Microsoft Sans Serif"/>
                <a:cs typeface="Microsoft Sans Serif"/>
              </a:rPr>
              <a:t>via </a:t>
            </a:r>
            <a:r>
              <a:rPr sz="1342" spc="150" dirty="0">
                <a:latin typeface="Microsoft Sans Serif"/>
                <a:cs typeface="Microsoft Sans Serif"/>
              </a:rPr>
              <a:t>web </a:t>
            </a:r>
            <a:r>
              <a:rPr sz="1342" spc="43" dirty="0">
                <a:latin typeface="Microsoft Sans Serif"/>
                <a:cs typeface="Microsoft Sans Serif"/>
              </a:rPr>
              <a:t>service </a:t>
            </a:r>
            <a:r>
              <a:rPr sz="1342" spc="45" dirty="0">
                <a:latin typeface="Microsoft Sans Serif"/>
                <a:cs typeface="Microsoft Sans Serif"/>
              </a:rPr>
              <a:t> </a:t>
            </a:r>
            <a:r>
              <a:rPr sz="1342" spc="48" dirty="0">
                <a:latin typeface="Microsoft Sans Serif"/>
                <a:cs typeface="Microsoft Sans Serif"/>
              </a:rPr>
              <a:t>callouts.</a:t>
            </a:r>
            <a:endParaRPr sz="1342">
              <a:latin typeface="Microsoft Sans Serif"/>
              <a:cs typeface="Microsoft Sans Serif"/>
            </a:endParaRPr>
          </a:p>
          <a:p>
            <a:pPr marL="680119" indent="-189451">
              <a:spcBef>
                <a:spcPts val="9"/>
              </a:spcBef>
              <a:buFont typeface="Lucida Sans Unicode"/>
              <a:buChar char="▪"/>
              <a:tabLst>
                <a:tab pos="680119" algn="l"/>
                <a:tab pos="680408" algn="l"/>
                <a:tab pos="3743977" algn="l"/>
              </a:tabLst>
            </a:pPr>
            <a:r>
              <a:rPr sz="1342" spc="23" dirty="0">
                <a:latin typeface="Microsoft Sans Serif"/>
                <a:cs typeface="Microsoft Sans Serif"/>
              </a:rPr>
              <a:t>External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identified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with</a:t>
            </a:r>
            <a:r>
              <a:rPr sz="1342" u="heavy" spc="6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42" spc="-25" dirty="0">
                <a:latin typeface="Microsoft Sans Serif"/>
                <a:cs typeface="Microsoft Sans Serif"/>
              </a:rPr>
              <a:t>x</a:t>
            </a:r>
            <a:r>
              <a:rPr sz="1342" dirty="0">
                <a:latin typeface="Microsoft Sans Serif"/>
                <a:cs typeface="Microsoft Sans Serif"/>
              </a:rPr>
              <a:t> </a:t>
            </a:r>
            <a:r>
              <a:rPr sz="1342" spc="-9" dirty="0">
                <a:latin typeface="Microsoft Sans Serif"/>
                <a:cs typeface="Microsoft Sans Serif"/>
              </a:rPr>
              <a:t>suffix</a:t>
            </a:r>
            <a:endParaRPr sz="1342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80" y="1507068"/>
            <a:ext cx="10867390" cy="456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Toolbox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(1)</a:t>
            </a:r>
            <a:r>
              <a:rPr sz="1600" spc="-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toolbox</a:t>
            </a:r>
            <a:r>
              <a:rPr sz="1600" spc="-1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contains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1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elements</a:t>
            </a:r>
            <a:r>
              <a:rPr sz="1600" spc="-1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resources</a:t>
            </a:r>
            <a:r>
              <a:rPr sz="1600" spc="-1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use</a:t>
            </a:r>
            <a:r>
              <a:rPr sz="1600" spc="-1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build</a:t>
            </a:r>
            <a:r>
              <a:rPr sz="1600" spc="-1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your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flow.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6216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From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Elements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tab,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add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new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elements,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like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Screen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Create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Records,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your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flow.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85"/>
              </a:spcBef>
              <a:buAutoNum type="arabicPeriod"/>
              <a:tabLst>
                <a:tab pos="6216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From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Manager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tab,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create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resources,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such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as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variables,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stages,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choices,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use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in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flow.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Or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view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list</a:t>
            </a:r>
            <a:endParaRPr sz="1600">
              <a:latin typeface="Arial MT"/>
              <a:cs typeface="Arial MT"/>
            </a:endParaRPr>
          </a:p>
          <a:p>
            <a:pPr marL="621665">
              <a:lnSpc>
                <a:spcPct val="100000"/>
              </a:lnSpc>
              <a:spcBef>
                <a:spcPts val="720"/>
              </a:spcBef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all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elements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resources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that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you’ve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added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flow.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 MT"/>
              <a:cs typeface="Arial MT"/>
            </a:endParaRPr>
          </a:p>
          <a:p>
            <a:pPr marL="12700" marR="27305" algn="just">
              <a:lnSpc>
                <a:spcPct val="114599"/>
              </a:lnSpc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Canvas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(2)</a:t>
            </a:r>
            <a:r>
              <a:rPr sz="1600" spc="1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1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canvas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is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working</a:t>
            </a:r>
            <a:r>
              <a:rPr sz="1600" spc="1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area,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where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1600" spc="1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build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by</a:t>
            </a:r>
            <a:r>
              <a:rPr sz="1600" spc="1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adding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elements.</a:t>
            </a:r>
            <a:r>
              <a:rPr sz="1600" spc="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As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add</a:t>
            </a:r>
            <a:r>
              <a:rPr sz="1600" spc="1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elements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1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the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canvas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connect</a:t>
            </a:r>
            <a:r>
              <a:rPr sz="1600" spc="2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them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together,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1600" spc="2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see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visual</a:t>
            </a:r>
            <a:r>
              <a:rPr sz="1600" spc="2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diagram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of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your</a:t>
            </a:r>
            <a:r>
              <a:rPr sz="1600" spc="2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flow.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Button</a:t>
            </a:r>
            <a:r>
              <a:rPr sz="1600" spc="2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Bar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(3)</a:t>
            </a:r>
            <a:r>
              <a:rPr sz="1600" spc="229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2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button</a:t>
            </a:r>
            <a:r>
              <a:rPr sz="1600" spc="254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bar</a:t>
            </a:r>
            <a:r>
              <a:rPr sz="1600" spc="2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provides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information</a:t>
            </a:r>
            <a:r>
              <a:rPr sz="1600" spc="-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about</a:t>
            </a:r>
            <a:r>
              <a:rPr sz="1600" spc="-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flow,</a:t>
            </a:r>
            <a:r>
              <a:rPr sz="1600" spc="-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such</a:t>
            </a:r>
            <a:r>
              <a:rPr sz="1600" spc="-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as:</a:t>
            </a:r>
            <a:endParaRPr sz="1600">
              <a:latin typeface="Arial MT"/>
              <a:cs typeface="Arial MT"/>
            </a:endParaRPr>
          </a:p>
          <a:p>
            <a:pPr marL="621665" lvl="1" indent="-542290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6216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Whether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active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not.</a:t>
            </a:r>
            <a:endParaRPr sz="1600">
              <a:latin typeface="Arial MT"/>
              <a:cs typeface="Arial MT"/>
            </a:endParaRPr>
          </a:p>
          <a:p>
            <a:pPr marL="621665" lvl="1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6216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How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long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ago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1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was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saved.</a:t>
            </a:r>
            <a:endParaRPr sz="1600">
              <a:latin typeface="Arial MT"/>
              <a:cs typeface="Arial MT"/>
            </a:endParaRPr>
          </a:p>
          <a:p>
            <a:pPr marL="621665" lvl="1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6216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Whether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has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any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warnings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errors.</a:t>
            </a:r>
            <a:r>
              <a:rPr sz="1600" spc="-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8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see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warnings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errors,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click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respective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icon.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button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bar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also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includes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two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buttons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for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running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flow: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Run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Debug.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621665" algn="l"/>
              </a:tabLst>
            </a:pP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Run</a:t>
            </a:r>
            <a:r>
              <a:rPr sz="1600" b="1" spc="-3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runs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most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recent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saved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version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that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have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open.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buAutoNum type="arabicPeriod"/>
              <a:tabLst>
                <a:tab pos="621665" algn="l"/>
              </a:tabLst>
            </a:pP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Debug</a:t>
            </a:r>
            <a:r>
              <a:rPr sz="1600" b="1" spc="-25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lets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enter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values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for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flow’s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input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variables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display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debug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details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while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running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flow.</a:t>
            </a:r>
            <a:r>
              <a:rPr sz="16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That</a:t>
            </a:r>
            <a:endParaRPr sz="1600">
              <a:latin typeface="Arial MT"/>
              <a:cs typeface="Arial MT"/>
            </a:endParaRPr>
          </a:p>
          <a:p>
            <a:pPr marL="621665">
              <a:lnSpc>
                <a:spcPct val="100000"/>
              </a:lnSpc>
              <a:spcBef>
                <a:spcPts val="280"/>
              </a:spcBef>
            </a:pP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way,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can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verify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how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processes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data.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6466277"/>
            <a:ext cx="12191365" cy="0"/>
          </a:xfrm>
          <a:custGeom>
            <a:avLst/>
            <a:gdLst/>
            <a:ahLst/>
            <a:cxnLst/>
            <a:rect l="l" t="t" r="r" b="b"/>
            <a:pathLst>
              <a:path w="12191365">
                <a:moveTo>
                  <a:pt x="0" y="0"/>
                </a:moveTo>
                <a:lnTo>
                  <a:pt x="12191142" y="0"/>
                </a:lnTo>
              </a:path>
            </a:pathLst>
          </a:custGeom>
          <a:ln w="76174">
            <a:solidFill>
              <a:srgbClr val="5382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8" y="1003110"/>
            <a:ext cx="12192000" cy="5389245"/>
            <a:chOff x="428" y="1003110"/>
            <a:chExt cx="12192000" cy="5389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0660" y="1003111"/>
              <a:ext cx="910912" cy="2270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48387" y="1020043"/>
              <a:ext cx="843915" cy="92075"/>
            </a:xfrm>
            <a:custGeom>
              <a:avLst/>
              <a:gdLst/>
              <a:ahLst/>
              <a:cxnLst/>
              <a:rect l="l" t="t" r="r" b="b"/>
              <a:pathLst>
                <a:path w="843915" h="92075">
                  <a:moveTo>
                    <a:pt x="843539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843539" y="0"/>
                  </a:lnTo>
                  <a:lnTo>
                    <a:pt x="843539" y="91560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" y="1003110"/>
              <a:ext cx="11311035" cy="2270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3" y="1020042"/>
              <a:ext cx="11243310" cy="92075"/>
            </a:xfrm>
            <a:custGeom>
              <a:avLst/>
              <a:gdLst/>
              <a:ahLst/>
              <a:cxnLst/>
              <a:rect l="l" t="t" r="r" b="b"/>
              <a:pathLst>
                <a:path w="11243310" h="92075">
                  <a:moveTo>
                    <a:pt x="11242910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11242910" y="0"/>
                  </a:lnTo>
                  <a:lnTo>
                    <a:pt x="11242910" y="91560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" y="1174624"/>
              <a:ext cx="12191142" cy="521726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1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00" dirty="0">
                <a:latin typeface="Verdana"/>
                <a:cs typeface="Verdana"/>
              </a:rPr>
              <a:t>Flow</a:t>
            </a:r>
            <a:r>
              <a:rPr sz="3700" spc="-10" dirty="0">
                <a:latin typeface="Verdana"/>
                <a:cs typeface="Verdana"/>
              </a:rPr>
              <a:t> resources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7723" y="1854451"/>
            <a:ext cx="8466455" cy="288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4925" algn="just">
              <a:lnSpc>
                <a:spcPct val="118900"/>
              </a:lnSpc>
              <a:spcBef>
                <a:spcPts val="95"/>
              </a:spcBef>
            </a:pPr>
            <a:r>
              <a:rPr sz="1850" dirty="0">
                <a:latin typeface="Arial MT"/>
                <a:cs typeface="Arial MT"/>
              </a:rPr>
              <a:t>Each</a:t>
            </a:r>
            <a:r>
              <a:rPr sz="1850" spc="10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resource</a:t>
            </a:r>
            <a:r>
              <a:rPr sz="1850" spc="10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represents</a:t>
            </a:r>
            <a:r>
              <a:rPr sz="1850" spc="114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</a:t>
            </a:r>
            <a:r>
              <a:rPr sz="1850" spc="10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value</a:t>
            </a:r>
            <a:r>
              <a:rPr sz="1850" spc="10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that</a:t>
            </a:r>
            <a:r>
              <a:rPr sz="1850" spc="11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you</a:t>
            </a:r>
            <a:r>
              <a:rPr sz="1850" spc="10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can</a:t>
            </a:r>
            <a:r>
              <a:rPr sz="1850" spc="10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reference</a:t>
            </a:r>
            <a:r>
              <a:rPr sz="1850" spc="11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throughout</a:t>
            </a:r>
            <a:r>
              <a:rPr sz="1850" spc="10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the</a:t>
            </a:r>
            <a:r>
              <a:rPr sz="1850" spc="110" dirty="0">
                <a:latin typeface="Arial MT"/>
                <a:cs typeface="Arial MT"/>
              </a:rPr>
              <a:t> </a:t>
            </a:r>
            <a:r>
              <a:rPr sz="1850" spc="-10" dirty="0">
                <a:latin typeface="Arial MT"/>
                <a:cs typeface="Arial MT"/>
              </a:rPr>
              <a:t>flow.In </a:t>
            </a:r>
            <a:r>
              <a:rPr sz="1850" dirty="0">
                <a:latin typeface="Arial MT"/>
                <a:cs typeface="Arial MT"/>
              </a:rPr>
              <a:t>Flow</a:t>
            </a:r>
            <a:r>
              <a:rPr sz="1850" spc="229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Builder,</a:t>
            </a:r>
            <a:r>
              <a:rPr sz="1850" spc="229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the</a:t>
            </a:r>
            <a:r>
              <a:rPr sz="1850" spc="23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Manager</a:t>
            </a:r>
            <a:r>
              <a:rPr sz="1850" spc="229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tab</a:t>
            </a:r>
            <a:r>
              <a:rPr sz="1850" spc="23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displays</a:t>
            </a:r>
            <a:r>
              <a:rPr sz="1850" spc="229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the</a:t>
            </a:r>
            <a:r>
              <a:rPr sz="1850" spc="229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resources</a:t>
            </a:r>
            <a:r>
              <a:rPr sz="1850" spc="23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that</a:t>
            </a:r>
            <a:r>
              <a:rPr sz="1850" spc="229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are</a:t>
            </a:r>
            <a:r>
              <a:rPr sz="1850" spc="23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available</a:t>
            </a:r>
            <a:r>
              <a:rPr sz="1850" spc="229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in</a:t>
            </a:r>
            <a:r>
              <a:rPr sz="1850" spc="235" dirty="0">
                <a:latin typeface="Arial MT"/>
                <a:cs typeface="Arial MT"/>
              </a:rPr>
              <a:t> </a:t>
            </a:r>
            <a:r>
              <a:rPr sz="1850" spc="-25" dirty="0">
                <a:latin typeface="Arial MT"/>
                <a:cs typeface="Arial MT"/>
              </a:rPr>
              <a:t>the </a:t>
            </a:r>
            <a:r>
              <a:rPr sz="1850" spc="-10" dirty="0">
                <a:latin typeface="Arial MT"/>
                <a:cs typeface="Arial MT"/>
              </a:rPr>
              <a:t>flow.</a:t>
            </a:r>
            <a:endParaRPr sz="1850">
              <a:latin typeface="Arial MT"/>
              <a:cs typeface="Arial MT"/>
            </a:endParaRPr>
          </a:p>
          <a:p>
            <a:pPr marL="12700" marR="5080" algn="just">
              <a:lnSpc>
                <a:spcPct val="118900"/>
              </a:lnSpc>
              <a:spcBef>
                <a:spcPts val="1400"/>
              </a:spcBef>
            </a:pPr>
            <a:r>
              <a:rPr sz="1850" dirty="0">
                <a:latin typeface="Arial MT"/>
                <a:cs typeface="Arial MT"/>
              </a:rPr>
              <a:t>You</a:t>
            </a:r>
            <a:r>
              <a:rPr sz="1850" spc="31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can</a:t>
            </a:r>
            <a:r>
              <a:rPr sz="1850" spc="31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create</a:t>
            </a:r>
            <a:r>
              <a:rPr sz="1850" spc="31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some</a:t>
            </a:r>
            <a:r>
              <a:rPr sz="1850" spc="31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resources</a:t>
            </a:r>
            <a:r>
              <a:rPr sz="1850" spc="31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by</a:t>
            </a:r>
            <a:r>
              <a:rPr sz="1850" spc="31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clicking</a:t>
            </a:r>
            <a:r>
              <a:rPr sz="1850" spc="31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New</a:t>
            </a:r>
            <a:r>
              <a:rPr sz="1850" spc="31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Resource.</a:t>
            </a:r>
            <a:r>
              <a:rPr sz="1850" spc="31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Some</a:t>
            </a:r>
            <a:r>
              <a:rPr sz="1850" spc="315" dirty="0">
                <a:latin typeface="Arial MT"/>
                <a:cs typeface="Arial MT"/>
              </a:rPr>
              <a:t> </a:t>
            </a:r>
            <a:r>
              <a:rPr sz="1850" spc="-10" dirty="0">
                <a:latin typeface="Arial MT"/>
                <a:cs typeface="Arial MT"/>
              </a:rPr>
              <a:t>resources, </a:t>
            </a:r>
            <a:r>
              <a:rPr sz="1850" dirty="0">
                <a:latin typeface="Arial MT"/>
                <a:cs typeface="Arial MT"/>
              </a:rPr>
              <a:t>such</a:t>
            </a:r>
            <a:r>
              <a:rPr sz="1850" spc="47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as</a:t>
            </a:r>
            <a:r>
              <a:rPr sz="1850" spc="48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global</a:t>
            </a:r>
            <a:r>
              <a:rPr sz="1850" spc="48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constants</a:t>
            </a:r>
            <a:r>
              <a:rPr sz="1850" spc="47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and</a:t>
            </a:r>
            <a:r>
              <a:rPr sz="1850" spc="48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global</a:t>
            </a:r>
            <a:r>
              <a:rPr sz="1850" spc="48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variables,</a:t>
            </a:r>
            <a:r>
              <a:rPr sz="1850" spc="47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are</a:t>
            </a:r>
            <a:r>
              <a:rPr sz="1850" spc="48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provided</a:t>
            </a:r>
            <a:r>
              <a:rPr sz="1850" spc="48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by</a:t>
            </a:r>
            <a:r>
              <a:rPr sz="1850" spc="47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the</a:t>
            </a:r>
            <a:r>
              <a:rPr sz="1850" spc="480" dirty="0">
                <a:latin typeface="Arial MT"/>
                <a:cs typeface="Arial MT"/>
              </a:rPr>
              <a:t> </a:t>
            </a:r>
            <a:r>
              <a:rPr sz="1850" spc="-10" dirty="0">
                <a:latin typeface="Arial MT"/>
                <a:cs typeface="Arial MT"/>
              </a:rPr>
              <a:t>system. </a:t>
            </a:r>
            <a:r>
              <a:rPr sz="1850" dirty="0">
                <a:latin typeface="Arial MT"/>
                <a:cs typeface="Arial MT"/>
              </a:rPr>
              <a:t>Other</a:t>
            </a:r>
            <a:r>
              <a:rPr sz="1850" spc="16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resources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are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created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when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you</a:t>
            </a:r>
            <a:r>
              <a:rPr sz="1850" spc="16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add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an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element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to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flow.</a:t>
            </a:r>
            <a:r>
              <a:rPr sz="1850" spc="16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For</a:t>
            </a:r>
            <a:r>
              <a:rPr sz="1850" spc="165" dirty="0">
                <a:latin typeface="Arial MT"/>
                <a:cs typeface="Arial MT"/>
              </a:rPr>
              <a:t> </a:t>
            </a:r>
            <a:r>
              <a:rPr sz="1850" spc="-10" dirty="0">
                <a:latin typeface="Arial MT"/>
                <a:cs typeface="Arial MT"/>
              </a:rPr>
              <a:t>example, </a:t>
            </a:r>
            <a:r>
              <a:rPr sz="1850" dirty="0">
                <a:latin typeface="Arial MT"/>
                <a:cs typeface="Arial MT"/>
              </a:rPr>
              <a:t>when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you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add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Decision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element,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a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resource</a:t>
            </a:r>
            <a:r>
              <a:rPr sz="1850" spc="395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for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each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decision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dirty="0">
                <a:latin typeface="Arial MT"/>
                <a:cs typeface="Arial MT"/>
              </a:rPr>
              <a:t>outcome</a:t>
            </a:r>
            <a:r>
              <a:rPr sz="1850" spc="390" dirty="0">
                <a:latin typeface="Arial MT"/>
                <a:cs typeface="Arial MT"/>
              </a:rPr>
              <a:t> </a:t>
            </a:r>
            <a:r>
              <a:rPr sz="1850" spc="-25" dirty="0">
                <a:latin typeface="Arial MT"/>
                <a:cs typeface="Arial MT"/>
              </a:rPr>
              <a:t>is </a:t>
            </a:r>
            <a:r>
              <a:rPr sz="1850" spc="-10" dirty="0">
                <a:latin typeface="Arial MT"/>
                <a:cs typeface="Arial MT"/>
              </a:rPr>
              <a:t>created.</a:t>
            </a:r>
            <a:endParaRPr sz="1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6466277"/>
            <a:ext cx="12191365" cy="0"/>
          </a:xfrm>
          <a:custGeom>
            <a:avLst/>
            <a:gdLst/>
            <a:ahLst/>
            <a:cxnLst/>
            <a:rect l="l" t="t" r="r" b="b"/>
            <a:pathLst>
              <a:path w="12191365">
                <a:moveTo>
                  <a:pt x="0" y="0"/>
                </a:moveTo>
                <a:lnTo>
                  <a:pt x="12191142" y="0"/>
                </a:lnTo>
              </a:path>
            </a:pathLst>
          </a:custGeom>
          <a:ln w="76174">
            <a:solidFill>
              <a:srgbClr val="5382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7" y="1003110"/>
            <a:ext cx="12192000" cy="5432425"/>
            <a:chOff x="427" y="1003110"/>
            <a:chExt cx="12192000" cy="5432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0659" y="1003111"/>
              <a:ext cx="910912" cy="2270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48386" y="1020043"/>
              <a:ext cx="843915" cy="92075"/>
            </a:xfrm>
            <a:custGeom>
              <a:avLst/>
              <a:gdLst/>
              <a:ahLst/>
              <a:cxnLst/>
              <a:rect l="l" t="t" r="r" b="b"/>
              <a:pathLst>
                <a:path w="843915" h="92075">
                  <a:moveTo>
                    <a:pt x="843539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843539" y="0"/>
                  </a:lnTo>
                  <a:lnTo>
                    <a:pt x="843539" y="91560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" y="1003110"/>
              <a:ext cx="11311035" cy="2270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3" y="1020042"/>
              <a:ext cx="11243310" cy="92075"/>
            </a:xfrm>
            <a:custGeom>
              <a:avLst/>
              <a:gdLst/>
              <a:ahLst/>
              <a:cxnLst/>
              <a:rect l="l" t="t" r="r" b="b"/>
              <a:pathLst>
                <a:path w="11243310" h="92075">
                  <a:moveTo>
                    <a:pt x="11242911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11242911" y="0"/>
                  </a:lnTo>
                  <a:lnTo>
                    <a:pt x="11242911" y="91560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" y="1080470"/>
              <a:ext cx="12191142" cy="529536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7" y="1164357"/>
              <a:ext cx="12191365" cy="5227955"/>
            </a:xfrm>
            <a:custGeom>
              <a:avLst/>
              <a:gdLst/>
              <a:ahLst/>
              <a:cxnLst/>
              <a:rect l="l" t="t" r="r" b="b"/>
              <a:pathLst>
                <a:path w="12191365" h="5227955">
                  <a:moveTo>
                    <a:pt x="12191142" y="5227632"/>
                  </a:moveTo>
                  <a:lnTo>
                    <a:pt x="0" y="5227632"/>
                  </a:lnTo>
                  <a:lnTo>
                    <a:pt x="0" y="0"/>
                  </a:lnTo>
                  <a:lnTo>
                    <a:pt x="12191142" y="0"/>
                  </a:lnTo>
                  <a:lnTo>
                    <a:pt x="12191142" y="5227632"/>
                  </a:lnTo>
                  <a:close/>
                </a:path>
              </a:pathLst>
            </a:custGeom>
            <a:solidFill>
              <a:srgbClr val="EBE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75" y="1124528"/>
              <a:ext cx="2761643" cy="53108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2013" y="1360578"/>
              <a:ext cx="9451868" cy="507481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54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latin typeface="Verdana"/>
                <a:cs typeface="Verdana"/>
              </a:rPr>
              <a:t>Types</a:t>
            </a:r>
            <a:r>
              <a:rPr sz="3200" spc="-11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Of</a:t>
            </a:r>
            <a:r>
              <a:rPr sz="3200" spc="-10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Flow</a:t>
            </a:r>
            <a:r>
              <a:rPr sz="3200" spc="-10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Available</a:t>
            </a:r>
            <a:r>
              <a:rPr sz="3200" spc="-10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In</a:t>
            </a:r>
            <a:r>
              <a:rPr sz="3200" spc="-10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Salesforce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7160" y="2204093"/>
            <a:ext cx="8102600" cy="317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Screen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Flow:-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user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interaction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because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includes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screens,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local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actions,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steps, </a:t>
            </a:r>
            <a:r>
              <a:rPr sz="1600" dirty="0">
                <a:latin typeface="Arial MT"/>
                <a:cs typeface="Arial MT"/>
              </a:rPr>
              <a:t>choices,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dynamic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choices.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Screen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don’t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Pause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elements.</a:t>
            </a:r>
            <a:endParaRPr sz="1600">
              <a:latin typeface="Arial MT"/>
              <a:cs typeface="Arial MT"/>
            </a:endParaRPr>
          </a:p>
          <a:p>
            <a:pPr marL="12700" marR="40005" algn="just">
              <a:lnSpc>
                <a:spcPct val="114599"/>
              </a:lnSpc>
              <a:spcBef>
                <a:spcPts val="1664"/>
              </a:spcBef>
            </a:pPr>
            <a:r>
              <a:rPr sz="1600" dirty="0">
                <a:latin typeface="Arial MT"/>
                <a:cs typeface="Arial MT"/>
              </a:rPr>
              <a:t>Autolaunched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Trigger:-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Doesn’t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interaction.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type </a:t>
            </a:r>
            <a:r>
              <a:rPr sz="1600" dirty="0">
                <a:latin typeface="Arial MT"/>
                <a:cs typeface="Arial MT"/>
              </a:rPr>
              <a:t>doesn’t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screens,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local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actions,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choices,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choice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sets.</a:t>
            </a:r>
            <a:endParaRPr sz="1600">
              <a:latin typeface="Arial MT"/>
              <a:cs typeface="Arial MT"/>
            </a:endParaRPr>
          </a:p>
          <a:p>
            <a:pPr marL="12700" marR="40005" algn="just">
              <a:lnSpc>
                <a:spcPct val="114599"/>
              </a:lnSpc>
              <a:spcBef>
                <a:spcPts val="1664"/>
              </a:spcBef>
            </a:pPr>
            <a:r>
              <a:rPr sz="1600" dirty="0">
                <a:latin typeface="Arial MT"/>
                <a:cs typeface="Arial MT"/>
              </a:rPr>
              <a:t>Autolaunched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9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Schedule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Trigger:-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Runs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only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schedule.</a:t>
            </a:r>
            <a:r>
              <a:rPr sz="1600" spc="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9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type </a:t>
            </a:r>
            <a:r>
              <a:rPr sz="1600" dirty="0">
                <a:latin typeface="Arial MT"/>
                <a:cs typeface="Arial MT"/>
              </a:rPr>
              <a:t>doesn’t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support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user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interaction,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screens,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local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actions,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choices,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choice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sets.</a:t>
            </a:r>
            <a:endParaRPr sz="1600">
              <a:latin typeface="Arial MT"/>
              <a:cs typeface="Arial MT"/>
            </a:endParaRPr>
          </a:p>
          <a:p>
            <a:pPr marL="12700" marR="25400" algn="just">
              <a:lnSpc>
                <a:spcPct val="114599"/>
              </a:lnSpc>
              <a:spcBef>
                <a:spcPts val="1670"/>
              </a:spcBef>
            </a:pPr>
            <a:r>
              <a:rPr sz="1600" dirty="0">
                <a:latin typeface="Arial MT"/>
                <a:cs typeface="Arial MT"/>
              </a:rPr>
              <a:t>Autolaunched</a:t>
            </a:r>
            <a:r>
              <a:rPr sz="1600" spc="254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2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254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2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</a:t>
            </a:r>
            <a:r>
              <a:rPr sz="1600" spc="2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Trigger:-</a:t>
            </a:r>
            <a:r>
              <a:rPr sz="1600" spc="2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Makes</a:t>
            </a:r>
            <a:r>
              <a:rPr sz="1600" spc="2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before-</a:t>
            </a:r>
            <a:r>
              <a:rPr sz="1600" dirty="0">
                <a:latin typeface="Arial MT"/>
                <a:cs typeface="Arial MT"/>
              </a:rPr>
              <a:t>save</a:t>
            </a:r>
            <a:r>
              <a:rPr sz="1600" spc="254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updates</a:t>
            </a:r>
            <a:r>
              <a:rPr sz="1600" spc="2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254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2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</a:t>
            </a:r>
            <a:r>
              <a:rPr sz="1600" spc="254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or </a:t>
            </a:r>
            <a:r>
              <a:rPr sz="1600" dirty="0">
                <a:latin typeface="Arial MT"/>
                <a:cs typeface="Arial MT"/>
              </a:rPr>
              <a:t>changed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launches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flow.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Only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these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elements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supported: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Assignment, </a:t>
            </a:r>
            <a:r>
              <a:rPr sz="1600" dirty="0">
                <a:latin typeface="Arial MT"/>
                <a:cs typeface="Arial MT"/>
              </a:rPr>
              <a:t>Decision,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Get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Records,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Loop.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132" y="3428601"/>
            <a:ext cx="2544019" cy="260921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1003110"/>
            <a:ext cx="12192000" cy="227329"/>
            <a:chOff x="428" y="1003110"/>
            <a:chExt cx="12192000" cy="2273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0660" y="1003112"/>
              <a:ext cx="910912" cy="2270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48387" y="1020044"/>
              <a:ext cx="843915" cy="92075"/>
            </a:xfrm>
            <a:custGeom>
              <a:avLst/>
              <a:gdLst/>
              <a:ahLst/>
              <a:cxnLst/>
              <a:rect l="l" t="t" r="r" b="b"/>
              <a:pathLst>
                <a:path w="843915" h="92075">
                  <a:moveTo>
                    <a:pt x="843539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843539" y="0"/>
                  </a:lnTo>
                  <a:lnTo>
                    <a:pt x="843539" y="91560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" y="1003110"/>
              <a:ext cx="11311035" cy="2270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3" y="1020043"/>
              <a:ext cx="11243310" cy="92075"/>
            </a:xfrm>
            <a:custGeom>
              <a:avLst/>
              <a:gdLst/>
              <a:ahLst/>
              <a:cxnLst/>
              <a:rect l="l" t="t" r="r" b="b"/>
              <a:pathLst>
                <a:path w="11243310" h="92075">
                  <a:moveTo>
                    <a:pt x="11242910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11242910" y="0"/>
                  </a:lnTo>
                  <a:lnTo>
                    <a:pt x="11242910" y="91560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00" dirty="0">
                <a:latin typeface="Verdana"/>
                <a:cs typeface="Verdana"/>
              </a:rPr>
              <a:t>How</a:t>
            </a:r>
            <a:r>
              <a:rPr sz="3700" spc="15" dirty="0">
                <a:latin typeface="Verdana"/>
                <a:cs typeface="Verdana"/>
              </a:rPr>
              <a:t> </a:t>
            </a:r>
            <a:r>
              <a:rPr sz="3700" dirty="0">
                <a:latin typeface="Verdana"/>
                <a:cs typeface="Verdana"/>
              </a:rPr>
              <a:t>to</a:t>
            </a:r>
            <a:r>
              <a:rPr sz="3700" spc="20" dirty="0">
                <a:latin typeface="Verdana"/>
                <a:cs typeface="Verdana"/>
              </a:rPr>
              <a:t> </a:t>
            </a:r>
            <a:r>
              <a:rPr sz="3700" dirty="0">
                <a:latin typeface="Verdana"/>
                <a:cs typeface="Verdana"/>
              </a:rPr>
              <a:t>build</a:t>
            </a:r>
            <a:r>
              <a:rPr sz="3700" spc="20" dirty="0">
                <a:latin typeface="Verdana"/>
                <a:cs typeface="Verdana"/>
              </a:rPr>
              <a:t> </a:t>
            </a:r>
            <a:r>
              <a:rPr sz="3700" dirty="0">
                <a:latin typeface="Verdana"/>
                <a:cs typeface="Verdana"/>
              </a:rPr>
              <a:t>a</a:t>
            </a:r>
            <a:r>
              <a:rPr sz="3700" spc="15" dirty="0">
                <a:latin typeface="Verdana"/>
                <a:cs typeface="Verdana"/>
              </a:rPr>
              <a:t> </a:t>
            </a:r>
            <a:r>
              <a:rPr sz="3700" spc="-10" dirty="0">
                <a:latin typeface="Verdana"/>
                <a:cs typeface="Verdana"/>
              </a:rPr>
              <a:t>flow?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4270" y="1359152"/>
            <a:ext cx="11247755" cy="1355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Setup,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enter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Quick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box,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 </a:t>
            </a:r>
            <a:r>
              <a:rPr sz="1600" b="1" dirty="0">
                <a:latin typeface="Arial"/>
                <a:cs typeface="Arial"/>
              </a:rPr>
              <a:t>Flows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New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Flow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Screen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Flow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Next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and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Freeform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12700" marR="186055">
              <a:lnSpc>
                <a:spcPct val="114599"/>
              </a:lnSpc>
              <a:spcBef>
                <a:spcPts val="1664"/>
              </a:spcBef>
            </a:pPr>
            <a:r>
              <a:rPr sz="1600" dirty="0">
                <a:latin typeface="Arial MT"/>
                <a:cs typeface="Arial MT"/>
              </a:rPr>
              <a:t>Business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scenario:-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quickly.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Let’s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build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streamline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account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creation.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runs,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our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collects </a:t>
            </a:r>
            <a:r>
              <a:rPr sz="1600" dirty="0">
                <a:latin typeface="Arial MT"/>
                <a:cs typeface="Arial MT"/>
              </a:rPr>
              <a:t>user</a:t>
            </a:r>
            <a:r>
              <a:rPr sz="1600" spc="3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input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account,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account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lets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upload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files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account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record.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268" y="2946074"/>
            <a:ext cx="5034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Add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Screen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Collect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0923" y="3416618"/>
            <a:ext cx="9105900" cy="19888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554990" indent="-54229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554990" algn="l"/>
              </a:tabLst>
            </a:pP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toolbox,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drag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Screen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element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canvas.</a:t>
            </a:r>
            <a:endParaRPr sz="1600">
              <a:latin typeface="Arial MT"/>
              <a:cs typeface="Arial MT"/>
            </a:endParaRPr>
          </a:p>
          <a:p>
            <a:pPr marL="554990" indent="-542290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554990" algn="l"/>
              </a:tabLst>
            </a:pPr>
            <a:r>
              <a:rPr sz="1600" dirty="0">
                <a:latin typeface="Arial MT"/>
                <a:cs typeface="Arial MT"/>
              </a:rPr>
              <a:t>Name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Account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Label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field.</a:t>
            </a:r>
            <a:endParaRPr sz="1600">
              <a:latin typeface="Arial MT"/>
              <a:cs typeface="Arial MT"/>
            </a:endParaRPr>
          </a:p>
          <a:p>
            <a:pPr marL="554990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554990" algn="l"/>
              </a:tabLst>
            </a:pPr>
            <a:r>
              <a:rPr sz="1600" dirty="0">
                <a:latin typeface="Arial MT"/>
                <a:cs typeface="Arial MT"/>
              </a:rPr>
              <a:t>In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Screen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Components,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Text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Text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 MT"/>
                <a:cs typeface="Arial MT"/>
              </a:rPr>
              <a:t>again.</a:t>
            </a:r>
            <a:endParaRPr sz="1600">
              <a:latin typeface="Arial MT"/>
              <a:cs typeface="Arial MT"/>
            </a:endParaRPr>
          </a:p>
          <a:p>
            <a:pPr marL="554990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554990" algn="l"/>
              </a:tabLst>
            </a:pP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first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Text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screen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component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enter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Account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Name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Label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field.</a:t>
            </a:r>
            <a:endParaRPr sz="1600">
              <a:latin typeface="Arial MT"/>
              <a:cs typeface="Arial MT"/>
            </a:endParaRPr>
          </a:p>
          <a:p>
            <a:pPr marL="554990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554990" algn="l"/>
              </a:tabLst>
            </a:pP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second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Text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screen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component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enter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Phone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Number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Label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field.</a:t>
            </a:r>
            <a:endParaRPr sz="1600">
              <a:latin typeface="Arial MT"/>
              <a:cs typeface="Arial MT"/>
            </a:endParaRPr>
          </a:p>
          <a:p>
            <a:pPr marL="554990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554990" algn="l"/>
              </a:tabLst>
            </a:pP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footer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right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under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Control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Navigation,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deselect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Previous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Pause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554990" indent="-54229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554990" algn="l"/>
              </a:tabLst>
            </a:pP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Done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8" y="5385630"/>
            <a:ext cx="12191365" cy="1142365"/>
            <a:chOff x="428" y="5385630"/>
            <a:chExt cx="12191365" cy="114236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" y="5590482"/>
              <a:ext cx="12191141" cy="9373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4421" y="5385630"/>
              <a:ext cx="3087147" cy="1049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6466277"/>
            <a:ext cx="12191365" cy="0"/>
          </a:xfrm>
          <a:custGeom>
            <a:avLst/>
            <a:gdLst/>
            <a:ahLst/>
            <a:cxnLst/>
            <a:rect l="l" t="t" r="r" b="b"/>
            <a:pathLst>
              <a:path w="12191365">
                <a:moveTo>
                  <a:pt x="0" y="0"/>
                </a:moveTo>
                <a:lnTo>
                  <a:pt x="12191142" y="0"/>
                </a:lnTo>
              </a:path>
            </a:pathLst>
          </a:custGeom>
          <a:ln w="76174">
            <a:solidFill>
              <a:srgbClr val="5382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8" y="1003110"/>
            <a:ext cx="12192000" cy="5463540"/>
            <a:chOff x="428" y="1003110"/>
            <a:chExt cx="12192000" cy="5463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0660" y="1003111"/>
              <a:ext cx="910912" cy="2270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48387" y="1020043"/>
              <a:ext cx="843915" cy="92075"/>
            </a:xfrm>
            <a:custGeom>
              <a:avLst/>
              <a:gdLst/>
              <a:ahLst/>
              <a:cxnLst/>
              <a:rect l="l" t="t" r="r" b="b"/>
              <a:pathLst>
                <a:path w="843915" h="92075">
                  <a:moveTo>
                    <a:pt x="843539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843539" y="0"/>
                  </a:lnTo>
                  <a:lnTo>
                    <a:pt x="843539" y="91560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" y="1003110"/>
              <a:ext cx="11311035" cy="2270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3" y="1020042"/>
              <a:ext cx="11243310" cy="92075"/>
            </a:xfrm>
            <a:custGeom>
              <a:avLst/>
              <a:gdLst/>
              <a:ahLst/>
              <a:cxnLst/>
              <a:rect l="l" t="t" r="r" b="b"/>
              <a:pathLst>
                <a:path w="11243310" h="92075">
                  <a:moveTo>
                    <a:pt x="11242910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11242910" y="0"/>
                  </a:lnTo>
                  <a:lnTo>
                    <a:pt x="11242910" y="91560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" y="1192856"/>
              <a:ext cx="12191142" cy="52735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9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dirty="0"/>
              <a:t>Add</a:t>
            </a:r>
            <a:r>
              <a:rPr sz="2500" spc="-25" dirty="0"/>
              <a:t> </a:t>
            </a:r>
            <a:r>
              <a:rPr sz="2500" dirty="0"/>
              <a:t>a</a:t>
            </a:r>
            <a:r>
              <a:rPr sz="2500" spc="-20" dirty="0"/>
              <a:t> </a:t>
            </a:r>
            <a:r>
              <a:rPr sz="2500" dirty="0"/>
              <a:t>Create</a:t>
            </a:r>
            <a:r>
              <a:rPr sz="2500" spc="-20" dirty="0"/>
              <a:t> </a:t>
            </a:r>
            <a:r>
              <a:rPr sz="2500" dirty="0"/>
              <a:t>Records</a:t>
            </a:r>
            <a:r>
              <a:rPr sz="2500" spc="-25" dirty="0"/>
              <a:t> </a:t>
            </a:r>
            <a:r>
              <a:rPr sz="2500" dirty="0"/>
              <a:t>Element</a:t>
            </a:r>
            <a:r>
              <a:rPr sz="2500" spc="-25" dirty="0"/>
              <a:t> </a:t>
            </a:r>
            <a:r>
              <a:rPr sz="2500" dirty="0"/>
              <a:t>to</a:t>
            </a:r>
            <a:r>
              <a:rPr sz="2500" spc="-20" dirty="0"/>
              <a:t> </a:t>
            </a:r>
            <a:r>
              <a:rPr sz="2500" dirty="0"/>
              <a:t>Create</a:t>
            </a:r>
            <a:r>
              <a:rPr sz="2500" spc="-20" dirty="0"/>
              <a:t> </a:t>
            </a:r>
            <a:r>
              <a:rPr sz="2500" spc="-10" dirty="0"/>
              <a:t>Records</a:t>
            </a:r>
            <a:endParaRPr sz="2500"/>
          </a:p>
        </p:txBody>
      </p:sp>
      <p:sp>
        <p:nvSpPr>
          <p:cNvPr id="10" name="object 10"/>
          <p:cNvSpPr txBox="1"/>
          <p:nvPr/>
        </p:nvSpPr>
        <p:spPr>
          <a:xfrm>
            <a:off x="362901" y="1589640"/>
            <a:ext cx="8448675" cy="334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element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values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</a:t>
            </a:r>
            <a:r>
              <a:rPr sz="1600" spc="-1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Account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account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record.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Toolbox,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drag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Create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Records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element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canvas.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Name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Create</a:t>
            </a:r>
            <a:endParaRPr sz="1600">
              <a:latin typeface="Arial MT"/>
              <a:cs typeface="Arial MT"/>
            </a:endParaRPr>
          </a:p>
          <a:p>
            <a:pPr marL="621665">
              <a:lnSpc>
                <a:spcPct val="100000"/>
              </a:lnSpc>
              <a:spcBef>
                <a:spcPts val="280"/>
              </a:spcBef>
            </a:pPr>
            <a:r>
              <a:rPr sz="1600" spc="-10" dirty="0">
                <a:latin typeface="Arial MT"/>
                <a:cs typeface="Arial MT"/>
              </a:rPr>
              <a:t>Account.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560"/>
              </a:spcBef>
              <a:buAutoNum type="arabicPeriod" startAt="2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How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Fields,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 </a:t>
            </a:r>
            <a:r>
              <a:rPr sz="1600" b="1" dirty="0">
                <a:latin typeface="Arial"/>
                <a:cs typeface="Arial"/>
              </a:rPr>
              <a:t>Use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separate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resources,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and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literal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values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280"/>
              </a:spcBef>
              <a:buAutoNum type="arabicPeriod" startAt="2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Object,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Object,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Account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280"/>
              </a:spcBef>
              <a:buAutoNum type="arabicPeriod" startAt="2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Field,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Name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280"/>
              </a:spcBef>
              <a:buAutoNum type="arabicPeriod" startAt="2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In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Value,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SCREEN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COMPONENTS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|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Account_Name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275"/>
              </a:spcBef>
              <a:buAutoNum type="arabicPeriod" startAt="2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Add</a:t>
            </a:r>
            <a:r>
              <a:rPr sz="1600" b="1" spc="-10" dirty="0">
                <a:latin typeface="Arial"/>
                <a:cs typeface="Arial"/>
              </a:rPr>
              <a:t> Field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280"/>
              </a:spcBef>
              <a:buAutoNum type="arabicPeriod" startAt="2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Field,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Phone.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buAutoNum type="arabicPeriod" startAt="2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In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Value,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SCREEN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COMPONENTS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|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Phone_Number</a:t>
            </a:r>
            <a:r>
              <a:rPr sz="1600" dirty="0">
                <a:latin typeface="Arial MT"/>
                <a:cs typeface="Arial MT"/>
              </a:rPr>
              <a:t>.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Make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sure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your</a:t>
            </a:r>
            <a:endParaRPr sz="1600">
              <a:latin typeface="Arial MT"/>
              <a:cs typeface="Arial MT"/>
            </a:endParaRPr>
          </a:p>
          <a:p>
            <a:pPr marL="621665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latin typeface="Arial MT"/>
                <a:cs typeface="Arial MT"/>
              </a:rPr>
              <a:t>Create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Records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element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looks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like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this.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560"/>
              </a:spcBef>
              <a:buAutoNum type="arabicPeriod" startAt="9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Done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6466277"/>
            <a:ext cx="12191365" cy="0"/>
          </a:xfrm>
          <a:custGeom>
            <a:avLst/>
            <a:gdLst/>
            <a:ahLst/>
            <a:cxnLst/>
            <a:rect l="l" t="t" r="r" b="b"/>
            <a:pathLst>
              <a:path w="12191365">
                <a:moveTo>
                  <a:pt x="0" y="0"/>
                </a:moveTo>
                <a:lnTo>
                  <a:pt x="12191141" y="0"/>
                </a:lnTo>
              </a:path>
            </a:pathLst>
          </a:custGeom>
          <a:ln w="76174">
            <a:solidFill>
              <a:srgbClr val="5382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8" y="1003110"/>
            <a:ext cx="12192000" cy="227329"/>
            <a:chOff x="428" y="1003110"/>
            <a:chExt cx="12192000" cy="2273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0660" y="1003112"/>
              <a:ext cx="910912" cy="2270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48387" y="1020044"/>
              <a:ext cx="843915" cy="92075"/>
            </a:xfrm>
            <a:custGeom>
              <a:avLst/>
              <a:gdLst/>
              <a:ahLst/>
              <a:cxnLst/>
              <a:rect l="l" t="t" r="r" b="b"/>
              <a:pathLst>
                <a:path w="843915" h="92075">
                  <a:moveTo>
                    <a:pt x="843539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843539" y="0"/>
                  </a:lnTo>
                  <a:lnTo>
                    <a:pt x="843539" y="91560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" y="1003110"/>
              <a:ext cx="11311035" cy="2270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3" y="1020043"/>
              <a:ext cx="11243310" cy="92075"/>
            </a:xfrm>
            <a:custGeom>
              <a:avLst/>
              <a:gdLst/>
              <a:ahLst/>
              <a:cxnLst/>
              <a:rect l="l" t="t" r="r" b="b"/>
              <a:pathLst>
                <a:path w="11243310" h="92075">
                  <a:moveTo>
                    <a:pt x="11242910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11242910" y="0"/>
                  </a:lnTo>
                  <a:lnTo>
                    <a:pt x="11242910" y="91560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5180" y="228837"/>
            <a:ext cx="6651625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00" dirty="0"/>
              <a:t>Create</a:t>
            </a:r>
            <a:r>
              <a:rPr sz="2900" spc="10" dirty="0"/>
              <a:t> </a:t>
            </a:r>
            <a:r>
              <a:rPr sz="2900" dirty="0"/>
              <a:t>the</a:t>
            </a:r>
            <a:r>
              <a:rPr sz="2900" spc="15" dirty="0"/>
              <a:t> </a:t>
            </a:r>
            <a:r>
              <a:rPr sz="2900" dirty="0"/>
              <a:t>Screen</a:t>
            </a:r>
            <a:r>
              <a:rPr sz="2900" spc="10" dirty="0"/>
              <a:t> </a:t>
            </a:r>
            <a:r>
              <a:rPr sz="2900" dirty="0"/>
              <a:t>That</a:t>
            </a:r>
            <a:r>
              <a:rPr sz="2900" spc="10" dirty="0"/>
              <a:t> </a:t>
            </a:r>
            <a:r>
              <a:rPr sz="2900" dirty="0"/>
              <a:t>Enables</a:t>
            </a:r>
            <a:r>
              <a:rPr sz="2900" spc="10" dirty="0"/>
              <a:t> </a:t>
            </a:r>
            <a:r>
              <a:rPr sz="2900" dirty="0"/>
              <a:t>File</a:t>
            </a:r>
            <a:r>
              <a:rPr sz="2900" spc="15" dirty="0"/>
              <a:t> </a:t>
            </a:r>
            <a:r>
              <a:rPr sz="2900" spc="-10" dirty="0"/>
              <a:t>Uploads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459052" y="1432155"/>
            <a:ext cx="10506710" cy="38792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09"/>
              </a:spcBef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second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screen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element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lets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users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upload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files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for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account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that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they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created.</a:t>
            </a:r>
            <a:endParaRPr sz="1600">
              <a:latin typeface="Arial MT"/>
              <a:cs typeface="Arial MT"/>
            </a:endParaRPr>
          </a:p>
          <a:p>
            <a:pPr marL="690245" indent="-54229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69024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Drag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another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Screen</a:t>
            </a:r>
            <a:r>
              <a:rPr sz="1600" b="1" spc="-15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element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onto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canvas.</a:t>
            </a:r>
            <a:endParaRPr sz="1600">
              <a:latin typeface="Arial MT"/>
              <a:cs typeface="Arial MT"/>
            </a:endParaRPr>
          </a:p>
          <a:p>
            <a:pPr marL="690245" indent="-54229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69024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In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Screen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Properties,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configure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these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settings.</a:t>
            </a:r>
            <a:endParaRPr sz="1600">
              <a:latin typeface="Arial MT"/>
              <a:cs typeface="Arial MT"/>
            </a:endParaRPr>
          </a:p>
          <a:p>
            <a:pPr marL="1299845" lvl="1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129984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Name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screen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Upload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Files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in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Label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field.</a:t>
            </a:r>
            <a:endParaRPr sz="1600">
              <a:latin typeface="Arial MT"/>
              <a:cs typeface="Arial MT"/>
            </a:endParaRPr>
          </a:p>
          <a:p>
            <a:pPr marL="1299845" lvl="1" indent="-542290">
              <a:lnSpc>
                <a:spcPct val="100000"/>
              </a:lnSpc>
              <a:buAutoNum type="arabicPeriod"/>
              <a:tabLst>
                <a:tab pos="129984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Under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Control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Navigation,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deselect</a:t>
            </a:r>
            <a:r>
              <a:rPr sz="1600" spc="-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Previous</a:t>
            </a:r>
            <a:r>
              <a:rPr sz="1600" b="1" spc="-3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Pause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.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If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don't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make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that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selection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users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will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be</a:t>
            </a:r>
            <a:endParaRPr sz="1600">
              <a:latin typeface="Arial MT"/>
              <a:cs typeface="Arial MT"/>
            </a:endParaRPr>
          </a:p>
          <a:p>
            <a:pPr marL="1299845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able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navigate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back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first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screen,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multiple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accounts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could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accidentally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created.</a:t>
            </a:r>
            <a:endParaRPr sz="1600">
              <a:latin typeface="Arial MT"/>
              <a:cs typeface="Arial MT"/>
            </a:endParaRPr>
          </a:p>
          <a:p>
            <a:pPr marL="690245" lvl="1" indent="-542290">
              <a:lnSpc>
                <a:spcPct val="100000"/>
              </a:lnSpc>
              <a:spcBef>
                <a:spcPts val="560"/>
              </a:spcBef>
              <a:buAutoNum type="arabicPeriod" startAt="3"/>
              <a:tabLst>
                <a:tab pos="69024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On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left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in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Screen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Components,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click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File</a:t>
            </a:r>
            <a:r>
              <a:rPr sz="1600" b="1" spc="-3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1E1E"/>
                </a:solidFill>
                <a:latin typeface="Arial"/>
                <a:cs typeface="Arial"/>
              </a:rPr>
              <a:t>Upload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90245" lvl="2" indent="-542290">
              <a:lnSpc>
                <a:spcPct val="100000"/>
              </a:lnSpc>
              <a:spcBef>
                <a:spcPts val="280"/>
              </a:spcBef>
              <a:buAutoNum type="alphaLcPeriod"/>
              <a:tabLst>
                <a:tab pos="69024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For</a:t>
            </a:r>
            <a:r>
              <a:rPr sz="1600" spc="-10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API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Name,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enter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accountFiles.</a:t>
            </a:r>
            <a:endParaRPr sz="1600">
              <a:latin typeface="Arial MT"/>
              <a:cs typeface="Arial MT"/>
            </a:endParaRPr>
          </a:p>
          <a:p>
            <a:pPr marL="1909445" lvl="2" indent="-542290">
              <a:lnSpc>
                <a:spcPct val="100000"/>
              </a:lnSpc>
              <a:spcBef>
                <a:spcPts val="280"/>
              </a:spcBef>
              <a:buAutoNum type="alphaLcPeriod"/>
              <a:tabLst>
                <a:tab pos="190944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For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File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Upload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Label,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enter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Upload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Related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Files.</a:t>
            </a:r>
            <a:endParaRPr sz="1600">
              <a:latin typeface="Arial MT"/>
              <a:cs typeface="Arial MT"/>
            </a:endParaRPr>
          </a:p>
          <a:p>
            <a:pPr marL="1909445" lvl="2" indent="-519430">
              <a:lnSpc>
                <a:spcPct val="100000"/>
              </a:lnSpc>
              <a:buAutoNum type="alphaLcPeriod"/>
              <a:tabLst>
                <a:tab pos="190944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For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Related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Record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ID,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select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1E1E1E"/>
                </a:solidFill>
                <a:latin typeface="Arial"/>
                <a:cs typeface="Arial"/>
              </a:rPr>
              <a:t>VARIABLES</a:t>
            </a:r>
            <a:r>
              <a:rPr sz="1600" b="1" spc="-15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|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AccountId</a:t>
            </a:r>
            <a:r>
              <a:rPr sz="1600" b="1" spc="-3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from</a:t>
            </a:r>
            <a:r>
              <a:rPr sz="1600" b="1" spc="-3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Create_Account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.</a:t>
            </a:r>
            <a:r>
              <a:rPr sz="16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resulting</a:t>
            </a:r>
            <a:endParaRPr sz="1600">
              <a:latin typeface="Arial MT"/>
              <a:cs typeface="Arial MT"/>
            </a:endParaRPr>
          </a:p>
          <a:p>
            <a:pPr marL="1909445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value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should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be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{!Create_Account}.</a:t>
            </a:r>
            <a:endParaRPr sz="1600">
              <a:latin typeface="Arial MT"/>
              <a:cs typeface="Arial MT"/>
            </a:endParaRPr>
          </a:p>
          <a:p>
            <a:pPr marL="1909445" lvl="2" indent="-542290">
              <a:lnSpc>
                <a:spcPct val="100000"/>
              </a:lnSpc>
              <a:spcBef>
                <a:spcPts val="560"/>
              </a:spcBef>
              <a:buAutoNum type="alphaLcPeriod" startAt="4"/>
              <a:tabLst>
                <a:tab pos="190944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For</a:t>
            </a:r>
            <a:r>
              <a:rPr sz="1600" spc="-11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Allow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Multiple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Files,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select</a:t>
            </a:r>
            <a:r>
              <a:rPr sz="1600" spc="-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1E1E1E"/>
                </a:solidFill>
                <a:latin typeface="Arial"/>
                <a:cs typeface="Arial"/>
              </a:rPr>
              <a:t>$GlobalConstant.True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120"/>
              </a:spcBef>
              <a:buClr>
                <a:srgbClr val="1E1E1E"/>
              </a:buClr>
              <a:buFont typeface="Arial MT"/>
              <a:buAutoNum type="alphaLcPeriod" startAt="4"/>
            </a:pPr>
            <a:endParaRPr sz="1600">
              <a:latin typeface="Arial MT"/>
              <a:cs typeface="Arial MT"/>
            </a:endParaRPr>
          </a:p>
          <a:p>
            <a:pPr marL="306705" lvl="1" indent="-294005">
              <a:lnSpc>
                <a:spcPct val="100000"/>
              </a:lnSpc>
              <a:buAutoNum type="arabicPeriod" startAt="3"/>
              <a:tabLst>
                <a:tab pos="30670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Click</a:t>
            </a:r>
            <a:r>
              <a:rPr sz="1600" spc="-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Done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" y="5310601"/>
            <a:ext cx="12190739" cy="109372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" y="4770674"/>
            <a:ext cx="12191142" cy="1746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28" y="1003110"/>
            <a:ext cx="12192000" cy="227329"/>
            <a:chOff x="428" y="1003110"/>
            <a:chExt cx="12192000" cy="22732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0660" y="1003112"/>
              <a:ext cx="910912" cy="2270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48387" y="1020044"/>
              <a:ext cx="843915" cy="92075"/>
            </a:xfrm>
            <a:custGeom>
              <a:avLst/>
              <a:gdLst/>
              <a:ahLst/>
              <a:cxnLst/>
              <a:rect l="l" t="t" r="r" b="b"/>
              <a:pathLst>
                <a:path w="843915" h="92075">
                  <a:moveTo>
                    <a:pt x="843539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843539" y="0"/>
                  </a:lnTo>
                  <a:lnTo>
                    <a:pt x="843539" y="91560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" y="1003110"/>
              <a:ext cx="11311035" cy="2270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3" y="1020043"/>
              <a:ext cx="11243310" cy="92075"/>
            </a:xfrm>
            <a:custGeom>
              <a:avLst/>
              <a:gdLst/>
              <a:ahLst/>
              <a:cxnLst/>
              <a:rect l="l" t="t" r="r" b="b"/>
              <a:pathLst>
                <a:path w="11243310" h="92075">
                  <a:moveTo>
                    <a:pt x="11242910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11242910" y="0"/>
                  </a:lnTo>
                  <a:lnTo>
                    <a:pt x="11242910" y="91560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534" y="33186"/>
            <a:ext cx="5612765" cy="12998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Connect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Elements</a:t>
            </a:r>
            <a:r>
              <a:rPr spc="-105" dirty="0"/>
              <a:t> </a:t>
            </a:r>
            <a:r>
              <a:rPr spc="-25" dirty="0"/>
              <a:t>to </a:t>
            </a:r>
            <a:r>
              <a:rPr dirty="0"/>
              <a:t>Finish</a:t>
            </a:r>
            <a:r>
              <a:rPr spc="-75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20" dirty="0"/>
              <a:t>Flow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57371" y="1724537"/>
            <a:ext cx="9015095" cy="17094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Connecting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elements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tells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what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order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follow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run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time.</a:t>
            </a:r>
            <a:endParaRPr sz="1600">
              <a:latin typeface="Arial MT"/>
              <a:cs typeface="Arial MT"/>
            </a:endParaRPr>
          </a:p>
          <a:p>
            <a:pPr marL="1231265" indent="-54229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12312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Click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node</a:t>
            </a:r>
            <a:r>
              <a:rPr sz="1600" b="1" spc="-3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bottom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Start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drag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New</a:t>
            </a:r>
            <a:r>
              <a:rPr sz="1600" spc="-11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Account.</a:t>
            </a:r>
            <a:endParaRPr sz="1600">
              <a:latin typeface="Arial MT"/>
              <a:cs typeface="Arial MT"/>
            </a:endParaRPr>
          </a:p>
          <a:p>
            <a:pPr marL="1231265" indent="-54229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12312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Click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1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node</a:t>
            </a:r>
            <a:r>
              <a:rPr sz="1600" b="1" spc="-2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at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bottom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of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New</a:t>
            </a:r>
            <a:r>
              <a:rPr sz="1600" spc="-10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Account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drag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Create</a:t>
            </a:r>
            <a:r>
              <a:rPr sz="1600" spc="-10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Account.</a:t>
            </a:r>
            <a:endParaRPr sz="1600">
              <a:latin typeface="Arial MT"/>
              <a:cs typeface="Arial MT"/>
            </a:endParaRPr>
          </a:p>
          <a:p>
            <a:pPr marL="1231265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12312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Click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node</a:t>
            </a:r>
            <a:r>
              <a:rPr sz="1600" b="1" spc="-20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at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bottom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of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Create</a:t>
            </a:r>
            <a:r>
              <a:rPr sz="1600" spc="-10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Account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drag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it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Upload</a:t>
            </a:r>
            <a:r>
              <a:rPr sz="1600" spc="-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Files.</a:t>
            </a:r>
            <a:endParaRPr sz="1600">
              <a:latin typeface="Arial MT"/>
              <a:cs typeface="Arial MT"/>
            </a:endParaRPr>
          </a:p>
          <a:p>
            <a:pPr marL="1231265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12312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Save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flow,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name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it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Quick</a:t>
            </a:r>
            <a:r>
              <a:rPr sz="1600" spc="-10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Account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in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1600" spc="-2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Label.</a:t>
            </a:r>
            <a:endParaRPr sz="1600">
              <a:latin typeface="Arial MT"/>
              <a:cs typeface="Arial MT"/>
            </a:endParaRPr>
          </a:p>
          <a:p>
            <a:pPr marL="1231265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1231265" algn="l"/>
              </a:tabLst>
            </a:pP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Click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1E1E1E"/>
                </a:solidFill>
                <a:latin typeface="Arial"/>
                <a:cs typeface="Arial"/>
              </a:rPr>
              <a:t>Save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.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Skip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warning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see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about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Lightning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runtime.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We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talk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about</a:t>
            </a:r>
            <a:r>
              <a:rPr sz="1600" spc="-3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E1E1E"/>
                </a:solidFill>
                <a:latin typeface="Arial MT"/>
                <a:cs typeface="Arial MT"/>
              </a:rPr>
              <a:t>that</a:t>
            </a:r>
            <a:r>
              <a:rPr sz="1600" spc="-3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E1E1E"/>
                </a:solidFill>
                <a:latin typeface="Arial MT"/>
                <a:cs typeface="Arial MT"/>
              </a:rPr>
              <a:t>next.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6415482"/>
            <a:ext cx="12191365" cy="101600"/>
          </a:xfrm>
          <a:custGeom>
            <a:avLst/>
            <a:gdLst/>
            <a:ahLst/>
            <a:cxnLst/>
            <a:rect l="l" t="t" r="r" b="b"/>
            <a:pathLst>
              <a:path w="12191365" h="101600">
                <a:moveTo>
                  <a:pt x="12191142" y="101591"/>
                </a:moveTo>
                <a:lnTo>
                  <a:pt x="0" y="101591"/>
                </a:lnTo>
                <a:lnTo>
                  <a:pt x="0" y="0"/>
                </a:lnTo>
                <a:lnTo>
                  <a:pt x="12191142" y="0"/>
                </a:lnTo>
                <a:lnTo>
                  <a:pt x="12191142" y="101591"/>
                </a:lnTo>
                <a:close/>
              </a:path>
            </a:pathLst>
          </a:custGeom>
          <a:solidFill>
            <a:srgbClr val="5382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7" y="1003110"/>
            <a:ext cx="12192000" cy="5408295"/>
            <a:chOff x="427" y="1003110"/>
            <a:chExt cx="12192000" cy="5408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0660" y="1003111"/>
              <a:ext cx="910912" cy="22701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48387" y="1020043"/>
              <a:ext cx="843915" cy="92075"/>
            </a:xfrm>
            <a:custGeom>
              <a:avLst/>
              <a:gdLst/>
              <a:ahLst/>
              <a:cxnLst/>
              <a:rect l="l" t="t" r="r" b="b"/>
              <a:pathLst>
                <a:path w="843915" h="92075">
                  <a:moveTo>
                    <a:pt x="843539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843539" y="0"/>
                  </a:lnTo>
                  <a:lnTo>
                    <a:pt x="843539" y="91560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" y="1003110"/>
              <a:ext cx="11311035" cy="2270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3" y="1020042"/>
              <a:ext cx="11243310" cy="92075"/>
            </a:xfrm>
            <a:custGeom>
              <a:avLst/>
              <a:gdLst/>
              <a:ahLst/>
              <a:cxnLst/>
              <a:rect l="l" t="t" r="r" b="b"/>
              <a:pathLst>
                <a:path w="11243310" h="92075">
                  <a:moveTo>
                    <a:pt x="11242910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11242910" y="0"/>
                  </a:lnTo>
                  <a:lnTo>
                    <a:pt x="11242910" y="91560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7" y="1192855"/>
              <a:ext cx="12191365" cy="5218430"/>
            </a:xfrm>
            <a:custGeom>
              <a:avLst/>
              <a:gdLst/>
              <a:ahLst/>
              <a:cxnLst/>
              <a:rect l="l" t="t" r="r" b="b"/>
              <a:pathLst>
                <a:path w="12191365" h="5218430">
                  <a:moveTo>
                    <a:pt x="12191142" y="5218032"/>
                  </a:moveTo>
                  <a:lnTo>
                    <a:pt x="0" y="5218032"/>
                  </a:lnTo>
                  <a:lnTo>
                    <a:pt x="0" y="0"/>
                  </a:lnTo>
                  <a:lnTo>
                    <a:pt x="12191142" y="0"/>
                  </a:lnTo>
                  <a:lnTo>
                    <a:pt x="12191142" y="5218032"/>
                  </a:lnTo>
                  <a:close/>
                </a:path>
              </a:pathLst>
            </a:custGeom>
            <a:solidFill>
              <a:srgbClr val="DB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1535" y="33186"/>
            <a:ext cx="2241550" cy="12998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pc="-10" dirty="0"/>
              <a:t>Activate </a:t>
            </a:r>
            <a:r>
              <a:rPr spc="-60" dirty="0"/>
              <a:t>Your</a:t>
            </a:r>
            <a:r>
              <a:rPr spc="-190" dirty="0"/>
              <a:t> </a:t>
            </a:r>
            <a:r>
              <a:rPr spc="-20" dirty="0"/>
              <a:t>Flow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2020" y="1249310"/>
            <a:ext cx="9794875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Activate</a:t>
            </a:r>
            <a:r>
              <a:rPr sz="2400" b="1" spc="-15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Your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Flow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1600" dirty="0">
                <a:latin typeface="Arial MT"/>
                <a:cs typeface="Arial MT"/>
              </a:rPr>
              <a:t>Only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active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available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Lightning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Builder,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first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activate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flow.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Setup,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enter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Quick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box,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 </a:t>
            </a:r>
            <a:r>
              <a:rPr sz="1600" b="1" spc="-10" dirty="0">
                <a:latin typeface="Arial"/>
                <a:cs typeface="Arial"/>
              </a:rPr>
              <a:t>Flows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Quick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Account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button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Builder,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Activate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Add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Your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Flow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Home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621665" indent="-542290">
              <a:lnSpc>
                <a:spcPct val="100000"/>
              </a:lnSpc>
              <a:spcBef>
                <a:spcPts val="1550"/>
              </a:spcBef>
              <a:buAutoNum type="arabicPeriod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Create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homepage.</a:t>
            </a:r>
            <a:endParaRPr sz="1600">
              <a:latin typeface="Arial MT"/>
              <a:cs typeface="Arial MT"/>
            </a:endParaRPr>
          </a:p>
          <a:p>
            <a:pPr marL="1231265" lvl="1" indent="-54229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1231265" algn="l"/>
              </a:tabLst>
            </a:pP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Setup,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enter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Builder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Quick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Find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checkbox,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Lightning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App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Builder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1231265" lvl="1" indent="-54229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1231265" algn="l"/>
              </a:tabLst>
            </a:pP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b="1" spc="-20" dirty="0">
                <a:latin typeface="Arial"/>
                <a:cs typeface="Arial"/>
              </a:rPr>
              <a:t>New</a:t>
            </a:r>
            <a:r>
              <a:rPr sz="1600" spc="-2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1231265" lvl="1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1231265" algn="l"/>
              </a:tabLst>
            </a:pP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Home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Page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b="1" spc="-20" dirty="0">
                <a:latin typeface="Arial"/>
                <a:cs typeface="Arial"/>
              </a:rPr>
              <a:t>Next</a:t>
            </a:r>
            <a:r>
              <a:rPr sz="1600" spc="-2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1231265" lvl="1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1231265" algn="l"/>
              </a:tabLst>
            </a:pPr>
            <a:r>
              <a:rPr sz="1600" dirty="0">
                <a:latin typeface="Arial MT"/>
                <a:cs typeface="Arial MT"/>
              </a:rPr>
              <a:t>Give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page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name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Next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1231265" lvl="1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1231265" algn="l"/>
              </a:tabLst>
            </a:pP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CLONE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SALESFORCE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DEFAULT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PAGE</a:t>
            </a:r>
            <a:r>
              <a:rPr sz="1600" spc="-10" dirty="0">
                <a:latin typeface="Arial MT"/>
                <a:cs typeface="Arial MT"/>
              </a:rPr>
              <a:t>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Home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Page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Default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Finish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21665" indent="-54229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621665" algn="l"/>
              </a:tabLst>
            </a:pPr>
            <a:r>
              <a:rPr sz="1600" dirty="0">
                <a:latin typeface="Arial MT"/>
                <a:cs typeface="Arial MT"/>
              </a:rPr>
              <a:t>Drag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component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top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right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column.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5470" y="4491159"/>
            <a:ext cx="2326101" cy="19197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7" y="6398550"/>
            <a:ext cx="12191365" cy="237490"/>
            <a:chOff x="427" y="6398550"/>
            <a:chExt cx="12191365" cy="237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" y="6398550"/>
              <a:ext cx="12191141" cy="23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" y="6466277"/>
              <a:ext cx="12191365" cy="0"/>
            </a:xfrm>
            <a:custGeom>
              <a:avLst/>
              <a:gdLst/>
              <a:ahLst/>
              <a:cxnLst/>
              <a:rect l="l" t="t" r="r" b="b"/>
              <a:pathLst>
                <a:path w="12191365">
                  <a:moveTo>
                    <a:pt x="0" y="0"/>
                  </a:moveTo>
                  <a:lnTo>
                    <a:pt x="12191141" y="0"/>
                  </a:lnTo>
                </a:path>
              </a:pathLst>
            </a:custGeom>
            <a:ln w="76174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28" y="1003110"/>
            <a:ext cx="12193270" cy="5352415"/>
            <a:chOff x="428" y="1003110"/>
            <a:chExt cx="12193270" cy="53524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0659" y="1003111"/>
              <a:ext cx="910912" cy="2270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48386" y="1020043"/>
              <a:ext cx="843915" cy="92075"/>
            </a:xfrm>
            <a:custGeom>
              <a:avLst/>
              <a:gdLst/>
              <a:ahLst/>
              <a:cxnLst/>
              <a:rect l="l" t="t" r="r" b="b"/>
              <a:pathLst>
                <a:path w="843915" h="92075">
                  <a:moveTo>
                    <a:pt x="843539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843539" y="0"/>
                  </a:lnTo>
                  <a:lnTo>
                    <a:pt x="843539" y="91560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" y="1003110"/>
              <a:ext cx="11311035" cy="2270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3" y="1020042"/>
              <a:ext cx="11243310" cy="92075"/>
            </a:xfrm>
            <a:custGeom>
              <a:avLst/>
              <a:gdLst/>
              <a:ahLst/>
              <a:cxnLst/>
              <a:rect l="l" t="t" r="r" b="b"/>
              <a:pathLst>
                <a:path w="11243310" h="92075">
                  <a:moveTo>
                    <a:pt x="11242910" y="91560"/>
                  </a:moveTo>
                  <a:lnTo>
                    <a:pt x="0" y="91560"/>
                  </a:lnTo>
                  <a:lnTo>
                    <a:pt x="0" y="0"/>
                  </a:lnTo>
                  <a:lnTo>
                    <a:pt x="11242910" y="0"/>
                  </a:lnTo>
                  <a:lnTo>
                    <a:pt x="11242910" y="91560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385" y="1231517"/>
              <a:ext cx="11429365" cy="5124450"/>
            </a:xfrm>
            <a:custGeom>
              <a:avLst/>
              <a:gdLst/>
              <a:ahLst/>
              <a:cxnLst/>
              <a:rect l="l" t="t" r="r" b="b"/>
              <a:pathLst>
                <a:path w="11429365" h="5124450">
                  <a:moveTo>
                    <a:pt x="11428746" y="5123877"/>
                  </a:moveTo>
                  <a:lnTo>
                    <a:pt x="0" y="5123877"/>
                  </a:lnTo>
                  <a:lnTo>
                    <a:pt x="0" y="0"/>
                  </a:lnTo>
                  <a:lnTo>
                    <a:pt x="11428746" y="0"/>
                  </a:lnTo>
                  <a:lnTo>
                    <a:pt x="11428746" y="5123877"/>
                  </a:lnTo>
                  <a:close/>
                </a:path>
              </a:pathLst>
            </a:custGeom>
            <a:solidFill>
              <a:srgbClr val="826C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4399" y="1662095"/>
              <a:ext cx="10643235" cy="4435475"/>
            </a:xfrm>
            <a:custGeom>
              <a:avLst/>
              <a:gdLst/>
              <a:ahLst/>
              <a:cxnLst/>
              <a:rect l="l" t="t" r="r" b="b"/>
              <a:pathLst>
                <a:path w="10643235" h="4435475">
                  <a:moveTo>
                    <a:pt x="10642950" y="4434886"/>
                  </a:moveTo>
                  <a:lnTo>
                    <a:pt x="0" y="4434886"/>
                  </a:lnTo>
                  <a:lnTo>
                    <a:pt x="0" y="0"/>
                  </a:lnTo>
                  <a:lnTo>
                    <a:pt x="10642950" y="0"/>
                  </a:lnTo>
                  <a:lnTo>
                    <a:pt x="10642950" y="4434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" y="1231518"/>
              <a:ext cx="1934004" cy="512387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771261" y="2149133"/>
            <a:ext cx="6859270" cy="1666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4990" indent="-54229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54990" algn="l"/>
              </a:tabLst>
            </a:pP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Flow,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select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Quick</a:t>
            </a:r>
            <a:r>
              <a:rPr sz="1600" b="1" spc="-8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Account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554990" indent="-542290">
              <a:lnSpc>
                <a:spcPct val="100000"/>
              </a:lnSpc>
              <a:buAutoNum type="arabicPeriod"/>
              <a:tabLst>
                <a:tab pos="554990" algn="l"/>
              </a:tabLst>
            </a:pPr>
            <a:r>
              <a:rPr sz="1600" dirty="0">
                <a:latin typeface="Arial MT"/>
                <a:cs typeface="Arial MT"/>
              </a:rPr>
              <a:t>Save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changes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activate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page.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Assign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page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org</a:t>
            </a:r>
            <a:endParaRPr sz="1600">
              <a:latin typeface="Arial MT"/>
              <a:cs typeface="Arial MT"/>
            </a:endParaRPr>
          </a:p>
          <a:p>
            <a:pPr marL="554990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latin typeface="Arial MT"/>
                <a:cs typeface="Arial MT"/>
              </a:rPr>
              <a:t>default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home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page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 </a:t>
            </a:r>
            <a:r>
              <a:rPr sz="1600" b="1" spc="-10" dirty="0">
                <a:latin typeface="Arial"/>
                <a:cs typeface="Arial"/>
              </a:rPr>
              <a:t>Save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554990" indent="-542290">
              <a:lnSpc>
                <a:spcPct val="100000"/>
              </a:lnSpc>
              <a:spcBef>
                <a:spcPts val="560"/>
              </a:spcBef>
              <a:buAutoNum type="arabicPeriod" startAt="3"/>
              <a:tabLst>
                <a:tab pos="554990" algn="l"/>
              </a:tabLst>
            </a:pPr>
            <a:r>
              <a:rPr sz="1600" spc="-8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flow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action,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Home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page.</a:t>
            </a:r>
            <a:endParaRPr sz="1600">
              <a:latin typeface="Arial MT"/>
              <a:cs typeface="Arial MT"/>
            </a:endParaRPr>
          </a:p>
          <a:p>
            <a:pPr marL="1164590" lvl="1" indent="-430530">
              <a:lnSpc>
                <a:spcPct val="100000"/>
              </a:lnSpc>
              <a:spcBef>
                <a:spcPts val="275"/>
              </a:spcBef>
              <a:buAutoNum type="romanUcPeriod"/>
              <a:tabLst>
                <a:tab pos="1164590" algn="l"/>
              </a:tabLst>
            </a:pP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b="1" dirty="0">
                <a:latin typeface="Arial"/>
                <a:cs typeface="Arial"/>
              </a:rPr>
              <a:t>Back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return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Setup.</a:t>
            </a:r>
            <a:endParaRPr sz="1600">
              <a:latin typeface="Arial MT"/>
              <a:cs typeface="Arial MT"/>
            </a:endParaRPr>
          </a:p>
          <a:p>
            <a:pPr marL="1164590" lvl="1" indent="-542290">
              <a:lnSpc>
                <a:spcPct val="100000"/>
              </a:lnSpc>
              <a:spcBef>
                <a:spcPts val="280"/>
              </a:spcBef>
              <a:buAutoNum type="romanUcPeriod"/>
              <a:tabLst>
                <a:tab pos="1164590" algn="l"/>
              </a:tabLst>
            </a:pP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-10" dirty="0">
                <a:latin typeface="Arial MT"/>
                <a:cs typeface="Arial MT"/>
              </a:rPr>
              <a:t> View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click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b="1" spc="-10" dirty="0">
                <a:latin typeface="Arial"/>
                <a:cs typeface="Arial"/>
              </a:rPr>
              <a:t>Home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69752" y="4203324"/>
            <a:ext cx="4822190" cy="2473960"/>
            <a:chOff x="7369752" y="4203324"/>
            <a:chExt cx="4822190" cy="247396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9612" y="4203324"/>
              <a:ext cx="3421954" cy="24738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9752" y="4299496"/>
              <a:ext cx="2788567" cy="2115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41679"/>
            <a:ext cx="408051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Autolaunched</a:t>
            </a:r>
            <a:r>
              <a:rPr sz="3950" spc="-100" dirty="0"/>
              <a:t> </a:t>
            </a:r>
            <a:r>
              <a:rPr sz="3950" spc="-10" dirty="0"/>
              <a:t>flows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195137" y="1240397"/>
            <a:ext cx="11831955" cy="42989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14629" marR="5080" indent="-202565">
              <a:lnSpc>
                <a:spcPts val="1510"/>
              </a:lnSpc>
              <a:spcBef>
                <a:spcPts val="285"/>
              </a:spcBef>
              <a:buFont typeface="Arial MT"/>
              <a:buChar char="•"/>
              <a:tabLst>
                <a:tab pos="214629" algn="l"/>
              </a:tabLst>
            </a:pPr>
            <a:r>
              <a:rPr sz="1400" dirty="0">
                <a:latin typeface="Lucida Sans Unicode"/>
                <a:cs typeface="Lucida Sans Unicode"/>
              </a:rPr>
              <a:t>Have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you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ever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noticed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that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four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of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the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flow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types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in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the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New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Flow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window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are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described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as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autolaunched?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In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fact,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except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for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the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screen </a:t>
            </a:r>
            <a:r>
              <a:rPr sz="1400" dirty="0">
                <a:latin typeface="Lucida Sans Unicode"/>
                <a:cs typeface="Lucida Sans Unicode"/>
              </a:rPr>
              <a:t>flow,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they’re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all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described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as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autolaunched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and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running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in</a:t>
            </a:r>
            <a:r>
              <a:rPr sz="1400" spc="-4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the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background.</a:t>
            </a:r>
            <a:endParaRPr sz="1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784143"/>
            <a:ext cx="10803339" cy="37087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298367"/>
            <a:ext cx="9144596" cy="32909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9695" y="965687"/>
            <a:ext cx="6320576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30" dirty="0"/>
              <a:t>Objects</a:t>
            </a:r>
            <a:r>
              <a:rPr spc="-16" dirty="0"/>
              <a:t> </a:t>
            </a:r>
            <a:r>
              <a:rPr spc="-59" dirty="0"/>
              <a:t>in</a:t>
            </a:r>
            <a:r>
              <a:rPr spc="-14" dirty="0"/>
              <a:t> </a:t>
            </a:r>
            <a:r>
              <a:rPr spc="-11" dirty="0"/>
              <a:t>Salesforce…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9096" y="1810592"/>
            <a:ext cx="8085191" cy="4023693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41298" algn="just">
              <a:lnSpc>
                <a:spcPct val="100600"/>
              </a:lnSpc>
              <a:spcBef>
                <a:spcPts val="43"/>
              </a:spcBef>
            </a:pPr>
            <a:r>
              <a:rPr sz="1342" b="1" spc="-2" dirty="0">
                <a:solidFill>
                  <a:srgbClr val="107295"/>
                </a:solidFill>
                <a:latin typeface="Arial"/>
                <a:cs typeface="Arial"/>
              </a:rPr>
              <a:t>Custom</a:t>
            </a:r>
            <a:r>
              <a:rPr sz="1342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342" b="1" spc="11" dirty="0">
                <a:solidFill>
                  <a:srgbClr val="107295"/>
                </a:solidFill>
                <a:latin typeface="Arial"/>
                <a:cs typeface="Arial"/>
              </a:rPr>
              <a:t>Objects:</a:t>
            </a:r>
            <a:r>
              <a:rPr sz="1342" b="1" spc="39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342" spc="-14" dirty="0">
                <a:latin typeface="Microsoft Sans Serif"/>
                <a:cs typeface="Microsoft Sans Serif"/>
              </a:rPr>
              <a:t>These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create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 </a:t>
            </a:r>
            <a:r>
              <a:rPr sz="1342" spc="32" dirty="0">
                <a:latin typeface="Microsoft Sans Serif"/>
                <a:cs typeface="Microsoft Sans Serif"/>
              </a:rPr>
              <a:t>Salesforce.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2" dirty="0">
                <a:latin typeface="Microsoft Sans Serif"/>
                <a:cs typeface="Microsoft Sans Serif"/>
              </a:rPr>
              <a:t>They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have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full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customisation </a:t>
            </a:r>
            <a:r>
              <a:rPr sz="1342" spc="-352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capability.</a:t>
            </a:r>
            <a:endParaRPr sz="1342">
              <a:latin typeface="Microsoft Sans Serif"/>
              <a:cs typeface="Microsoft Sans Serif"/>
            </a:endParaRPr>
          </a:p>
          <a:p>
            <a:pPr marL="672899" marR="173279" indent="-190029" algn="just">
              <a:lnSpc>
                <a:spcPct val="101299"/>
              </a:lnSpc>
              <a:spcBef>
                <a:spcPts val="675"/>
              </a:spcBef>
              <a:buFont typeface="Lucida Sans Unicode"/>
              <a:buChar char="▪"/>
              <a:tabLst>
                <a:tab pos="673188" algn="l"/>
              </a:tabLst>
            </a:pPr>
            <a:r>
              <a:rPr sz="1296" spc="41" dirty="0">
                <a:latin typeface="Microsoft Sans Serif"/>
                <a:cs typeface="Microsoft Sans Serif"/>
              </a:rPr>
              <a:t>You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148" dirty="0">
                <a:latin typeface="Microsoft Sans Serif"/>
                <a:cs typeface="Microsoft Sans Serif"/>
              </a:rPr>
              <a:t>can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18" dirty="0">
                <a:latin typeface="Microsoft Sans Serif"/>
                <a:cs typeface="Microsoft Sans Serif"/>
              </a:rPr>
              <a:t>use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80" dirty="0">
                <a:latin typeface="Microsoft Sans Serif"/>
                <a:cs typeface="Microsoft Sans Serif"/>
              </a:rPr>
              <a:t>custom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77" dirty="0">
                <a:latin typeface="Microsoft Sans Serif"/>
                <a:cs typeface="Microsoft Sans Serif"/>
              </a:rPr>
              <a:t>objects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109" dirty="0">
                <a:latin typeface="Microsoft Sans Serif"/>
                <a:cs typeface="Microsoft Sans Serif"/>
              </a:rPr>
              <a:t>to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93" dirty="0">
                <a:latin typeface="Microsoft Sans Serif"/>
                <a:cs typeface="Microsoft Sans Serif"/>
              </a:rPr>
              <a:t>extend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39" dirty="0">
                <a:latin typeface="Microsoft Sans Serif"/>
                <a:cs typeface="Microsoft Sans Serif"/>
              </a:rPr>
              <a:t>Salesforce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66" dirty="0">
                <a:latin typeface="Microsoft Sans Serif"/>
                <a:cs typeface="Microsoft Sans Serif"/>
              </a:rPr>
              <a:t>functionality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48" dirty="0">
                <a:latin typeface="Microsoft Sans Serif"/>
                <a:cs typeface="Microsoft Sans Serif"/>
              </a:rPr>
              <a:t>or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109" dirty="0">
                <a:latin typeface="Microsoft Sans Serif"/>
                <a:cs typeface="Microsoft Sans Serif"/>
              </a:rPr>
              <a:t>to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70" dirty="0">
                <a:latin typeface="Microsoft Sans Serif"/>
                <a:cs typeface="Microsoft Sans Serif"/>
              </a:rPr>
              <a:t>build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21" dirty="0">
                <a:latin typeface="Microsoft Sans Serif"/>
                <a:cs typeface="Microsoft Sans Serif"/>
              </a:rPr>
              <a:t>new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98" dirty="0">
                <a:latin typeface="Microsoft Sans Serif"/>
                <a:cs typeface="Microsoft Sans Serif"/>
              </a:rPr>
              <a:t>application </a:t>
            </a:r>
            <a:r>
              <a:rPr sz="1296" spc="-339" dirty="0">
                <a:latin typeface="Microsoft Sans Serif"/>
                <a:cs typeface="Microsoft Sans Serif"/>
              </a:rPr>
              <a:t> </a:t>
            </a:r>
            <a:r>
              <a:rPr sz="1296" spc="68" dirty="0">
                <a:latin typeface="Microsoft Sans Serif"/>
                <a:cs typeface="Microsoft Sans Serif"/>
              </a:rPr>
              <a:t>functionality</a:t>
            </a:r>
            <a:endParaRPr sz="1296">
              <a:latin typeface="Microsoft Sans Serif"/>
              <a:cs typeface="Microsoft Sans Serif"/>
            </a:endParaRPr>
          </a:p>
          <a:p>
            <a:pPr marL="672899" marR="201581" indent="-190029" algn="just">
              <a:lnSpc>
                <a:spcPct val="101299"/>
              </a:lnSpc>
              <a:spcBef>
                <a:spcPts val="448"/>
              </a:spcBef>
              <a:buFont typeface="Lucida Sans Unicode"/>
              <a:buChar char="▪"/>
              <a:tabLst>
                <a:tab pos="673188" algn="l"/>
              </a:tabLst>
            </a:pPr>
            <a:r>
              <a:rPr sz="1296" spc="41" dirty="0">
                <a:latin typeface="Microsoft Sans Serif"/>
                <a:cs typeface="Microsoft Sans Serif"/>
              </a:rPr>
              <a:t>You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48" dirty="0">
                <a:latin typeface="Microsoft Sans Serif"/>
                <a:cs typeface="Microsoft Sans Serif"/>
              </a:rPr>
              <a:t>can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86" dirty="0">
                <a:latin typeface="Microsoft Sans Serif"/>
                <a:cs typeface="Microsoft Sans Serif"/>
              </a:rPr>
              <a:t>choose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86" dirty="0">
                <a:latin typeface="Microsoft Sans Serif"/>
                <a:cs typeface="Microsoft Sans Serif"/>
              </a:rPr>
              <a:t>whether</a:t>
            </a:r>
            <a:r>
              <a:rPr sz="1296" spc="23" dirty="0">
                <a:latin typeface="Microsoft Sans Serif"/>
                <a:cs typeface="Microsoft Sans Serif"/>
              </a:rPr>
              <a:t> </a:t>
            </a:r>
            <a:r>
              <a:rPr sz="1296" spc="55" dirty="0">
                <a:latin typeface="Microsoft Sans Serif"/>
                <a:cs typeface="Microsoft Sans Serif"/>
              </a:rPr>
              <a:t>your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80" dirty="0">
                <a:latin typeface="Microsoft Sans Serif"/>
                <a:cs typeface="Microsoft Sans Serif"/>
              </a:rPr>
              <a:t>custom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77" dirty="0">
                <a:latin typeface="Microsoft Sans Serif"/>
                <a:cs typeface="Microsoft Sans Serif"/>
              </a:rPr>
              <a:t>objects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89" dirty="0">
                <a:latin typeface="Microsoft Sans Serif"/>
                <a:cs typeface="Microsoft Sans Serif"/>
              </a:rPr>
              <a:t>are</a:t>
            </a:r>
            <a:r>
              <a:rPr sz="1296" spc="23" dirty="0">
                <a:latin typeface="Microsoft Sans Serif"/>
                <a:cs typeface="Microsoft Sans Serif"/>
              </a:rPr>
              <a:t> </a:t>
            </a:r>
            <a:r>
              <a:rPr sz="1296" spc="75" dirty="0">
                <a:latin typeface="Microsoft Sans Serif"/>
                <a:cs typeface="Microsoft Sans Serif"/>
              </a:rPr>
              <a:t>searchable,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64" dirty="0">
                <a:latin typeface="Microsoft Sans Serif"/>
                <a:cs typeface="Microsoft Sans Serif"/>
              </a:rPr>
              <a:t>support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34" dirty="0">
                <a:latin typeface="Microsoft Sans Serif"/>
                <a:cs typeface="Microsoft Sans Serif"/>
              </a:rPr>
              <a:t>sharing,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48" dirty="0">
                <a:latin typeface="Microsoft Sans Serif"/>
                <a:cs typeface="Microsoft Sans Serif"/>
              </a:rPr>
              <a:t>or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82" dirty="0">
                <a:latin typeface="Microsoft Sans Serif"/>
                <a:cs typeface="Microsoft Sans Serif"/>
              </a:rPr>
              <a:t>include </a:t>
            </a:r>
            <a:r>
              <a:rPr sz="1296" spc="-339" dirty="0">
                <a:latin typeface="Microsoft Sans Serif"/>
                <a:cs typeface="Microsoft Sans Serif"/>
              </a:rPr>
              <a:t> </a:t>
            </a:r>
            <a:r>
              <a:rPr sz="1296" spc="68" dirty="0">
                <a:latin typeface="Microsoft Sans Serif"/>
                <a:cs typeface="Microsoft Sans Serif"/>
              </a:rPr>
              <a:t>access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109" dirty="0">
                <a:latin typeface="Microsoft Sans Serif"/>
                <a:cs typeface="Microsoft Sans Serif"/>
              </a:rPr>
              <a:t>to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96" dirty="0">
                <a:latin typeface="Microsoft Sans Serif"/>
                <a:cs typeface="Microsoft Sans Serif"/>
              </a:rPr>
              <a:t>the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-16" dirty="0">
                <a:latin typeface="Microsoft Sans Serif"/>
                <a:cs typeface="Microsoft Sans Serif"/>
              </a:rPr>
              <a:t>Bulk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-18" dirty="0">
                <a:latin typeface="Microsoft Sans Serif"/>
                <a:cs typeface="Microsoft Sans Serif"/>
              </a:rPr>
              <a:t>API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41" dirty="0">
                <a:latin typeface="Microsoft Sans Serif"/>
                <a:cs typeface="Microsoft Sans Serif"/>
              </a:rPr>
              <a:t>and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52" dirty="0">
                <a:latin typeface="Microsoft Sans Serif"/>
                <a:cs typeface="Microsoft Sans Serif"/>
              </a:rPr>
              <a:t>Streaming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-18" dirty="0">
                <a:latin typeface="Microsoft Sans Serif"/>
                <a:cs typeface="Microsoft Sans Serif"/>
              </a:rPr>
              <a:t>API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64" dirty="0">
                <a:latin typeface="Microsoft Sans Serif"/>
                <a:cs typeface="Microsoft Sans Serif"/>
              </a:rPr>
              <a:t>support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70" dirty="0">
                <a:latin typeface="Microsoft Sans Serif"/>
                <a:cs typeface="Microsoft Sans Serif"/>
              </a:rPr>
              <a:t>reporting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16" dirty="0">
                <a:latin typeface="Microsoft Sans Serif"/>
                <a:cs typeface="Microsoft Sans Serif"/>
              </a:rPr>
              <a:t>Field </a:t>
            </a:r>
            <a:r>
              <a:rPr sz="1296" spc="39" dirty="0">
                <a:latin typeface="Microsoft Sans Serif"/>
                <a:cs typeface="Microsoft Sans Serif"/>
              </a:rPr>
              <a:t>Tracking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102" dirty="0">
                <a:latin typeface="Microsoft Sans Serif"/>
                <a:cs typeface="Microsoft Sans Serif"/>
              </a:rPr>
              <a:t>etc.</a:t>
            </a:r>
            <a:endParaRPr sz="1296">
              <a:latin typeface="Microsoft Sans Serif"/>
              <a:cs typeface="Microsoft Sans Serif"/>
            </a:endParaRPr>
          </a:p>
          <a:p>
            <a:pPr marL="672899" marR="2310" indent="-190029" algn="just">
              <a:lnSpc>
                <a:spcPct val="101299"/>
              </a:lnSpc>
              <a:spcBef>
                <a:spcPts val="450"/>
              </a:spcBef>
              <a:buFont typeface="Lucida Sans Unicode"/>
              <a:buChar char="▪"/>
              <a:tabLst>
                <a:tab pos="673188" algn="l"/>
              </a:tabLst>
            </a:pPr>
            <a:r>
              <a:rPr sz="1296" spc="32" dirty="0">
                <a:latin typeface="Microsoft Sans Serif"/>
                <a:cs typeface="Microsoft Sans Serif"/>
              </a:rPr>
              <a:t>While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91" dirty="0">
                <a:latin typeface="Microsoft Sans Serif"/>
                <a:cs typeface="Microsoft Sans Serif"/>
              </a:rPr>
              <a:t>creating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80" dirty="0">
                <a:latin typeface="Microsoft Sans Serif"/>
                <a:cs typeface="Microsoft Sans Serif"/>
              </a:rPr>
              <a:t>custom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14" dirty="0">
                <a:latin typeface="Microsoft Sans Serif"/>
                <a:cs typeface="Microsoft Sans Serif"/>
              </a:rPr>
              <a:t>object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89" dirty="0">
                <a:latin typeface="Microsoft Sans Serif"/>
                <a:cs typeface="Microsoft Sans Serif"/>
              </a:rPr>
              <a:t>you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48" dirty="0">
                <a:latin typeface="Microsoft Sans Serif"/>
                <a:cs typeface="Microsoft Sans Serif"/>
              </a:rPr>
              <a:t>can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59" dirty="0">
                <a:latin typeface="Microsoft Sans Serif"/>
                <a:cs typeface="Microsoft Sans Serif"/>
              </a:rPr>
              <a:t>select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91" dirty="0">
                <a:latin typeface="Microsoft Sans Serif"/>
                <a:cs typeface="Microsoft Sans Serif"/>
              </a:rPr>
              <a:t>Deployed/In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11" dirty="0">
                <a:latin typeface="Microsoft Sans Serif"/>
                <a:cs typeface="Microsoft Sans Serif"/>
              </a:rPr>
              <a:t>development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16" dirty="0">
                <a:latin typeface="Microsoft Sans Serif"/>
                <a:cs typeface="Microsoft Sans Serif"/>
              </a:rPr>
              <a:t>mode.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-9" dirty="0">
                <a:latin typeface="Microsoft Sans Serif"/>
                <a:cs typeface="Microsoft Sans Serif"/>
              </a:rPr>
              <a:t>If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89" dirty="0">
                <a:latin typeface="Microsoft Sans Serif"/>
                <a:cs typeface="Microsoft Sans Serif"/>
              </a:rPr>
              <a:t>you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59" dirty="0">
                <a:latin typeface="Microsoft Sans Serif"/>
                <a:cs typeface="Microsoft Sans Serif"/>
              </a:rPr>
              <a:t>select </a:t>
            </a:r>
            <a:r>
              <a:rPr sz="1296" spc="-339" dirty="0">
                <a:latin typeface="Microsoft Sans Serif"/>
                <a:cs typeface="Microsoft Sans Serif"/>
              </a:rPr>
              <a:t> </a:t>
            </a:r>
            <a:r>
              <a:rPr sz="1296" spc="100" dirty="0">
                <a:latin typeface="Microsoft Sans Serif"/>
                <a:cs typeface="Microsoft Sans Serif"/>
              </a:rPr>
              <a:t>Deployed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46" dirty="0">
                <a:latin typeface="Microsoft Sans Serif"/>
                <a:cs typeface="Microsoft Sans Serif"/>
              </a:rPr>
              <a:t>mode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91" dirty="0">
                <a:latin typeface="Microsoft Sans Serif"/>
                <a:cs typeface="Microsoft Sans Serif"/>
              </a:rPr>
              <a:t>then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96" dirty="0">
                <a:latin typeface="Microsoft Sans Serif"/>
                <a:cs typeface="Microsoft Sans Serif"/>
              </a:rPr>
              <a:t>the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14" dirty="0">
                <a:latin typeface="Microsoft Sans Serif"/>
                <a:cs typeface="Microsoft Sans Serif"/>
              </a:rPr>
              <a:t>object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-89" dirty="0">
                <a:latin typeface="Microsoft Sans Serif"/>
                <a:cs typeface="Microsoft Sans Serif"/>
              </a:rPr>
              <a:t>is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86" dirty="0">
                <a:latin typeface="Microsoft Sans Serif"/>
                <a:cs typeface="Microsoft Sans Serif"/>
              </a:rPr>
              <a:t>available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09" dirty="0">
                <a:latin typeface="Microsoft Sans Serif"/>
                <a:cs typeface="Microsoft Sans Serif"/>
              </a:rPr>
              <a:t>to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34" dirty="0">
                <a:latin typeface="Microsoft Sans Serif"/>
                <a:cs typeface="Microsoft Sans Serif"/>
              </a:rPr>
              <a:t>all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-23" dirty="0">
                <a:latin typeface="Microsoft Sans Serif"/>
                <a:cs typeface="Microsoft Sans Serif"/>
              </a:rPr>
              <a:t>users.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-9" dirty="0">
                <a:latin typeface="Microsoft Sans Serif"/>
                <a:cs typeface="Microsoft Sans Serif"/>
              </a:rPr>
              <a:t>If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89" dirty="0">
                <a:latin typeface="Microsoft Sans Serif"/>
                <a:cs typeface="Microsoft Sans Serif"/>
              </a:rPr>
              <a:t>you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59" dirty="0">
                <a:latin typeface="Microsoft Sans Serif"/>
                <a:cs typeface="Microsoft Sans Serif"/>
              </a:rPr>
              <a:t>select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77" dirty="0">
                <a:latin typeface="Microsoft Sans Serif"/>
                <a:cs typeface="Microsoft Sans Serif"/>
              </a:rPr>
              <a:t>In-Development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43" dirty="0">
                <a:latin typeface="Microsoft Sans Serif"/>
                <a:cs typeface="Microsoft Sans Serif"/>
              </a:rPr>
              <a:t>mode </a:t>
            </a:r>
            <a:r>
              <a:rPr sz="1296" spc="-339" dirty="0">
                <a:latin typeface="Microsoft Sans Serif"/>
                <a:cs typeface="Microsoft Sans Serif"/>
              </a:rPr>
              <a:t> </a:t>
            </a:r>
            <a:r>
              <a:rPr sz="1296" spc="91" dirty="0">
                <a:latin typeface="Microsoft Sans Serif"/>
                <a:cs typeface="Microsoft Sans Serif"/>
              </a:rPr>
              <a:t>then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96" dirty="0">
                <a:latin typeface="Microsoft Sans Serif"/>
                <a:cs typeface="Microsoft Sans Serif"/>
              </a:rPr>
              <a:t>the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114" dirty="0">
                <a:latin typeface="Microsoft Sans Serif"/>
                <a:cs typeface="Microsoft Sans Serif"/>
              </a:rPr>
              <a:t>object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-89" dirty="0">
                <a:latin typeface="Microsoft Sans Serif"/>
                <a:cs typeface="Microsoft Sans Serif"/>
              </a:rPr>
              <a:t>is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86" dirty="0">
                <a:latin typeface="Microsoft Sans Serif"/>
                <a:cs typeface="Microsoft Sans Serif"/>
              </a:rPr>
              <a:t>available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57" dirty="0">
                <a:latin typeface="Microsoft Sans Serif"/>
                <a:cs typeface="Microsoft Sans Serif"/>
              </a:rPr>
              <a:t>only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109" dirty="0">
                <a:latin typeface="Microsoft Sans Serif"/>
                <a:cs typeface="Microsoft Sans Serif"/>
              </a:rPr>
              <a:t>to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9" dirty="0">
                <a:latin typeface="Microsoft Sans Serif"/>
                <a:cs typeface="Microsoft Sans Serif"/>
              </a:rPr>
              <a:t>System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55" dirty="0">
                <a:latin typeface="Microsoft Sans Serif"/>
                <a:cs typeface="Microsoft Sans Serif"/>
              </a:rPr>
              <a:t>Admins</a:t>
            </a:r>
            <a:endParaRPr sz="1296">
              <a:latin typeface="Microsoft Sans Serif"/>
              <a:cs typeface="Microsoft Sans Serif"/>
            </a:endParaRPr>
          </a:p>
          <a:p>
            <a:pPr marL="672899" indent="-190029" algn="just">
              <a:spcBef>
                <a:spcPts val="468"/>
              </a:spcBef>
              <a:buFont typeface="Lucida Sans Unicode"/>
              <a:buChar char="▪"/>
              <a:tabLst>
                <a:tab pos="673188" algn="l"/>
              </a:tabLst>
            </a:pPr>
            <a:r>
              <a:rPr sz="1296" spc="68" dirty="0">
                <a:latin typeface="Microsoft Sans Serif"/>
                <a:cs typeface="Microsoft Sans Serif"/>
              </a:rPr>
              <a:t>Custom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77" dirty="0">
                <a:latin typeface="Microsoft Sans Serif"/>
                <a:cs typeface="Microsoft Sans Serif"/>
              </a:rPr>
              <a:t>objects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89" dirty="0">
                <a:latin typeface="Microsoft Sans Serif"/>
                <a:cs typeface="Microsoft Sans Serif"/>
              </a:rPr>
              <a:t>are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70" dirty="0">
                <a:latin typeface="Microsoft Sans Serif"/>
                <a:cs typeface="Microsoft Sans Serif"/>
              </a:rPr>
              <a:t>identified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68" dirty="0">
                <a:latin typeface="Microsoft Sans Serif"/>
                <a:cs typeface="Microsoft Sans Serif"/>
              </a:rPr>
              <a:t>with</a:t>
            </a:r>
            <a:r>
              <a:rPr sz="1296" u="heavy" spc="68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  </a:t>
            </a:r>
            <a:r>
              <a:rPr sz="1296" u="heavy" spc="132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296" b="1" spc="118" dirty="0">
                <a:latin typeface="Arial"/>
                <a:cs typeface="Arial"/>
              </a:rPr>
              <a:t>c</a:t>
            </a:r>
            <a:r>
              <a:rPr sz="1296" b="1" dirty="0">
                <a:latin typeface="Arial"/>
                <a:cs typeface="Arial"/>
              </a:rPr>
              <a:t> </a:t>
            </a:r>
            <a:r>
              <a:rPr sz="1296" spc="-5" dirty="0">
                <a:latin typeface="Microsoft Sans Serif"/>
                <a:cs typeface="Microsoft Sans Serif"/>
              </a:rPr>
              <a:t>suffix.</a:t>
            </a:r>
            <a:endParaRPr sz="1296">
              <a:latin typeface="Microsoft Sans Serif"/>
              <a:cs typeface="Microsoft Sans Serif"/>
            </a:endParaRPr>
          </a:p>
          <a:p>
            <a:pPr marL="672899" indent="-190029" algn="just">
              <a:spcBef>
                <a:spcPts val="468"/>
              </a:spcBef>
              <a:buFont typeface="Lucida Sans Unicode"/>
              <a:buChar char="▪"/>
              <a:tabLst>
                <a:tab pos="673188" algn="l"/>
              </a:tabLst>
            </a:pPr>
            <a:r>
              <a:rPr sz="1296" spc="-50" dirty="0">
                <a:latin typeface="Microsoft Sans Serif"/>
                <a:cs typeface="Microsoft Sans Serif"/>
              </a:rPr>
              <a:t>To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109" dirty="0">
                <a:latin typeface="Microsoft Sans Serif"/>
                <a:cs typeface="Microsoft Sans Serif"/>
              </a:rPr>
              <a:t>create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80" dirty="0">
                <a:latin typeface="Microsoft Sans Serif"/>
                <a:cs typeface="Microsoft Sans Serif"/>
              </a:rPr>
              <a:t>custom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84" dirty="0">
                <a:latin typeface="Microsoft Sans Serif"/>
                <a:cs typeface="Microsoft Sans Serif"/>
              </a:rPr>
              <a:t>object—Setup=&gt;Build=&gt;Create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93" dirty="0">
                <a:latin typeface="Microsoft Sans Serif"/>
                <a:cs typeface="Microsoft Sans Serif"/>
              </a:rPr>
              <a:t>=&gt;Object</a:t>
            </a:r>
            <a:endParaRPr sz="1296">
              <a:latin typeface="Microsoft Sans Serif"/>
              <a:cs typeface="Microsoft Sans Serif"/>
            </a:endParaRPr>
          </a:p>
          <a:p>
            <a:pPr marL="672899" marR="29169" indent="-190029" algn="just">
              <a:lnSpc>
                <a:spcPct val="101299"/>
              </a:lnSpc>
              <a:spcBef>
                <a:spcPts val="450"/>
              </a:spcBef>
              <a:buFont typeface="Lucida Sans Unicode"/>
              <a:buChar char="▪"/>
              <a:tabLst>
                <a:tab pos="673188" algn="l"/>
              </a:tabLst>
            </a:pPr>
            <a:r>
              <a:rPr sz="1296" spc="32" dirty="0">
                <a:latin typeface="Microsoft Sans Serif"/>
                <a:cs typeface="Microsoft Sans Serif"/>
              </a:rPr>
              <a:t>Follow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-5" dirty="0">
                <a:latin typeface="Microsoft Sans Serif"/>
                <a:cs typeface="Microsoft Sans Serif"/>
              </a:rPr>
              <a:t>this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125" dirty="0">
                <a:latin typeface="Microsoft Sans Serif"/>
                <a:cs typeface="Microsoft Sans Serif"/>
              </a:rPr>
              <a:t>path</a:t>
            </a:r>
            <a:r>
              <a:rPr sz="1296" spc="45" dirty="0">
                <a:latin typeface="Microsoft Sans Serif"/>
                <a:cs typeface="Microsoft Sans Serif"/>
              </a:rPr>
              <a:t> </a:t>
            </a:r>
            <a:r>
              <a:rPr sz="1296" b="1" spc="-66" dirty="0">
                <a:latin typeface="Arial"/>
                <a:cs typeface="Arial"/>
              </a:rPr>
              <a:t>–</a:t>
            </a:r>
            <a:r>
              <a:rPr sz="1296" b="1" spc="11" dirty="0">
                <a:latin typeface="Arial"/>
                <a:cs typeface="Arial"/>
              </a:rPr>
              <a:t> </a:t>
            </a:r>
            <a:r>
              <a:rPr sz="1296" spc="48" dirty="0">
                <a:latin typeface="Microsoft Sans Serif"/>
                <a:cs typeface="Microsoft Sans Serif"/>
              </a:rPr>
              <a:t>Setup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275" dirty="0">
                <a:latin typeface="Microsoft Sans Serif"/>
                <a:cs typeface="Microsoft Sans Serif"/>
              </a:rPr>
              <a:t>–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1" dirty="0">
                <a:latin typeface="Microsoft Sans Serif"/>
                <a:cs typeface="Microsoft Sans Serif"/>
              </a:rPr>
              <a:t>Build-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98" dirty="0">
                <a:latin typeface="Microsoft Sans Serif"/>
                <a:cs typeface="Microsoft Sans Serif"/>
              </a:rPr>
              <a:t>Create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275" dirty="0">
                <a:latin typeface="Microsoft Sans Serif"/>
                <a:cs typeface="Microsoft Sans Serif"/>
              </a:rPr>
              <a:t>–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61" dirty="0">
                <a:latin typeface="Microsoft Sans Serif"/>
                <a:cs typeface="Microsoft Sans Serif"/>
              </a:rPr>
              <a:t>Objects</a:t>
            </a:r>
            <a:r>
              <a:rPr sz="1296" b="1" spc="61" dirty="0">
                <a:latin typeface="Arial"/>
                <a:cs typeface="Arial"/>
              </a:rPr>
              <a:t>–</a:t>
            </a:r>
            <a:r>
              <a:rPr sz="1296" b="1" spc="9" dirty="0">
                <a:latin typeface="Arial"/>
                <a:cs typeface="Arial"/>
              </a:rPr>
              <a:t> </a:t>
            </a:r>
            <a:r>
              <a:rPr sz="1296" spc="50" dirty="0">
                <a:latin typeface="Microsoft Sans Serif"/>
                <a:cs typeface="Microsoft Sans Serif"/>
              </a:rPr>
              <a:t>Click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07" dirty="0">
                <a:latin typeface="Microsoft Sans Serif"/>
                <a:cs typeface="Microsoft Sans Serif"/>
              </a:rPr>
              <a:t>on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121" dirty="0">
                <a:latin typeface="Microsoft Sans Serif"/>
                <a:cs typeface="Microsoft Sans Serif"/>
              </a:rPr>
              <a:t>new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80" dirty="0">
                <a:latin typeface="Microsoft Sans Serif"/>
                <a:cs typeface="Microsoft Sans Serif"/>
              </a:rPr>
              <a:t>custom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114" dirty="0">
                <a:latin typeface="Microsoft Sans Serif"/>
                <a:cs typeface="Microsoft Sans Serif"/>
              </a:rPr>
              <a:t>object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02" dirty="0">
                <a:latin typeface="Microsoft Sans Serif"/>
                <a:cs typeface="Microsoft Sans Serif"/>
              </a:rPr>
              <a:t>button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41" dirty="0">
                <a:latin typeface="Microsoft Sans Serif"/>
                <a:cs typeface="Microsoft Sans Serif"/>
              </a:rPr>
              <a:t>and </a:t>
            </a:r>
            <a:r>
              <a:rPr sz="1296" spc="143" dirty="0">
                <a:latin typeface="Microsoft Sans Serif"/>
                <a:cs typeface="Microsoft Sans Serif"/>
              </a:rPr>
              <a:t> </a:t>
            </a:r>
            <a:r>
              <a:rPr sz="1296" spc="73" dirty="0">
                <a:latin typeface="Microsoft Sans Serif"/>
                <a:cs typeface="Microsoft Sans Serif"/>
              </a:rPr>
              <a:t>enter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80" dirty="0">
                <a:latin typeface="Microsoft Sans Serif"/>
                <a:cs typeface="Microsoft Sans Serif"/>
              </a:rPr>
              <a:t>label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04" dirty="0">
                <a:latin typeface="Microsoft Sans Serif"/>
                <a:cs typeface="Microsoft Sans Serif"/>
              </a:rPr>
              <a:t>name,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50" dirty="0">
                <a:latin typeface="Microsoft Sans Serif"/>
                <a:cs typeface="Microsoft Sans Serif"/>
              </a:rPr>
              <a:t>plural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80" dirty="0">
                <a:latin typeface="Microsoft Sans Serif"/>
                <a:cs typeface="Microsoft Sans Serif"/>
              </a:rPr>
              <a:t>label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41" dirty="0">
                <a:latin typeface="Microsoft Sans Serif"/>
                <a:cs typeface="Microsoft Sans Serif"/>
              </a:rPr>
              <a:t>and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14" dirty="0">
                <a:latin typeface="Microsoft Sans Serif"/>
                <a:cs typeface="Microsoft Sans Serif"/>
              </a:rPr>
              <a:t>object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32" dirty="0">
                <a:latin typeface="Microsoft Sans Serif"/>
                <a:cs typeface="Microsoft Sans Serif"/>
              </a:rPr>
              <a:t>name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41" dirty="0">
                <a:latin typeface="Microsoft Sans Serif"/>
                <a:cs typeface="Microsoft Sans Serif"/>
              </a:rPr>
              <a:t>and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32" dirty="0">
                <a:latin typeface="Microsoft Sans Serif"/>
                <a:cs typeface="Microsoft Sans Serif"/>
              </a:rPr>
              <a:t>also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73" dirty="0">
                <a:latin typeface="Microsoft Sans Serif"/>
                <a:cs typeface="Microsoft Sans Serif"/>
              </a:rPr>
              <a:t>enter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75" dirty="0">
                <a:latin typeface="Microsoft Sans Serif"/>
                <a:cs typeface="Microsoft Sans Serif"/>
              </a:rPr>
              <a:t>Record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21" dirty="0">
                <a:latin typeface="Microsoft Sans Serif"/>
                <a:cs typeface="Microsoft Sans Serif"/>
              </a:rPr>
              <a:t>Name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6" dirty="0">
                <a:latin typeface="Microsoft Sans Serif"/>
                <a:cs typeface="Microsoft Sans Serif"/>
              </a:rPr>
              <a:t>as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150" dirty="0">
                <a:latin typeface="Microsoft Sans Serif"/>
                <a:cs typeface="Microsoft Sans Serif"/>
              </a:rPr>
              <a:t>data</a:t>
            </a:r>
            <a:r>
              <a:rPr sz="1296" spc="20" dirty="0">
                <a:latin typeface="Microsoft Sans Serif"/>
                <a:cs typeface="Microsoft Sans Serif"/>
              </a:rPr>
              <a:t> </a:t>
            </a:r>
            <a:r>
              <a:rPr sz="1296" spc="86" dirty="0">
                <a:latin typeface="Microsoft Sans Serif"/>
                <a:cs typeface="Microsoft Sans Serif"/>
              </a:rPr>
              <a:t>type.</a:t>
            </a:r>
            <a:endParaRPr sz="1296">
              <a:latin typeface="Microsoft Sans Serif"/>
              <a:cs typeface="Microsoft Sans Serif"/>
            </a:endParaRPr>
          </a:p>
          <a:p>
            <a:pPr marL="672899" indent="-190029" algn="just">
              <a:spcBef>
                <a:spcPts val="468"/>
              </a:spcBef>
              <a:buFont typeface="Lucida Sans Unicode"/>
              <a:buChar char="▪"/>
              <a:tabLst>
                <a:tab pos="673188" algn="l"/>
              </a:tabLst>
            </a:pPr>
            <a:r>
              <a:rPr sz="1296" spc="-50" dirty="0">
                <a:latin typeface="Microsoft Sans Serif"/>
                <a:cs typeface="Microsoft Sans Serif"/>
              </a:rPr>
              <a:t>To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109" dirty="0">
                <a:latin typeface="Microsoft Sans Serif"/>
                <a:cs typeface="Microsoft Sans Serif"/>
              </a:rPr>
              <a:t>create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93" dirty="0">
                <a:latin typeface="Microsoft Sans Serif"/>
                <a:cs typeface="Microsoft Sans Serif"/>
              </a:rPr>
              <a:t>record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132" dirty="0">
                <a:latin typeface="Microsoft Sans Serif"/>
                <a:cs typeface="Microsoft Sans Serif"/>
              </a:rPr>
              <a:t>name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75" dirty="0">
                <a:latin typeface="Microsoft Sans Serif"/>
                <a:cs typeface="Microsoft Sans Serif"/>
              </a:rPr>
              <a:t>there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89" dirty="0">
                <a:latin typeface="Microsoft Sans Serif"/>
                <a:cs typeface="Microsoft Sans Serif"/>
              </a:rPr>
              <a:t>are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123" dirty="0">
                <a:latin typeface="Microsoft Sans Serif"/>
                <a:cs typeface="Microsoft Sans Serif"/>
              </a:rPr>
              <a:t>two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59" dirty="0">
                <a:latin typeface="Microsoft Sans Serif"/>
                <a:cs typeface="Microsoft Sans Serif"/>
              </a:rPr>
              <a:t>types</a:t>
            </a:r>
            <a:r>
              <a:rPr sz="1296" spc="16" dirty="0">
                <a:latin typeface="Microsoft Sans Serif"/>
                <a:cs typeface="Microsoft Sans Serif"/>
              </a:rPr>
              <a:t> </a:t>
            </a:r>
            <a:r>
              <a:rPr sz="1296" spc="93" dirty="0">
                <a:latin typeface="Microsoft Sans Serif"/>
                <a:cs typeface="Microsoft Sans Serif"/>
              </a:rPr>
              <a:t>of</a:t>
            </a:r>
            <a:r>
              <a:rPr sz="1296" spc="14" dirty="0">
                <a:latin typeface="Microsoft Sans Serif"/>
                <a:cs typeface="Microsoft Sans Serif"/>
              </a:rPr>
              <a:t> </a:t>
            </a:r>
            <a:r>
              <a:rPr sz="1296" spc="150" dirty="0">
                <a:latin typeface="Microsoft Sans Serif"/>
                <a:cs typeface="Microsoft Sans Serif"/>
              </a:rPr>
              <a:t>data</a:t>
            </a:r>
            <a:r>
              <a:rPr sz="1296" spc="18" dirty="0">
                <a:latin typeface="Microsoft Sans Serif"/>
                <a:cs typeface="Microsoft Sans Serif"/>
              </a:rPr>
              <a:t> </a:t>
            </a:r>
            <a:r>
              <a:rPr sz="1296" spc="48" dirty="0">
                <a:latin typeface="Microsoft Sans Serif"/>
                <a:cs typeface="Microsoft Sans Serif"/>
              </a:rPr>
              <a:t>types.</a:t>
            </a:r>
            <a:endParaRPr sz="1296">
              <a:latin typeface="Microsoft Sans Serif"/>
              <a:cs typeface="Microsoft Sans Serif"/>
            </a:endParaRPr>
          </a:p>
          <a:p>
            <a:pPr marL="672899" indent="-190029" algn="just">
              <a:spcBef>
                <a:spcPts val="471"/>
              </a:spcBef>
              <a:buFont typeface="Lucida Sans Unicode"/>
              <a:buChar char="▪"/>
              <a:tabLst>
                <a:tab pos="673188" algn="l"/>
              </a:tabLst>
            </a:pPr>
            <a:r>
              <a:rPr sz="1296" spc="-177" dirty="0">
                <a:latin typeface="Microsoft Sans Serif"/>
                <a:cs typeface="Microsoft Sans Serif"/>
              </a:rPr>
              <a:t>TEXT</a:t>
            </a:r>
            <a:endParaRPr sz="1296">
              <a:latin typeface="Microsoft Sans Serif"/>
              <a:cs typeface="Microsoft Sans Serif"/>
            </a:endParaRPr>
          </a:p>
          <a:p>
            <a:pPr marL="672899" indent="-190029" algn="just">
              <a:spcBef>
                <a:spcPts val="468"/>
              </a:spcBef>
              <a:buFont typeface="Lucida Sans Unicode"/>
              <a:buChar char="▪"/>
              <a:tabLst>
                <a:tab pos="673188" algn="l"/>
              </a:tabLst>
            </a:pPr>
            <a:r>
              <a:rPr sz="1296" spc="98" dirty="0">
                <a:latin typeface="Microsoft Sans Serif"/>
                <a:cs typeface="Microsoft Sans Serif"/>
              </a:rPr>
              <a:t>Auto</a:t>
            </a:r>
            <a:r>
              <a:rPr sz="1296" spc="-2" dirty="0">
                <a:latin typeface="Microsoft Sans Serif"/>
                <a:cs typeface="Microsoft Sans Serif"/>
              </a:rPr>
              <a:t> </a:t>
            </a:r>
            <a:r>
              <a:rPr sz="1296" spc="86" dirty="0">
                <a:latin typeface="Microsoft Sans Serif"/>
                <a:cs typeface="Microsoft Sans Serif"/>
              </a:rPr>
              <a:t>Number</a:t>
            </a:r>
            <a:endParaRPr sz="1296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17139" y="2348998"/>
            <a:ext cx="0" cy="3190003"/>
          </a:xfrm>
          <a:custGeom>
            <a:avLst/>
            <a:gdLst/>
            <a:ahLst/>
            <a:cxnLst/>
            <a:rect l="l" t="t" r="r" b="b"/>
            <a:pathLst>
              <a:path h="7013575">
                <a:moveTo>
                  <a:pt x="0" y="0"/>
                </a:moveTo>
                <a:lnTo>
                  <a:pt x="0" y="7012974"/>
                </a:lnTo>
              </a:path>
            </a:pathLst>
          </a:custGeom>
          <a:ln w="3664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51671"/>
            <a:ext cx="9123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b="1" spc="-1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33333"/>
                </a:solidFill>
                <a:latin typeface="Arial"/>
                <a:cs typeface="Arial"/>
              </a:rPr>
              <a:t>Power</a:t>
            </a:r>
            <a:r>
              <a:rPr b="1" spc="-1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b="1" spc="-2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33"/>
                </a:solidFill>
                <a:latin typeface="Arial"/>
                <a:cs typeface="Arial"/>
              </a:rPr>
              <a:t>Autolaunched</a:t>
            </a:r>
            <a:r>
              <a:rPr b="1" spc="-1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33"/>
                </a:solidFill>
                <a:latin typeface="Arial"/>
                <a:cs typeface="Arial"/>
              </a:rPr>
              <a:t>Flows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1225" y="1186111"/>
            <a:ext cx="10298430" cy="164020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150" dirty="0">
                <a:latin typeface="Lucida Sans Unicode"/>
                <a:cs typeface="Lucida Sans Unicode"/>
              </a:rPr>
              <a:t>You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may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be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wondering,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“What’s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so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special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about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an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Autolaunched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spc="-10" dirty="0">
                <a:latin typeface="Lucida Sans Unicode"/>
                <a:cs typeface="Lucida Sans Unicode"/>
              </a:rPr>
              <a:t>flow?”</a:t>
            </a:r>
            <a:endParaRPr sz="1150">
              <a:latin typeface="Lucida Sans Unicode"/>
              <a:cs typeface="Lucida Sans Unicode"/>
            </a:endParaRPr>
          </a:p>
          <a:p>
            <a:pPr marL="12700" marR="5080">
              <a:lnSpc>
                <a:spcPct val="72200"/>
              </a:lnSpc>
              <a:spcBef>
                <a:spcPts val="1000"/>
              </a:spcBef>
            </a:pPr>
            <a:r>
              <a:rPr sz="1150" dirty="0">
                <a:latin typeface="Lucida Sans Unicode"/>
                <a:cs typeface="Lucida Sans Unicode"/>
              </a:rPr>
              <a:t>An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Autolaunched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flow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has</a:t>
            </a:r>
            <a:r>
              <a:rPr sz="1150" spc="6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no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trigger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defined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within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the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flow.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It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runs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when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it’s</a:t>
            </a:r>
            <a:r>
              <a:rPr sz="1150" spc="6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initiated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by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something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else.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You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have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much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more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control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spc="-20" dirty="0">
                <a:latin typeface="Lucida Sans Unicode"/>
                <a:cs typeface="Lucida Sans Unicode"/>
              </a:rPr>
              <a:t>over </a:t>
            </a:r>
            <a:r>
              <a:rPr sz="1150" dirty="0">
                <a:latin typeface="Lucida Sans Unicode"/>
                <a:cs typeface="Lucida Sans Unicode"/>
              </a:rPr>
              <a:t>when</a:t>
            </a:r>
            <a:r>
              <a:rPr sz="1150" spc="6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it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runs</a:t>
            </a:r>
            <a:r>
              <a:rPr sz="1150" spc="6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because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it’s</a:t>
            </a:r>
            <a:r>
              <a:rPr sz="1150" spc="6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not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limited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to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schedule,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record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change,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or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platform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spc="-10" dirty="0">
                <a:latin typeface="Lucida Sans Unicode"/>
                <a:cs typeface="Lucida Sans Unicode"/>
              </a:rPr>
              <a:t>event.</a:t>
            </a:r>
            <a:endParaRPr sz="1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150" dirty="0">
                <a:latin typeface="Lucida Sans Unicode"/>
                <a:cs typeface="Lucida Sans Unicode"/>
              </a:rPr>
              <a:t>It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runs</a:t>
            </a:r>
            <a:r>
              <a:rPr sz="1150" spc="6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without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any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user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spc="-10" dirty="0">
                <a:latin typeface="Lucida Sans Unicode"/>
                <a:cs typeface="Lucida Sans Unicode"/>
              </a:rPr>
              <a:t>interaction.</a:t>
            </a:r>
            <a:endParaRPr sz="1150">
              <a:latin typeface="Lucida Sans Unicode"/>
              <a:cs typeface="Lucida Sans Unicode"/>
            </a:endParaRPr>
          </a:p>
          <a:p>
            <a:pPr marL="12700">
              <a:lnSpc>
                <a:spcPts val="1190"/>
              </a:lnSpc>
              <a:spcBef>
                <a:spcPts val="615"/>
              </a:spcBef>
            </a:pPr>
            <a:r>
              <a:rPr sz="1150" dirty="0">
                <a:latin typeface="Lucida Sans Unicode"/>
                <a:cs typeface="Lucida Sans Unicode"/>
              </a:rPr>
              <a:t>No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other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flow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type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is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quite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like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it.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</a:t>
            </a:r>
            <a:r>
              <a:rPr sz="1150" spc="6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screen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flow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requires</a:t>
            </a:r>
            <a:r>
              <a:rPr sz="1150" spc="6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user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interaction.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The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other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three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autolaunched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flows</a:t>
            </a:r>
            <a:r>
              <a:rPr sz="1150" spc="6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run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without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any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spc="-20" dirty="0">
                <a:latin typeface="Lucida Sans Unicode"/>
                <a:cs typeface="Lucida Sans Unicode"/>
              </a:rPr>
              <a:t>user</a:t>
            </a:r>
            <a:endParaRPr sz="1150">
              <a:latin typeface="Lucida Sans Unicode"/>
              <a:cs typeface="Lucida Sans Unicode"/>
            </a:endParaRPr>
          </a:p>
          <a:p>
            <a:pPr marL="12700" marR="43815">
              <a:lnSpc>
                <a:spcPct val="72200"/>
              </a:lnSpc>
              <a:spcBef>
                <a:spcPts val="190"/>
              </a:spcBef>
            </a:pPr>
            <a:r>
              <a:rPr sz="1150" dirty="0">
                <a:latin typeface="Lucida Sans Unicode"/>
                <a:cs typeface="Lucida Sans Unicode"/>
              </a:rPr>
              <a:t>interaction,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but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they’re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triggered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only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by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schedule,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record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change,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or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platform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event.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They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can’t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run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subject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to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a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user’s</a:t>
            </a:r>
            <a:r>
              <a:rPr sz="1150" spc="70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judgment</a:t>
            </a:r>
            <a:r>
              <a:rPr sz="1150" spc="75" dirty="0">
                <a:latin typeface="Lucida Sans Unicode"/>
                <a:cs typeface="Lucida Sans Unicode"/>
              </a:rPr>
              <a:t> </a:t>
            </a:r>
            <a:r>
              <a:rPr sz="1150" dirty="0">
                <a:latin typeface="Lucida Sans Unicode"/>
                <a:cs typeface="Lucida Sans Unicode"/>
              </a:rPr>
              <a:t>or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spc="-20" dirty="0">
                <a:latin typeface="Lucida Sans Unicode"/>
                <a:cs typeface="Lucida Sans Unicode"/>
              </a:rPr>
              <a:t>some </a:t>
            </a:r>
            <a:r>
              <a:rPr sz="1150" dirty="0">
                <a:latin typeface="Lucida Sans Unicode"/>
                <a:cs typeface="Lucida Sans Unicode"/>
              </a:rPr>
              <a:t>Apex</a:t>
            </a:r>
            <a:r>
              <a:rPr sz="1150" spc="80" dirty="0">
                <a:latin typeface="Lucida Sans Unicode"/>
                <a:cs typeface="Lucida Sans Unicode"/>
              </a:rPr>
              <a:t> </a:t>
            </a:r>
            <a:r>
              <a:rPr sz="1150" spc="-10" dirty="0">
                <a:latin typeface="Lucida Sans Unicode"/>
                <a:cs typeface="Lucida Sans Unicode"/>
              </a:rPr>
              <a:t>code.</a:t>
            </a:r>
            <a:endParaRPr sz="1150">
              <a:latin typeface="Lucida Sans Unicode"/>
              <a:cs typeface="Lucida Sans Unicode"/>
            </a:endParaRPr>
          </a:p>
          <a:p>
            <a:pPr marL="29209">
              <a:lnSpc>
                <a:spcPct val="100000"/>
              </a:lnSpc>
              <a:spcBef>
                <a:spcPts val="670"/>
              </a:spcBef>
            </a:pPr>
            <a:r>
              <a:rPr sz="900" spc="-50" dirty="0">
                <a:latin typeface="Arial MT"/>
                <a:cs typeface="Arial MT"/>
              </a:rPr>
              <a:t>•</a:t>
            </a:r>
            <a:endParaRPr sz="9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47837" y="2762091"/>
          <a:ext cx="8686800" cy="246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Flow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type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9525">
                      <a:solidFill>
                        <a:srgbClr val="E1E1E1"/>
                      </a:solidFill>
                      <a:prstDash val="solid"/>
                    </a:lnL>
                    <a:lnR w="9525">
                      <a:solidFill>
                        <a:srgbClr val="E1E1E1"/>
                      </a:solidFill>
                      <a:prstDash val="solid"/>
                    </a:lnR>
                    <a:lnT w="9525">
                      <a:solidFill>
                        <a:srgbClr val="E1E1E1"/>
                      </a:solidFill>
                      <a:prstDash val="solid"/>
                    </a:lnT>
                    <a:lnB w="3810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Runs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without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trigger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9525">
                      <a:solidFill>
                        <a:srgbClr val="E1E1E1"/>
                      </a:solidFill>
                      <a:prstDash val="solid"/>
                    </a:lnL>
                    <a:lnR w="9525">
                      <a:solidFill>
                        <a:srgbClr val="E1E1E1"/>
                      </a:solidFill>
                      <a:prstDash val="solid"/>
                    </a:lnR>
                    <a:lnT w="9525">
                      <a:solidFill>
                        <a:srgbClr val="E1E1E1"/>
                      </a:solidFill>
                      <a:prstDash val="solid"/>
                    </a:lnT>
                    <a:lnB w="38100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8089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Runs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without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user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interaction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9525">
                      <a:solidFill>
                        <a:srgbClr val="E1E1E1"/>
                      </a:solidFill>
                      <a:prstDash val="solid"/>
                    </a:lnL>
                    <a:lnR w="9525">
                      <a:solidFill>
                        <a:srgbClr val="E1E1E1"/>
                      </a:solidFill>
                      <a:prstDash val="solid"/>
                    </a:lnR>
                    <a:lnT w="9525">
                      <a:solidFill>
                        <a:srgbClr val="E1E1E1"/>
                      </a:solidFill>
                      <a:prstDash val="solid"/>
                    </a:lnT>
                    <a:lnB w="38100">
                      <a:solidFill>
                        <a:srgbClr val="E1E1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Screen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Flow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38100">
                      <a:solidFill>
                        <a:srgbClr val="E1E1E1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Yes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38100">
                      <a:solidFill>
                        <a:srgbClr val="E1E1E1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No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38100">
                      <a:solidFill>
                        <a:srgbClr val="E1E1E1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Record-Triggered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No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Yes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Schedule-Triggered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No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Yes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Platform</a:t>
                      </a:r>
                      <a:r>
                        <a:rPr sz="18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Event-Triggered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No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Yes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Autolaunched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9525">
                      <a:solidFill>
                        <a:srgbClr val="DEDEDE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28033"/>
            <a:ext cx="70402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Steps</a:t>
            </a:r>
            <a:r>
              <a:rPr sz="3950" spc="-95" dirty="0"/>
              <a:t> </a:t>
            </a:r>
            <a:r>
              <a:rPr sz="3950" dirty="0"/>
              <a:t>to</a:t>
            </a:r>
            <a:r>
              <a:rPr sz="3950" spc="-90" dirty="0"/>
              <a:t> </a:t>
            </a:r>
            <a:r>
              <a:rPr sz="3950" dirty="0"/>
              <a:t>create</a:t>
            </a:r>
            <a:r>
              <a:rPr sz="3950" spc="-95" dirty="0"/>
              <a:t> </a:t>
            </a:r>
            <a:r>
              <a:rPr sz="3950" dirty="0"/>
              <a:t>Autolaunched</a:t>
            </a:r>
            <a:r>
              <a:rPr sz="3950" spc="-95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082507"/>
            <a:ext cx="10294620" cy="13474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scenario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Autolaunched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flow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create 	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opportunity</a:t>
            </a:r>
            <a:endParaRPr sz="28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Go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setup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search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flows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quick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flows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56596"/>
            <a:ext cx="12191999" cy="427174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41679"/>
            <a:ext cx="626935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Creation</a:t>
            </a:r>
            <a:r>
              <a:rPr sz="3950" spc="-70" dirty="0"/>
              <a:t> </a:t>
            </a:r>
            <a:r>
              <a:rPr sz="3950" dirty="0"/>
              <a:t>of</a:t>
            </a:r>
            <a:r>
              <a:rPr sz="3950" spc="-70" dirty="0"/>
              <a:t> </a:t>
            </a:r>
            <a:r>
              <a:rPr sz="3950" dirty="0"/>
              <a:t>Autolaunched</a:t>
            </a:r>
            <a:r>
              <a:rPr sz="3950" spc="-70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178041"/>
            <a:ext cx="9332595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flow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button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Autolaunched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flow(no 	</a:t>
            </a:r>
            <a:r>
              <a:rPr sz="2800" dirty="0">
                <a:latin typeface="Calibri"/>
                <a:cs typeface="Calibri"/>
              </a:rPr>
              <a:t>trigger)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15654"/>
            <a:ext cx="12191999" cy="444234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306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Creation</a:t>
            </a:r>
            <a:r>
              <a:rPr spc="-150" dirty="0"/>
              <a:t> </a:t>
            </a:r>
            <a:r>
              <a:rPr dirty="0"/>
              <a:t>of</a:t>
            </a:r>
            <a:r>
              <a:rPr spc="-145" dirty="0"/>
              <a:t> </a:t>
            </a:r>
            <a:r>
              <a:rPr spc="-10" dirty="0"/>
              <a:t>Autolaunched</a:t>
            </a:r>
            <a:r>
              <a:rPr spc="-145" dirty="0"/>
              <a:t>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547" y="1437348"/>
            <a:ext cx="9017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‘Add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element’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‘Create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records’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60812"/>
            <a:ext cx="12191999" cy="427317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8009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Creation</a:t>
            </a:r>
            <a:r>
              <a:rPr spc="-150" dirty="0"/>
              <a:t> </a:t>
            </a:r>
            <a:r>
              <a:rPr dirty="0"/>
              <a:t>of</a:t>
            </a:r>
            <a:r>
              <a:rPr spc="-145" dirty="0"/>
              <a:t> </a:t>
            </a:r>
            <a:r>
              <a:rPr spc="-10" dirty="0"/>
              <a:t>Autolaunched</a:t>
            </a:r>
            <a:r>
              <a:rPr spc="-145" dirty="0"/>
              <a:t>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547" y="1410053"/>
            <a:ext cx="9718675" cy="13474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Give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ex: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‘create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opp5’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‘use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separate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resources 	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literal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values’</a:t>
            </a:r>
            <a:endParaRPr sz="28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Then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‘opportunity’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20621"/>
            <a:ext cx="12191999" cy="357225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293912"/>
            <a:ext cx="626935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Creation</a:t>
            </a:r>
            <a:r>
              <a:rPr sz="3950" spc="-70" dirty="0"/>
              <a:t> </a:t>
            </a:r>
            <a:r>
              <a:rPr sz="3950" dirty="0"/>
              <a:t>of</a:t>
            </a:r>
            <a:r>
              <a:rPr sz="3950" spc="-70" dirty="0"/>
              <a:t> </a:t>
            </a:r>
            <a:r>
              <a:rPr sz="3950" dirty="0"/>
              <a:t>Autolaunched</a:t>
            </a:r>
            <a:r>
              <a:rPr sz="3950" spc="-70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096154"/>
            <a:ext cx="10248265" cy="12204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clicking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resources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resource 	</a:t>
            </a:r>
            <a:r>
              <a:rPr sz="2800" dirty="0">
                <a:latin typeface="Calibri"/>
                <a:cs typeface="Calibri"/>
              </a:rPr>
              <a:t>type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‘Variable’,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API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‘Text’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Check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‘Available 	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input’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8483"/>
            <a:ext cx="12191999" cy="378421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28033"/>
            <a:ext cx="626935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Creation</a:t>
            </a:r>
            <a:r>
              <a:rPr sz="3950" spc="-70" dirty="0"/>
              <a:t> </a:t>
            </a:r>
            <a:r>
              <a:rPr sz="3950" dirty="0"/>
              <a:t>of</a:t>
            </a:r>
            <a:r>
              <a:rPr sz="3950" spc="-70" dirty="0"/>
              <a:t> </a:t>
            </a:r>
            <a:r>
              <a:rPr sz="3950" dirty="0"/>
              <a:t>Autolaunched</a:t>
            </a:r>
            <a:r>
              <a:rPr sz="3950" spc="-70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259928"/>
            <a:ext cx="8877935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fields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under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‘set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field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opportunity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 	</a:t>
            </a:r>
            <a:r>
              <a:rPr sz="2800" dirty="0">
                <a:latin typeface="Calibri"/>
                <a:cs typeface="Calibri"/>
              </a:rPr>
              <a:t>mentioned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below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activate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79678"/>
            <a:ext cx="12191999" cy="326768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5778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Creation</a:t>
            </a:r>
            <a:r>
              <a:rPr spc="-150" dirty="0"/>
              <a:t> </a:t>
            </a:r>
            <a:r>
              <a:rPr dirty="0"/>
              <a:t>of</a:t>
            </a:r>
            <a:r>
              <a:rPr spc="-145" dirty="0"/>
              <a:t> </a:t>
            </a:r>
            <a:r>
              <a:rPr spc="-10" dirty="0"/>
              <a:t>Autolaunched</a:t>
            </a:r>
            <a:r>
              <a:rPr spc="-145" dirty="0"/>
              <a:t> </a:t>
            </a:r>
            <a:r>
              <a:rPr spc="-20" dirty="0"/>
              <a:t>flow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655" y="1825625"/>
            <a:ext cx="9354689" cy="435133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295290"/>
            <a:ext cx="9584055" cy="117221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35"/>
              </a:spcBef>
            </a:pPr>
            <a:r>
              <a:rPr sz="3950" dirty="0"/>
              <a:t>Creating</a:t>
            </a:r>
            <a:r>
              <a:rPr sz="3950" spc="-90" dirty="0"/>
              <a:t> </a:t>
            </a:r>
            <a:r>
              <a:rPr sz="3950" dirty="0"/>
              <a:t>Record</a:t>
            </a:r>
            <a:r>
              <a:rPr sz="3950" spc="-85" dirty="0"/>
              <a:t> </a:t>
            </a:r>
            <a:r>
              <a:rPr sz="3950" dirty="0"/>
              <a:t>triggered</a:t>
            </a:r>
            <a:r>
              <a:rPr sz="3950" spc="-80" dirty="0"/>
              <a:t> </a:t>
            </a:r>
            <a:r>
              <a:rPr sz="3950" dirty="0"/>
              <a:t>flow</a:t>
            </a:r>
            <a:r>
              <a:rPr sz="3950" spc="-90" dirty="0"/>
              <a:t> </a:t>
            </a:r>
            <a:r>
              <a:rPr sz="3950" dirty="0"/>
              <a:t>and</a:t>
            </a:r>
            <a:r>
              <a:rPr sz="3950" spc="-80" dirty="0"/>
              <a:t> </a:t>
            </a:r>
            <a:r>
              <a:rPr sz="3950" dirty="0"/>
              <a:t>calling</a:t>
            </a:r>
            <a:r>
              <a:rPr sz="3950" spc="-90" dirty="0"/>
              <a:t> </a:t>
            </a:r>
            <a:r>
              <a:rPr sz="3950" spc="-20" dirty="0"/>
              <a:t>auto </a:t>
            </a:r>
            <a:r>
              <a:rPr sz="3950" dirty="0"/>
              <a:t>launched</a:t>
            </a:r>
            <a:r>
              <a:rPr sz="3950" spc="-35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450996"/>
            <a:ext cx="9850755" cy="13474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Char char="•"/>
              <a:tabLst>
                <a:tab pos="187960" algn="l"/>
              </a:tabLst>
            </a:pP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Launches</a:t>
            </a:r>
            <a:r>
              <a:rPr sz="2800" spc="-8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when</a:t>
            </a:r>
            <a:r>
              <a:rPr sz="2800" spc="-8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a</a:t>
            </a:r>
            <a:r>
              <a:rPr sz="2800" spc="-8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record</a:t>
            </a:r>
            <a:r>
              <a:rPr sz="2800" spc="-8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is</a:t>
            </a:r>
            <a:r>
              <a:rPr sz="2800" spc="-8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created,</a:t>
            </a:r>
            <a:r>
              <a:rPr sz="2800" spc="-8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updated,</a:t>
            </a:r>
            <a:r>
              <a:rPr sz="2800" spc="-8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or</a:t>
            </a:r>
            <a:r>
              <a:rPr sz="2800" spc="-8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181818"/>
                </a:solidFill>
                <a:latin typeface="Arial MT"/>
                <a:cs typeface="Arial MT"/>
              </a:rPr>
              <a:t>deleted.</a:t>
            </a:r>
            <a:r>
              <a:rPr sz="2800" spc="-13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181818"/>
                </a:solidFill>
                <a:latin typeface="Arial MT"/>
                <a:cs typeface="Arial MT"/>
              </a:rPr>
              <a:t>This 	</a:t>
            </a:r>
            <a:r>
              <a:rPr sz="2800" spc="-10" dirty="0">
                <a:solidFill>
                  <a:srgbClr val="181818"/>
                </a:solidFill>
                <a:latin typeface="Arial MT"/>
                <a:cs typeface="Arial MT"/>
              </a:rPr>
              <a:t>autolaunched</a:t>
            </a:r>
            <a:r>
              <a:rPr sz="2800" spc="-6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flow</a:t>
            </a:r>
            <a:r>
              <a:rPr sz="2800" spc="-6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runs</a:t>
            </a:r>
            <a:r>
              <a:rPr sz="2800" spc="-6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in</a:t>
            </a:r>
            <a:r>
              <a:rPr sz="2800" spc="-6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81818"/>
                </a:solidFill>
                <a:latin typeface="Arial MT"/>
                <a:cs typeface="Arial MT"/>
              </a:rPr>
              <a:t>the</a:t>
            </a:r>
            <a:r>
              <a:rPr sz="2800" spc="-6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181818"/>
                </a:solidFill>
                <a:latin typeface="Arial MT"/>
                <a:cs typeface="Arial MT"/>
              </a:rPr>
              <a:t>background.</a:t>
            </a:r>
            <a:endParaRPr sz="2800">
              <a:latin typeface="Arial MT"/>
              <a:cs typeface="Arial MT"/>
            </a:endParaRPr>
          </a:p>
          <a:p>
            <a:pPr marL="187325" indent="-17462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flow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‘Record-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triggered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flow’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43199"/>
            <a:ext cx="12191999" cy="354371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9921" rIns="0" bIns="0" rtlCol="0">
            <a:spAutoFit/>
          </a:bodyPr>
          <a:lstStyle/>
          <a:p>
            <a:pPr marL="471805" marR="5080">
              <a:lnSpc>
                <a:spcPts val="4280"/>
              </a:lnSpc>
              <a:spcBef>
                <a:spcPts val="635"/>
              </a:spcBef>
            </a:pPr>
            <a:r>
              <a:rPr sz="3950" dirty="0"/>
              <a:t>Creating</a:t>
            </a:r>
            <a:r>
              <a:rPr sz="3950" spc="-90" dirty="0"/>
              <a:t> </a:t>
            </a:r>
            <a:r>
              <a:rPr sz="3950" dirty="0"/>
              <a:t>Record</a:t>
            </a:r>
            <a:r>
              <a:rPr sz="3950" spc="-85" dirty="0"/>
              <a:t> </a:t>
            </a:r>
            <a:r>
              <a:rPr sz="3950" dirty="0"/>
              <a:t>triggered</a:t>
            </a:r>
            <a:r>
              <a:rPr sz="3950" spc="-80" dirty="0"/>
              <a:t> </a:t>
            </a:r>
            <a:r>
              <a:rPr sz="3950" dirty="0"/>
              <a:t>flow</a:t>
            </a:r>
            <a:r>
              <a:rPr sz="3950" spc="-90" dirty="0"/>
              <a:t> </a:t>
            </a:r>
            <a:r>
              <a:rPr sz="3950" dirty="0"/>
              <a:t>and</a:t>
            </a:r>
            <a:r>
              <a:rPr sz="3950" spc="-80" dirty="0"/>
              <a:t> </a:t>
            </a:r>
            <a:r>
              <a:rPr sz="3950" dirty="0"/>
              <a:t>calling</a:t>
            </a:r>
            <a:r>
              <a:rPr sz="3950" spc="-90" dirty="0"/>
              <a:t> </a:t>
            </a:r>
            <a:r>
              <a:rPr sz="3950" spc="-20" dirty="0"/>
              <a:t>auto </a:t>
            </a:r>
            <a:r>
              <a:rPr sz="3950" dirty="0"/>
              <a:t>launched</a:t>
            </a:r>
            <a:r>
              <a:rPr sz="3950" spc="-35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450996"/>
            <a:ext cx="10185400" cy="13474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Here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requirement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contact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opportunity 	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creation</a:t>
            </a:r>
            <a:endParaRPr sz="28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So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‘Account’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97790"/>
            <a:ext cx="12191999" cy="40602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5" y="965687"/>
            <a:ext cx="6615544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30" dirty="0"/>
              <a:t>Objects</a:t>
            </a:r>
            <a:r>
              <a:rPr spc="-16" dirty="0"/>
              <a:t> </a:t>
            </a:r>
            <a:r>
              <a:rPr spc="-59" dirty="0"/>
              <a:t>in</a:t>
            </a:r>
            <a:r>
              <a:rPr spc="-14" dirty="0"/>
              <a:t> </a:t>
            </a:r>
            <a:r>
              <a:rPr spc="-11" dirty="0"/>
              <a:t>Salesforce…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3925" y="4110619"/>
            <a:ext cx="60941" cy="219364"/>
          </a:xfrm>
          <a:prstGeom prst="rect">
            <a:avLst/>
          </a:prstGeom>
        </p:spPr>
        <p:txBody>
          <a:bodyPr vert="horz" wrap="square" lIns="0" tIns="12708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342" spc="-202" dirty="0">
                <a:latin typeface="Lucida Sans Unicode"/>
                <a:cs typeface="Lucida Sans Unicode"/>
              </a:rPr>
              <a:t>▪</a:t>
            </a:r>
            <a:endParaRPr sz="1342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5717" y="4211766"/>
            <a:ext cx="50832" cy="61518"/>
          </a:xfrm>
          <a:custGeom>
            <a:avLst/>
            <a:gdLst/>
            <a:ahLst/>
            <a:cxnLst/>
            <a:rect l="l" t="t" r="r" b="b"/>
            <a:pathLst>
              <a:path w="111759" h="135254">
                <a:moveTo>
                  <a:pt x="111317" y="135113"/>
                </a:moveTo>
                <a:lnTo>
                  <a:pt x="0" y="135113"/>
                </a:lnTo>
                <a:lnTo>
                  <a:pt x="0" y="0"/>
                </a:lnTo>
                <a:lnTo>
                  <a:pt x="111317" y="0"/>
                </a:lnTo>
                <a:lnTo>
                  <a:pt x="111317" y="135113"/>
                </a:lnTo>
                <a:close/>
              </a:path>
            </a:pathLst>
          </a:custGeom>
          <a:solidFill>
            <a:srgbClr val="107295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858" y="4694884"/>
            <a:ext cx="9141143" cy="6413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746293" y="1714807"/>
            <a:ext cx="8751305" cy="3488180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pc="39" dirty="0"/>
              <a:t>We</a:t>
            </a:r>
            <a:r>
              <a:rPr spc="2" dirty="0"/>
              <a:t> </a:t>
            </a:r>
            <a:r>
              <a:rPr spc="80" dirty="0"/>
              <a:t>have</a:t>
            </a:r>
            <a:r>
              <a:rPr spc="5" dirty="0"/>
              <a:t> </a:t>
            </a:r>
            <a:r>
              <a:rPr spc="-5" dirty="0"/>
              <a:t>also</a:t>
            </a:r>
            <a:r>
              <a:rPr spc="7" dirty="0"/>
              <a:t> </a:t>
            </a:r>
            <a:r>
              <a:rPr spc="177" dirty="0"/>
              <a:t>a</a:t>
            </a:r>
            <a:r>
              <a:rPr spc="5" dirty="0"/>
              <a:t> </a:t>
            </a:r>
            <a:r>
              <a:rPr spc="23" dirty="0"/>
              <a:t>optional</a:t>
            </a:r>
            <a:r>
              <a:rPr spc="5" dirty="0"/>
              <a:t> </a:t>
            </a:r>
            <a:r>
              <a:rPr spc="25" dirty="0"/>
              <a:t>feature</a:t>
            </a:r>
            <a:r>
              <a:rPr spc="5" dirty="0"/>
              <a:t> </a:t>
            </a:r>
            <a:r>
              <a:rPr spc="7" dirty="0"/>
              <a:t>while</a:t>
            </a:r>
            <a:r>
              <a:rPr spc="2" dirty="0"/>
              <a:t> </a:t>
            </a:r>
            <a:r>
              <a:rPr spc="39" dirty="0"/>
              <a:t>creating</a:t>
            </a:r>
            <a:r>
              <a:rPr spc="5" dirty="0"/>
              <a:t> </a:t>
            </a:r>
            <a:r>
              <a:rPr spc="36" dirty="0"/>
              <a:t>objects-</a:t>
            </a:r>
          </a:p>
          <a:p>
            <a:pPr marL="229883" indent="-189451">
              <a:spcBef>
                <a:spcPts val="1414"/>
              </a:spcBef>
              <a:buChar char="▪"/>
              <a:tabLst>
                <a:tab pos="229883" algn="l"/>
                <a:tab pos="230172" algn="l"/>
              </a:tabLst>
            </a:pPr>
            <a:r>
              <a:rPr sz="1342" dirty="0">
                <a:solidFill>
                  <a:srgbClr val="107295"/>
                </a:solidFill>
              </a:rPr>
              <a:t>Allow</a:t>
            </a:r>
            <a:r>
              <a:rPr sz="1342" spc="2" dirty="0">
                <a:solidFill>
                  <a:srgbClr val="107295"/>
                </a:solidFill>
              </a:rPr>
              <a:t> </a:t>
            </a:r>
            <a:r>
              <a:rPr sz="1342" spc="-30" dirty="0">
                <a:solidFill>
                  <a:srgbClr val="107295"/>
                </a:solidFill>
              </a:rPr>
              <a:t>reports:</a:t>
            </a:r>
            <a:r>
              <a:rPr sz="1342" spc="27" dirty="0">
                <a:solidFill>
                  <a:srgbClr val="107295"/>
                </a:solidFill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If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verify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" dirty="0">
                <a:latin typeface="Microsoft Sans Serif"/>
                <a:cs typeface="Microsoft Sans Serif"/>
              </a:rPr>
              <a:t>this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8" dirty="0">
                <a:latin typeface="Microsoft Sans Serif"/>
                <a:cs typeface="Microsoft Sans Serif"/>
              </a:rPr>
              <a:t>check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box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then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only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0" dirty="0">
                <a:latin typeface="Microsoft Sans Serif"/>
                <a:cs typeface="Microsoft Sans Serif"/>
              </a:rPr>
              <a:t>these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available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make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reports.</a:t>
            </a:r>
            <a:endParaRPr sz="1342" dirty="0">
              <a:latin typeface="Microsoft Sans Serif"/>
              <a:cs typeface="Microsoft Sans Serif"/>
            </a:endParaRPr>
          </a:p>
          <a:p>
            <a:pPr marL="229883" indent="-189451">
              <a:spcBef>
                <a:spcPts val="462"/>
              </a:spcBef>
              <a:buChar char="▪"/>
              <a:tabLst>
                <a:tab pos="229883" algn="l"/>
                <a:tab pos="230172" algn="l"/>
              </a:tabLst>
            </a:pPr>
            <a:r>
              <a:rPr sz="1342" dirty="0">
                <a:solidFill>
                  <a:srgbClr val="107295"/>
                </a:solidFill>
              </a:rPr>
              <a:t>Allow </a:t>
            </a:r>
            <a:r>
              <a:rPr sz="1342" spc="-18" dirty="0">
                <a:solidFill>
                  <a:srgbClr val="107295"/>
                </a:solidFill>
              </a:rPr>
              <a:t>Activities:</a:t>
            </a:r>
            <a:r>
              <a:rPr sz="1342" spc="36" dirty="0">
                <a:solidFill>
                  <a:srgbClr val="107295"/>
                </a:solidFill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If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verify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" dirty="0">
                <a:latin typeface="Microsoft Sans Serif"/>
                <a:cs typeface="Microsoft Sans Serif"/>
              </a:rPr>
              <a:t>this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8" dirty="0">
                <a:latin typeface="Microsoft Sans Serif"/>
                <a:cs typeface="Microsoft Sans Serif"/>
              </a:rPr>
              <a:t>check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box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then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able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make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8" dirty="0">
                <a:latin typeface="Microsoft Sans Serif"/>
                <a:cs typeface="Microsoft Sans Serif"/>
              </a:rPr>
              <a:t>activities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4" dirty="0">
                <a:latin typeface="Microsoft Sans Serif"/>
                <a:cs typeface="Microsoft Sans Serif"/>
              </a:rPr>
              <a:t>on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9" dirty="0">
                <a:latin typeface="Microsoft Sans Serif"/>
                <a:cs typeface="Microsoft Sans Serif"/>
              </a:rPr>
              <a:t>this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object.</a:t>
            </a:r>
            <a:endParaRPr sz="1342" dirty="0">
              <a:latin typeface="Microsoft Sans Serif"/>
              <a:cs typeface="Microsoft Sans Serif"/>
            </a:endParaRPr>
          </a:p>
          <a:p>
            <a:pPr marL="229883" marR="165192" indent="-189451">
              <a:lnSpc>
                <a:spcPct val="100600"/>
              </a:lnSpc>
              <a:spcBef>
                <a:spcPts val="450"/>
              </a:spcBef>
              <a:buChar char="▪"/>
              <a:tabLst>
                <a:tab pos="229883" algn="l"/>
                <a:tab pos="230172" algn="l"/>
              </a:tabLst>
            </a:pPr>
            <a:r>
              <a:rPr sz="1342" spc="-14" dirty="0">
                <a:solidFill>
                  <a:srgbClr val="107295"/>
                </a:solidFill>
              </a:rPr>
              <a:t>Track</a:t>
            </a:r>
            <a:r>
              <a:rPr sz="1342" spc="2" dirty="0">
                <a:solidFill>
                  <a:srgbClr val="107295"/>
                </a:solidFill>
              </a:rPr>
              <a:t> </a:t>
            </a:r>
            <a:r>
              <a:rPr sz="1342" spc="-20" dirty="0">
                <a:solidFill>
                  <a:srgbClr val="107295"/>
                </a:solidFill>
              </a:rPr>
              <a:t>Field</a:t>
            </a:r>
            <a:r>
              <a:rPr sz="1342" spc="2" dirty="0">
                <a:solidFill>
                  <a:srgbClr val="107295"/>
                </a:solidFill>
              </a:rPr>
              <a:t> </a:t>
            </a:r>
            <a:r>
              <a:rPr sz="1342" spc="-50" dirty="0">
                <a:solidFill>
                  <a:srgbClr val="107295"/>
                </a:solidFill>
              </a:rPr>
              <a:t>History:</a:t>
            </a:r>
            <a:r>
              <a:rPr sz="1342" spc="36" dirty="0">
                <a:solidFill>
                  <a:srgbClr val="107295"/>
                </a:solidFill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When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36" dirty="0">
                <a:latin typeface="Microsoft Sans Serif"/>
                <a:cs typeface="Microsoft Sans Serif"/>
              </a:rPr>
              <a:t>verify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" dirty="0">
                <a:latin typeface="Microsoft Sans Serif"/>
                <a:cs typeface="Microsoft Sans Serif"/>
              </a:rPr>
              <a:t>this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8" dirty="0">
                <a:latin typeface="Microsoft Sans Serif"/>
                <a:cs typeface="Microsoft Sans Serif"/>
              </a:rPr>
              <a:t>check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box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then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merely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track</a:t>
            </a:r>
            <a:r>
              <a:rPr sz="1342" spc="16" dirty="0">
                <a:latin typeface="Microsoft Sans Serif"/>
                <a:cs typeface="Microsoft Sans Serif"/>
              </a:rPr>
              <a:t> fields.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7" dirty="0">
                <a:latin typeface="Microsoft Sans Serif"/>
                <a:cs typeface="Microsoft Sans Serif"/>
              </a:rPr>
              <a:t>We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6" dirty="0">
                <a:latin typeface="Microsoft Sans Serif"/>
                <a:cs typeface="Microsoft Sans Serif"/>
              </a:rPr>
              <a:t>can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track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up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dirty="0">
                <a:latin typeface="Microsoft Sans Serif"/>
                <a:cs typeface="Microsoft Sans Serif"/>
              </a:rPr>
              <a:t>20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fields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single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object.</a:t>
            </a:r>
            <a:endParaRPr sz="1342" dirty="0">
              <a:latin typeface="Microsoft Sans Serif"/>
              <a:cs typeface="Microsoft Sans Serif"/>
            </a:endParaRPr>
          </a:p>
          <a:p>
            <a:pPr marL="229883" marR="2888" indent="-189451">
              <a:lnSpc>
                <a:spcPct val="100600"/>
              </a:lnSpc>
              <a:spcBef>
                <a:spcPts val="448"/>
              </a:spcBef>
              <a:buChar char="▪"/>
              <a:tabLst>
                <a:tab pos="229883" algn="l"/>
                <a:tab pos="230172" algn="l"/>
                <a:tab pos="7934725" algn="l"/>
              </a:tabLst>
            </a:pPr>
            <a:r>
              <a:rPr sz="1342" spc="-5" dirty="0">
                <a:solidFill>
                  <a:srgbClr val="107295"/>
                </a:solidFill>
              </a:rPr>
              <a:t>In</a:t>
            </a:r>
            <a:r>
              <a:rPr sz="1342" dirty="0">
                <a:solidFill>
                  <a:srgbClr val="107295"/>
                </a:solidFill>
              </a:rPr>
              <a:t> </a:t>
            </a:r>
            <a:r>
              <a:rPr sz="1342" spc="36" dirty="0">
                <a:solidFill>
                  <a:srgbClr val="107295"/>
                </a:solidFill>
              </a:rPr>
              <a:t>development</a:t>
            </a:r>
            <a:r>
              <a:rPr sz="1342" spc="23" dirty="0">
                <a:solidFill>
                  <a:srgbClr val="107295"/>
                </a:solidFill>
              </a:rPr>
              <a:t>:</a:t>
            </a:r>
            <a:r>
              <a:rPr sz="1342" spc="11" dirty="0">
                <a:solidFill>
                  <a:srgbClr val="107295"/>
                </a:solidFill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I</a:t>
            </a:r>
            <a:r>
              <a:rPr sz="1342" spc="-9" dirty="0">
                <a:latin typeface="Microsoft Sans Serif"/>
                <a:cs typeface="Microsoft Sans Serif"/>
              </a:rPr>
              <a:t>f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57" dirty="0">
                <a:latin typeface="Microsoft Sans Serif"/>
                <a:cs typeface="Microsoft Sans Serif"/>
              </a:rPr>
              <a:t>w</a:t>
            </a:r>
            <a:r>
              <a:rPr sz="1342" spc="123" dirty="0">
                <a:latin typeface="Microsoft Sans Serif"/>
                <a:cs typeface="Microsoft Sans Serif"/>
              </a:rPr>
              <a:t>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verif</a:t>
            </a:r>
            <a:r>
              <a:rPr sz="1342" spc="48" dirty="0">
                <a:latin typeface="Microsoft Sans Serif"/>
                <a:cs typeface="Microsoft Sans Serif"/>
              </a:rPr>
              <a:t>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thi</a:t>
            </a:r>
            <a:r>
              <a:rPr sz="1342" spc="-7" dirty="0">
                <a:latin typeface="Microsoft Sans Serif"/>
                <a:cs typeface="Microsoft Sans Serif"/>
              </a:rPr>
              <a:t>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chec</a:t>
            </a:r>
            <a:r>
              <a:rPr sz="1342" spc="118" dirty="0">
                <a:latin typeface="Microsoft Sans Serif"/>
                <a:cs typeface="Microsoft Sans Serif"/>
              </a:rPr>
              <a:t>k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box</a:t>
            </a:r>
            <a:r>
              <a:rPr sz="1342" spc="41" dirty="0">
                <a:latin typeface="Microsoft Sans Serif"/>
                <a:cs typeface="Microsoft Sans Serif"/>
              </a:rPr>
              <a:t>,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2" dirty="0">
                <a:latin typeface="Microsoft Sans Serif"/>
                <a:cs typeface="Microsoft Sans Serif"/>
              </a:rPr>
              <a:t>the</a:t>
            </a:r>
            <a:r>
              <a:rPr sz="1342" spc="104" dirty="0">
                <a:latin typeface="Microsoft Sans Serif"/>
                <a:cs typeface="Microsoft Sans Serif"/>
              </a:rPr>
              <a:t>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11" dirty="0">
                <a:latin typeface="Microsoft Sans Serif"/>
                <a:cs typeface="Microsoft Sans Serif"/>
              </a:rPr>
              <a:t>thi</a:t>
            </a:r>
            <a:r>
              <a:rPr sz="1342" spc="-7" dirty="0">
                <a:latin typeface="Microsoft Sans Serif"/>
                <a:cs typeface="Microsoft Sans Serif"/>
              </a:rPr>
              <a:t>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objec</a:t>
            </a:r>
            <a:r>
              <a:rPr sz="1342" spc="70" dirty="0">
                <a:latin typeface="Microsoft Sans Serif"/>
                <a:cs typeface="Microsoft Sans Serif"/>
              </a:rPr>
              <a:t>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61" dirty="0">
                <a:latin typeface="Microsoft Sans Serif"/>
                <a:cs typeface="Microsoft Sans Serif"/>
              </a:rPr>
              <a:t>i</a:t>
            </a:r>
            <a:r>
              <a:rPr sz="1342" spc="-127" dirty="0">
                <a:latin typeface="Microsoft Sans Serif"/>
                <a:cs typeface="Microsoft Sans Serif"/>
              </a:rPr>
              <a:t>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39" dirty="0">
                <a:latin typeface="Microsoft Sans Serif"/>
                <a:cs typeface="Microsoft Sans Serif"/>
              </a:rPr>
              <a:t>stil</a:t>
            </a:r>
            <a:r>
              <a:rPr sz="1342" spc="-27" dirty="0">
                <a:latin typeface="Microsoft Sans Serif"/>
                <a:cs typeface="Microsoft Sans Serif"/>
              </a:rPr>
              <a:t>l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i</a:t>
            </a:r>
            <a:r>
              <a:rPr sz="1342" spc="27" dirty="0">
                <a:latin typeface="Microsoft Sans Serif"/>
                <a:cs typeface="Microsoft Sans Serif"/>
              </a:rPr>
              <a:t>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developmen</a:t>
            </a:r>
            <a:r>
              <a:rPr sz="1342" spc="59" dirty="0">
                <a:latin typeface="Microsoft Sans Serif"/>
                <a:cs typeface="Microsoft Sans Serif"/>
              </a:rPr>
              <a:t>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30" dirty="0">
                <a:latin typeface="Microsoft Sans Serif"/>
                <a:cs typeface="Microsoft Sans Serif"/>
              </a:rPr>
              <a:t>mode</a:t>
            </a:r>
            <a:r>
              <a:rPr sz="1342" spc="59" dirty="0">
                <a:latin typeface="Microsoft Sans Serif"/>
                <a:cs typeface="Microsoft Sans Serif"/>
              </a:rPr>
              <a:t>.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-89" dirty="0">
                <a:latin typeface="Microsoft Sans Serif"/>
                <a:cs typeface="Microsoft Sans Serif"/>
              </a:rPr>
              <a:t>Thi</a:t>
            </a:r>
            <a:r>
              <a:rPr sz="1342" spc="-93" dirty="0">
                <a:latin typeface="Microsoft Sans Serif"/>
                <a:cs typeface="Microsoft Sans Serif"/>
              </a:rPr>
              <a:t>s</a:t>
            </a:r>
            <a:r>
              <a:rPr sz="1342" dirty="0">
                <a:latin typeface="Microsoft Sans Serif"/>
                <a:cs typeface="Microsoft Sans Serif"/>
              </a:rPr>
              <a:t>	</a:t>
            </a:r>
            <a:r>
              <a:rPr sz="1342" spc="-82" dirty="0">
                <a:latin typeface="Microsoft Sans Serif"/>
                <a:cs typeface="Microsoft Sans Serif"/>
              </a:rPr>
              <a:t>is  </a:t>
            </a:r>
            <a:r>
              <a:rPr sz="1342" spc="96" dirty="0">
                <a:latin typeface="Microsoft Sans Serif"/>
                <a:cs typeface="Microsoft Sans Serif"/>
              </a:rPr>
              <a:t>not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present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deployments.</a:t>
            </a:r>
            <a:endParaRPr sz="1342" dirty="0">
              <a:latin typeface="Microsoft Sans Serif"/>
              <a:cs typeface="Microsoft Sans Serif"/>
            </a:endParaRPr>
          </a:p>
          <a:p>
            <a:pPr marL="229883" marR="739900" indent="-189451">
              <a:lnSpc>
                <a:spcPts val="2069"/>
              </a:lnSpc>
              <a:spcBef>
                <a:spcPts val="148"/>
              </a:spcBef>
              <a:buChar char="▪"/>
              <a:tabLst>
                <a:tab pos="229883" algn="l"/>
                <a:tab pos="230172" algn="l"/>
              </a:tabLst>
            </a:pPr>
            <a:r>
              <a:rPr sz="1342" spc="32" dirty="0">
                <a:solidFill>
                  <a:srgbClr val="107295"/>
                </a:solidFill>
              </a:rPr>
              <a:t>Deployed:</a:t>
            </a:r>
            <a:r>
              <a:rPr sz="1342" spc="11" dirty="0">
                <a:solidFill>
                  <a:srgbClr val="107295"/>
                </a:solidFill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After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selecting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-9" dirty="0">
                <a:latin typeface="Microsoft Sans Serif"/>
                <a:cs typeface="Microsoft Sans Serif"/>
              </a:rPr>
              <a:t>this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8" dirty="0">
                <a:latin typeface="Microsoft Sans Serif"/>
                <a:cs typeface="Microsoft Sans Serif"/>
              </a:rPr>
              <a:t>check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box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then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only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23" dirty="0">
                <a:latin typeface="Microsoft Sans Serif"/>
                <a:cs typeface="Microsoft Sans Serif"/>
              </a:rPr>
              <a:t>it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9" dirty="0">
                <a:latin typeface="Microsoft Sans Serif"/>
                <a:cs typeface="Microsoft Sans Serif"/>
              </a:rPr>
              <a:t>will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50" dirty="0">
                <a:latin typeface="Microsoft Sans Serif"/>
                <a:cs typeface="Microsoft Sans Serif"/>
              </a:rPr>
              <a:t>be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available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45" dirty="0">
                <a:latin typeface="Microsoft Sans Serif"/>
                <a:cs typeface="Microsoft Sans Serif"/>
              </a:rPr>
              <a:t>for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deployment.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-16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following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options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available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5" dirty="0">
                <a:latin typeface="Microsoft Sans Serif"/>
                <a:cs typeface="Microsoft Sans Serif"/>
              </a:rPr>
              <a:t>only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when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creating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custom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object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23" dirty="0">
                <a:latin typeface="Microsoft Sans Serif"/>
                <a:cs typeface="Microsoft Sans Serif"/>
              </a:rPr>
              <a:t>first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64" dirty="0">
                <a:latin typeface="Microsoft Sans Serif"/>
                <a:cs typeface="Microsoft Sans Serif"/>
              </a:rPr>
              <a:t>time.</a:t>
            </a:r>
            <a:endParaRPr sz="1342" dirty="0">
              <a:latin typeface="Microsoft Sans Serif"/>
              <a:cs typeface="Microsoft Sans Serif"/>
            </a:endParaRPr>
          </a:p>
          <a:p>
            <a:pPr>
              <a:spcBef>
                <a:spcPts val="25"/>
              </a:spcBef>
            </a:pPr>
            <a:endParaRPr sz="2752" dirty="0">
              <a:latin typeface="Microsoft Sans Serif"/>
              <a:cs typeface="Microsoft Sans Serif"/>
            </a:endParaRPr>
          </a:p>
          <a:p>
            <a:pPr marL="743944"/>
            <a:r>
              <a:rPr sz="1501" spc="55" dirty="0"/>
              <a:t>Add</a:t>
            </a:r>
            <a:r>
              <a:rPr sz="1501" spc="-7" dirty="0"/>
              <a:t> </a:t>
            </a:r>
            <a:r>
              <a:rPr sz="1501" spc="-18" dirty="0"/>
              <a:t>notes</a:t>
            </a:r>
            <a:r>
              <a:rPr sz="1501" spc="-2" dirty="0"/>
              <a:t> </a:t>
            </a:r>
            <a:r>
              <a:rPr sz="1501" spc="68" dirty="0"/>
              <a:t>and</a:t>
            </a:r>
            <a:r>
              <a:rPr sz="1501" spc="-2" dirty="0"/>
              <a:t> </a:t>
            </a:r>
            <a:r>
              <a:rPr sz="1501" spc="23" dirty="0"/>
              <a:t>attachments</a:t>
            </a:r>
            <a:r>
              <a:rPr sz="1501" spc="-5" dirty="0"/>
              <a:t> </a:t>
            </a:r>
            <a:r>
              <a:rPr sz="1501" spc="34" dirty="0"/>
              <a:t>related</a:t>
            </a:r>
            <a:r>
              <a:rPr sz="1501" spc="-5" dirty="0"/>
              <a:t> </a:t>
            </a:r>
            <a:r>
              <a:rPr sz="1501" spc="-70" dirty="0"/>
              <a:t>list.</a:t>
            </a:r>
            <a:endParaRPr sz="1501" dirty="0"/>
          </a:p>
          <a:p>
            <a:pPr marL="743944">
              <a:spcBef>
                <a:spcPts val="448"/>
              </a:spcBef>
            </a:pPr>
            <a:r>
              <a:rPr sz="1501" spc="-9" dirty="0"/>
              <a:t>Launch</a:t>
            </a:r>
            <a:r>
              <a:rPr sz="1501" spc="-5" dirty="0"/>
              <a:t> </a:t>
            </a:r>
            <a:r>
              <a:rPr sz="1501" spc="45" dirty="0"/>
              <a:t>new</a:t>
            </a:r>
            <a:r>
              <a:rPr sz="1501" dirty="0"/>
              <a:t> </a:t>
            </a:r>
            <a:r>
              <a:rPr sz="1501" spc="-2" dirty="0"/>
              <a:t>custom</a:t>
            </a:r>
            <a:r>
              <a:rPr sz="1501" dirty="0"/>
              <a:t> </a:t>
            </a:r>
            <a:r>
              <a:rPr sz="1501" spc="55" dirty="0"/>
              <a:t>tab</a:t>
            </a:r>
            <a:r>
              <a:rPr sz="1501" spc="-2" dirty="0"/>
              <a:t> </a:t>
            </a:r>
            <a:r>
              <a:rPr sz="1501" spc="2" dirty="0"/>
              <a:t>wizard</a:t>
            </a:r>
            <a:r>
              <a:rPr sz="1501" spc="-2" dirty="0"/>
              <a:t> </a:t>
            </a:r>
            <a:r>
              <a:rPr sz="1501" spc="7" dirty="0"/>
              <a:t>after</a:t>
            </a:r>
            <a:r>
              <a:rPr sz="1501" dirty="0"/>
              <a:t> </a:t>
            </a:r>
            <a:r>
              <a:rPr sz="1501" spc="-7" dirty="0"/>
              <a:t>saving</a:t>
            </a:r>
            <a:r>
              <a:rPr sz="1501" spc="-2" dirty="0"/>
              <a:t> </a:t>
            </a:r>
            <a:r>
              <a:rPr sz="1501" spc="-80" dirty="0"/>
              <a:t>this</a:t>
            </a:r>
            <a:r>
              <a:rPr sz="1501" spc="-5" dirty="0"/>
              <a:t> </a:t>
            </a:r>
            <a:r>
              <a:rPr sz="1501" spc="-2" dirty="0"/>
              <a:t>custom</a:t>
            </a:r>
            <a:r>
              <a:rPr sz="1501" dirty="0"/>
              <a:t> </a:t>
            </a:r>
            <a:r>
              <a:rPr sz="1501" spc="39" dirty="0"/>
              <a:t>object.</a:t>
            </a:r>
            <a:endParaRPr sz="1501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6756" y="4645215"/>
            <a:ext cx="372900" cy="3729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49632"/>
            <a:ext cx="9584055" cy="117221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35"/>
              </a:spcBef>
            </a:pPr>
            <a:r>
              <a:rPr sz="3950" dirty="0"/>
              <a:t>Creating</a:t>
            </a:r>
            <a:r>
              <a:rPr sz="3950" spc="-90" dirty="0"/>
              <a:t> </a:t>
            </a:r>
            <a:r>
              <a:rPr sz="3950" dirty="0"/>
              <a:t>Record</a:t>
            </a:r>
            <a:r>
              <a:rPr sz="3950" spc="-85" dirty="0"/>
              <a:t> </a:t>
            </a:r>
            <a:r>
              <a:rPr sz="3950" dirty="0"/>
              <a:t>triggered</a:t>
            </a:r>
            <a:r>
              <a:rPr sz="3950" spc="-80" dirty="0"/>
              <a:t> </a:t>
            </a:r>
            <a:r>
              <a:rPr sz="3950" dirty="0"/>
              <a:t>flow</a:t>
            </a:r>
            <a:r>
              <a:rPr sz="3950" spc="-90" dirty="0"/>
              <a:t> </a:t>
            </a:r>
            <a:r>
              <a:rPr sz="3950" dirty="0"/>
              <a:t>and</a:t>
            </a:r>
            <a:r>
              <a:rPr sz="3950" spc="-80" dirty="0"/>
              <a:t> </a:t>
            </a:r>
            <a:r>
              <a:rPr sz="3950" dirty="0"/>
              <a:t>calling</a:t>
            </a:r>
            <a:r>
              <a:rPr sz="3950" spc="-90" dirty="0"/>
              <a:t> </a:t>
            </a:r>
            <a:r>
              <a:rPr sz="3950" spc="-20" dirty="0"/>
              <a:t>auto </a:t>
            </a:r>
            <a:r>
              <a:rPr sz="3950" dirty="0"/>
              <a:t>launched</a:t>
            </a:r>
            <a:r>
              <a:rPr sz="3950" spc="-35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232632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‘add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element’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‘create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records’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92573"/>
            <a:ext cx="12191999" cy="466753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22335"/>
            <a:ext cx="9584055" cy="117221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35"/>
              </a:spcBef>
            </a:pPr>
            <a:r>
              <a:rPr sz="3950" dirty="0"/>
              <a:t>Creating</a:t>
            </a:r>
            <a:r>
              <a:rPr sz="3950" spc="-90" dirty="0"/>
              <a:t> </a:t>
            </a:r>
            <a:r>
              <a:rPr sz="3950" dirty="0"/>
              <a:t>Record</a:t>
            </a:r>
            <a:r>
              <a:rPr sz="3950" spc="-85" dirty="0"/>
              <a:t> </a:t>
            </a:r>
            <a:r>
              <a:rPr sz="3950" dirty="0"/>
              <a:t>triggered</a:t>
            </a:r>
            <a:r>
              <a:rPr sz="3950" spc="-80" dirty="0"/>
              <a:t> </a:t>
            </a:r>
            <a:r>
              <a:rPr sz="3950" dirty="0"/>
              <a:t>flow</a:t>
            </a:r>
            <a:r>
              <a:rPr sz="3950" spc="-90" dirty="0"/>
              <a:t> </a:t>
            </a:r>
            <a:r>
              <a:rPr sz="3950" dirty="0"/>
              <a:t>and</a:t>
            </a:r>
            <a:r>
              <a:rPr sz="3950" spc="-80" dirty="0"/>
              <a:t> </a:t>
            </a:r>
            <a:r>
              <a:rPr sz="3950" dirty="0"/>
              <a:t>calling</a:t>
            </a:r>
            <a:r>
              <a:rPr sz="3950" spc="-90" dirty="0"/>
              <a:t> </a:t>
            </a:r>
            <a:r>
              <a:rPr sz="3950" spc="-20" dirty="0"/>
              <a:t>auto </a:t>
            </a:r>
            <a:r>
              <a:rPr sz="3950" dirty="0"/>
              <a:t>launched</a:t>
            </a:r>
            <a:r>
              <a:rPr sz="3950" spc="-35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164393"/>
            <a:ext cx="9434830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Give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label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,apiname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‘use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separate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resources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	</a:t>
            </a:r>
            <a:r>
              <a:rPr sz="2800" dirty="0">
                <a:latin typeface="Calibri"/>
                <a:cs typeface="Calibri"/>
              </a:rPr>
              <a:t>literal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values’,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object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‘contact’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15402"/>
            <a:ext cx="12191999" cy="45992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225" y="1863"/>
            <a:ext cx="9584055" cy="117221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35"/>
              </a:spcBef>
            </a:pPr>
            <a:r>
              <a:rPr sz="3950" dirty="0">
                <a:latin typeface="Calibri"/>
                <a:cs typeface="Calibri"/>
              </a:rPr>
              <a:t>Creating</a:t>
            </a:r>
            <a:r>
              <a:rPr sz="3950" spc="-9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Record</a:t>
            </a:r>
            <a:r>
              <a:rPr sz="3950" spc="-85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triggered</a:t>
            </a:r>
            <a:r>
              <a:rPr sz="3950" spc="-8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flow</a:t>
            </a:r>
            <a:r>
              <a:rPr sz="3950" spc="-9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and</a:t>
            </a:r>
            <a:r>
              <a:rPr sz="3950" spc="-80" dirty="0">
                <a:latin typeface="Calibri"/>
                <a:cs typeface="Calibri"/>
              </a:rPr>
              <a:t> </a:t>
            </a:r>
            <a:r>
              <a:rPr sz="3950" dirty="0">
                <a:latin typeface="Calibri"/>
                <a:cs typeface="Calibri"/>
              </a:rPr>
              <a:t>calling</a:t>
            </a:r>
            <a:r>
              <a:rPr sz="3950" spc="-90" dirty="0">
                <a:latin typeface="Calibri"/>
                <a:cs typeface="Calibri"/>
              </a:rPr>
              <a:t> </a:t>
            </a:r>
            <a:r>
              <a:rPr sz="3950" spc="-20" dirty="0">
                <a:latin typeface="Calibri"/>
                <a:cs typeface="Calibri"/>
              </a:rPr>
              <a:t>auto </a:t>
            </a:r>
            <a:r>
              <a:rPr sz="3950" dirty="0">
                <a:latin typeface="Calibri"/>
                <a:cs typeface="Calibri"/>
              </a:rPr>
              <a:t>launched</a:t>
            </a:r>
            <a:r>
              <a:rPr sz="3950" spc="-35" dirty="0">
                <a:latin typeface="Calibri"/>
                <a:cs typeface="Calibri"/>
              </a:rPr>
              <a:t> </a:t>
            </a:r>
            <a:r>
              <a:rPr sz="3950" spc="-20" dirty="0">
                <a:latin typeface="Calibri"/>
                <a:cs typeface="Calibri"/>
              </a:rPr>
              <a:t>flow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4547" y="1027916"/>
            <a:ext cx="9171305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fields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inside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‘Set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field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contact’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 	</a:t>
            </a:r>
            <a:r>
              <a:rPr sz="2800" dirty="0">
                <a:latin typeface="Calibri"/>
                <a:cs typeface="Calibri"/>
              </a:rPr>
              <a:t>mentioned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below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screenshot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20370"/>
            <a:ext cx="12191999" cy="36765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76926"/>
            <a:ext cx="9584055" cy="117221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35"/>
              </a:spcBef>
            </a:pPr>
            <a:r>
              <a:rPr sz="3950" dirty="0"/>
              <a:t>Creating</a:t>
            </a:r>
            <a:r>
              <a:rPr sz="3950" spc="-90" dirty="0"/>
              <a:t> </a:t>
            </a:r>
            <a:r>
              <a:rPr sz="3950" dirty="0"/>
              <a:t>Record</a:t>
            </a:r>
            <a:r>
              <a:rPr sz="3950" spc="-85" dirty="0"/>
              <a:t> </a:t>
            </a:r>
            <a:r>
              <a:rPr sz="3950" dirty="0"/>
              <a:t>triggered</a:t>
            </a:r>
            <a:r>
              <a:rPr sz="3950" spc="-80" dirty="0"/>
              <a:t> </a:t>
            </a:r>
            <a:r>
              <a:rPr sz="3950" dirty="0"/>
              <a:t>flow</a:t>
            </a:r>
            <a:r>
              <a:rPr sz="3950" spc="-90" dirty="0"/>
              <a:t> </a:t>
            </a:r>
            <a:r>
              <a:rPr sz="3950" dirty="0"/>
              <a:t>and</a:t>
            </a:r>
            <a:r>
              <a:rPr sz="3950" spc="-80" dirty="0"/>
              <a:t> </a:t>
            </a:r>
            <a:r>
              <a:rPr sz="3950" dirty="0"/>
              <a:t>calling</a:t>
            </a:r>
            <a:r>
              <a:rPr sz="3950" spc="-90" dirty="0"/>
              <a:t> </a:t>
            </a:r>
            <a:r>
              <a:rPr sz="3950" spc="-20" dirty="0"/>
              <a:t>auto </a:t>
            </a:r>
            <a:r>
              <a:rPr sz="3950" dirty="0"/>
              <a:t>launched</a:t>
            </a:r>
            <a:r>
              <a:rPr sz="3950" spc="-35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273574"/>
            <a:ext cx="9831070" cy="17316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subflow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already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earlier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	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current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flow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opportunity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creation. 	</a:t>
            </a:r>
            <a:r>
              <a:rPr sz="2800" dirty="0">
                <a:latin typeface="Calibri"/>
                <a:cs typeface="Calibri"/>
              </a:rPr>
              <a:t>Follow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below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achieve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this.</a:t>
            </a:r>
            <a:endParaRPr sz="2800">
              <a:latin typeface="Calibri"/>
              <a:cs typeface="Calibri"/>
            </a:endParaRPr>
          </a:p>
          <a:p>
            <a:pPr marL="187325" indent="-174625" algn="just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‘Subflow’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02507"/>
            <a:ext cx="12191999" cy="363030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42808"/>
            <a:ext cx="9584055" cy="117221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35"/>
              </a:spcBef>
            </a:pPr>
            <a:r>
              <a:rPr sz="3950" dirty="0"/>
              <a:t>Creating</a:t>
            </a:r>
            <a:r>
              <a:rPr sz="3950" spc="-90" dirty="0"/>
              <a:t> </a:t>
            </a:r>
            <a:r>
              <a:rPr sz="3950" dirty="0"/>
              <a:t>Record</a:t>
            </a:r>
            <a:r>
              <a:rPr sz="3950" spc="-85" dirty="0"/>
              <a:t> </a:t>
            </a:r>
            <a:r>
              <a:rPr sz="3950" dirty="0"/>
              <a:t>triggered</a:t>
            </a:r>
            <a:r>
              <a:rPr sz="3950" spc="-80" dirty="0"/>
              <a:t> </a:t>
            </a:r>
            <a:r>
              <a:rPr sz="3950" dirty="0"/>
              <a:t>flow</a:t>
            </a:r>
            <a:r>
              <a:rPr sz="3950" spc="-90" dirty="0"/>
              <a:t> </a:t>
            </a:r>
            <a:r>
              <a:rPr sz="3950" dirty="0"/>
              <a:t>and</a:t>
            </a:r>
            <a:r>
              <a:rPr sz="3950" spc="-80" dirty="0"/>
              <a:t> </a:t>
            </a:r>
            <a:r>
              <a:rPr sz="3950" dirty="0"/>
              <a:t>calling</a:t>
            </a:r>
            <a:r>
              <a:rPr sz="3950" spc="-90" dirty="0"/>
              <a:t> </a:t>
            </a:r>
            <a:r>
              <a:rPr sz="3950" spc="-20" dirty="0"/>
              <a:t>auto </a:t>
            </a:r>
            <a:r>
              <a:rPr sz="3950" dirty="0"/>
              <a:t>launched</a:t>
            </a:r>
            <a:r>
              <a:rPr sz="3950" spc="-35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164393"/>
            <a:ext cx="10143490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Give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‘reference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flow’,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‘label’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‘set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values’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mentioned 	below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069" y="2129050"/>
            <a:ext cx="12000930" cy="461294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293912"/>
            <a:ext cx="982027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35" dirty="0"/>
              <a:t>Testing</a:t>
            </a:r>
            <a:r>
              <a:rPr sz="3950" spc="-125" dirty="0"/>
              <a:t> </a:t>
            </a:r>
            <a:r>
              <a:rPr sz="3950" dirty="0"/>
              <a:t>Record</a:t>
            </a:r>
            <a:r>
              <a:rPr sz="3950" spc="-105" dirty="0"/>
              <a:t> </a:t>
            </a:r>
            <a:r>
              <a:rPr sz="3950" dirty="0"/>
              <a:t>triggered</a:t>
            </a:r>
            <a:r>
              <a:rPr sz="3950" spc="-110" dirty="0"/>
              <a:t> </a:t>
            </a:r>
            <a:r>
              <a:rPr sz="3950" dirty="0"/>
              <a:t>and</a:t>
            </a:r>
            <a:r>
              <a:rPr sz="3950" spc="-105" dirty="0"/>
              <a:t> </a:t>
            </a:r>
            <a:r>
              <a:rPr sz="3950" dirty="0"/>
              <a:t>Autolaunched</a:t>
            </a:r>
            <a:r>
              <a:rPr sz="3950" spc="-105" dirty="0"/>
              <a:t> </a:t>
            </a:r>
            <a:r>
              <a:rPr sz="3950" spc="-20" dirty="0"/>
              <a:t>flow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4547" y="1082507"/>
            <a:ext cx="10222230" cy="12204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entire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test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 	</a:t>
            </a:r>
            <a:r>
              <a:rPr sz="2800" dirty="0">
                <a:latin typeface="Calibri"/>
                <a:cs typeface="Calibri"/>
              </a:rPr>
              <a:t>record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automatically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contact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opportunity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record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also 	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10" dirty="0">
                <a:latin typeface="Calibri"/>
                <a:cs typeface="Calibri"/>
              </a:rPr>
              <a:t> created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7538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100"/>
              </a:spcBef>
            </a:pPr>
            <a:r>
              <a:rPr dirty="0"/>
              <a:t>Schedule</a:t>
            </a:r>
            <a:r>
              <a:rPr spc="-210" dirty="0"/>
              <a:t> </a:t>
            </a:r>
            <a:r>
              <a:rPr dirty="0"/>
              <a:t>triggered</a:t>
            </a:r>
            <a:r>
              <a:rPr spc="-210" dirty="0"/>
              <a:t>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6915" y="1376019"/>
            <a:ext cx="10272395" cy="39890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93675" marR="5080" indent="-181610">
              <a:lnSpc>
                <a:spcPts val="2590"/>
              </a:lnSpc>
              <a:spcBef>
                <a:spcPts val="425"/>
              </a:spcBef>
              <a:buChar char="•"/>
              <a:tabLst>
                <a:tab pos="195580" algn="l"/>
              </a:tabLst>
            </a:pPr>
            <a:r>
              <a:rPr sz="2400" spc="-25" dirty="0">
                <a:solidFill>
                  <a:srgbClr val="1E1E1E"/>
                </a:solidFill>
                <a:latin typeface="Arial MT"/>
                <a:cs typeface="Arial MT"/>
              </a:rPr>
              <a:t>Schedule-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triggered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flows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can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run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once,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1E1E1E"/>
                </a:solidFill>
                <a:latin typeface="Arial MT"/>
                <a:cs typeface="Arial MT"/>
              </a:rPr>
              <a:t>daily,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or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1E1E1E"/>
                </a:solidFill>
                <a:latin typeface="Arial MT"/>
                <a:cs typeface="Arial MT"/>
              </a:rPr>
              <a:t>weekly,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depending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on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1E1E1E"/>
                </a:solidFill>
                <a:latin typeface="Arial MT"/>
                <a:cs typeface="Arial MT"/>
              </a:rPr>
              <a:t>how 	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2400" spc="-8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configure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them.</a:t>
            </a:r>
            <a:r>
              <a:rPr sz="2400" spc="-12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They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truly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are</a:t>
            </a:r>
            <a:r>
              <a:rPr sz="2400" spc="-8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automated</a:t>
            </a:r>
            <a:r>
              <a:rPr sz="2400" spc="-7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E1E1E"/>
                </a:solidFill>
                <a:latin typeface="Arial MT"/>
                <a:cs typeface="Arial MT"/>
              </a:rPr>
              <a:t>automation!</a:t>
            </a:r>
            <a:r>
              <a:rPr sz="2400" spc="-8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1E1E1E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  <a:p>
            <a:pPr marL="195580" marR="17780">
              <a:lnSpc>
                <a:spcPts val="2590"/>
              </a:lnSpc>
              <a:spcBef>
                <a:spcPts val="5"/>
              </a:spcBef>
            </a:pPr>
            <a:r>
              <a:rPr sz="2400" spc="-25" dirty="0">
                <a:solidFill>
                  <a:srgbClr val="1E1E1E"/>
                </a:solidFill>
                <a:latin typeface="Arial MT"/>
                <a:cs typeface="Arial MT"/>
              </a:rPr>
              <a:t>schedule-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triggered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flows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handle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regular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tasks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such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as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E1E1E"/>
                </a:solidFill>
                <a:latin typeface="Arial MT"/>
                <a:cs typeface="Arial MT"/>
              </a:rPr>
              <a:t>maintaining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1E1E1E"/>
                </a:solidFill>
                <a:latin typeface="Arial MT"/>
                <a:cs typeface="Arial MT"/>
              </a:rPr>
              <a:t>your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org’s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data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or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sending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messages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to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your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users.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Here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are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few</a:t>
            </a:r>
            <a:r>
              <a:rPr sz="2400" spc="-7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examples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1E1E1E"/>
                </a:solidFill>
                <a:latin typeface="Arial MT"/>
                <a:cs typeface="Arial MT"/>
              </a:rPr>
              <a:t>of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what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scheduled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flows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can</a:t>
            </a:r>
            <a:r>
              <a:rPr sz="2400" spc="-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do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for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1E1E1E"/>
                </a:solidFill>
                <a:latin typeface="Arial MT"/>
                <a:cs typeface="Arial MT"/>
              </a:rPr>
              <a:t>you.</a:t>
            </a:r>
            <a:endParaRPr sz="2400">
              <a:latin typeface="Arial MT"/>
              <a:cs typeface="Arial MT"/>
            </a:endParaRPr>
          </a:p>
          <a:p>
            <a:pPr marL="194310" indent="-181610">
              <a:lnSpc>
                <a:spcPct val="100000"/>
              </a:lnSpc>
              <a:spcBef>
                <a:spcPts val="680"/>
              </a:spcBef>
              <a:buChar char="•"/>
              <a:tabLst>
                <a:tab pos="194310" algn="l"/>
              </a:tabLst>
            </a:pP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use</a:t>
            </a:r>
            <a:r>
              <a:rPr sz="2400" spc="-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1E1E1E"/>
                </a:solidFill>
                <a:latin typeface="Arial MT"/>
                <a:cs typeface="Arial MT"/>
              </a:rPr>
              <a:t>schedule-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triggered</a:t>
            </a:r>
            <a:r>
              <a:rPr sz="2400" spc="-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when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you</a:t>
            </a:r>
            <a:r>
              <a:rPr sz="2400" spc="-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want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the</a:t>
            </a:r>
            <a:r>
              <a:rPr sz="2400" spc="-6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flow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1E1E1E"/>
                </a:solidFill>
                <a:latin typeface="Arial MT"/>
                <a:cs typeface="Arial MT"/>
              </a:rPr>
              <a:t>to:</a:t>
            </a:r>
            <a:endParaRPr sz="2400">
              <a:latin typeface="Arial MT"/>
              <a:cs typeface="Arial MT"/>
            </a:endParaRPr>
          </a:p>
          <a:p>
            <a:pPr marL="194310" indent="-181610">
              <a:lnSpc>
                <a:spcPct val="100000"/>
              </a:lnSpc>
              <a:spcBef>
                <a:spcPts val="710"/>
              </a:spcBef>
              <a:buChar char="•"/>
              <a:tabLst>
                <a:tab pos="194310" algn="l"/>
              </a:tabLst>
            </a:pP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Run</a:t>
            </a:r>
            <a:r>
              <a:rPr sz="2400" spc="-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at</a:t>
            </a:r>
            <a:r>
              <a:rPr sz="2400" spc="-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</a:t>
            </a:r>
            <a:r>
              <a:rPr sz="2400" spc="-4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specific</a:t>
            </a:r>
            <a:r>
              <a:rPr sz="2400" spc="-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E1E1E"/>
                </a:solidFill>
                <a:latin typeface="Arial MT"/>
                <a:cs typeface="Arial MT"/>
              </a:rPr>
              <a:t>time.</a:t>
            </a:r>
            <a:endParaRPr sz="2400">
              <a:latin typeface="Arial MT"/>
              <a:cs typeface="Arial MT"/>
            </a:endParaRPr>
          </a:p>
          <a:p>
            <a:pPr marL="194310" indent="-181610">
              <a:lnSpc>
                <a:spcPct val="100000"/>
              </a:lnSpc>
              <a:spcBef>
                <a:spcPts val="715"/>
              </a:spcBef>
              <a:buChar char="•"/>
              <a:tabLst>
                <a:tab pos="194310" algn="l"/>
              </a:tabLst>
            </a:pP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Run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E1E1E"/>
                </a:solidFill>
                <a:latin typeface="Arial MT"/>
                <a:cs typeface="Arial MT"/>
              </a:rPr>
              <a:t>independent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of</a:t>
            </a:r>
            <a:r>
              <a:rPr sz="2400" spc="-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</a:t>
            </a:r>
            <a:r>
              <a:rPr sz="2400" spc="-5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record</a:t>
            </a:r>
            <a:r>
              <a:rPr sz="2400" spc="-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E1E1E"/>
                </a:solidFill>
                <a:latin typeface="Arial MT"/>
                <a:cs typeface="Arial MT"/>
              </a:rPr>
              <a:t>change.</a:t>
            </a:r>
            <a:endParaRPr sz="2400">
              <a:latin typeface="Arial MT"/>
              <a:cs typeface="Arial MT"/>
            </a:endParaRPr>
          </a:p>
          <a:p>
            <a:pPr marL="194310" indent="-181610">
              <a:lnSpc>
                <a:spcPct val="100000"/>
              </a:lnSpc>
              <a:spcBef>
                <a:spcPts val="710"/>
              </a:spcBef>
              <a:buChar char="•"/>
              <a:tabLst>
                <a:tab pos="194310" algn="l"/>
              </a:tabLst>
            </a:pP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Run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through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many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records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at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one</a:t>
            </a:r>
            <a:r>
              <a:rPr sz="2400" spc="-6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E1E1E"/>
                </a:solidFill>
                <a:latin typeface="Arial MT"/>
                <a:cs typeface="Arial MT"/>
              </a:rPr>
              <a:t>time.</a:t>
            </a:r>
            <a:endParaRPr sz="2400">
              <a:latin typeface="Arial MT"/>
              <a:cs typeface="Arial MT"/>
            </a:endParaRPr>
          </a:p>
          <a:p>
            <a:pPr marL="194310" indent="-181610">
              <a:lnSpc>
                <a:spcPct val="100000"/>
              </a:lnSpc>
              <a:spcBef>
                <a:spcPts val="710"/>
              </a:spcBef>
              <a:buChar char="•"/>
              <a:tabLst>
                <a:tab pos="194310" algn="l"/>
              </a:tabLst>
            </a:pP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Run</a:t>
            </a:r>
            <a:r>
              <a:rPr sz="2400" spc="-50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daily</a:t>
            </a:r>
            <a:r>
              <a:rPr sz="2400" spc="-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E1E1E"/>
                </a:solidFill>
                <a:latin typeface="Arial MT"/>
                <a:cs typeface="Arial MT"/>
              </a:rPr>
              <a:t>or</a:t>
            </a:r>
            <a:r>
              <a:rPr sz="2400" spc="-45" dirty="0">
                <a:solidFill>
                  <a:srgbClr val="1E1E1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1E1E1E"/>
                </a:solidFill>
                <a:latin typeface="Arial MT"/>
                <a:cs typeface="Arial MT"/>
              </a:rPr>
              <a:t>weekly.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203229"/>
            <a:ext cx="74174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Creating</a:t>
            </a:r>
            <a:r>
              <a:rPr spc="-204" dirty="0"/>
              <a:t> </a:t>
            </a:r>
            <a:r>
              <a:rPr dirty="0"/>
              <a:t>Schedule</a:t>
            </a:r>
            <a:r>
              <a:rPr spc="-204" dirty="0"/>
              <a:t> </a:t>
            </a:r>
            <a:r>
              <a:rPr dirty="0"/>
              <a:t>triggered</a:t>
            </a:r>
            <a:r>
              <a:rPr spc="-204" dirty="0"/>
              <a:t>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547" y="1011826"/>
            <a:ext cx="8774430" cy="10477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Search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‘flows’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‘quickfind’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‘new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flow’</a:t>
            </a:r>
            <a:endParaRPr sz="28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Now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‘Schedule-</a:t>
            </a:r>
            <a:r>
              <a:rPr sz="2800" spc="-20" dirty="0">
                <a:latin typeface="Calibri"/>
                <a:cs typeface="Calibri"/>
              </a:rPr>
              <a:t>Triggered </a:t>
            </a:r>
            <a:r>
              <a:rPr sz="2800" dirty="0">
                <a:latin typeface="Calibri"/>
                <a:cs typeface="Calibri"/>
              </a:rPr>
              <a:t>Flow’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‘create’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60812"/>
            <a:ext cx="12191999" cy="479718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7538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Creating</a:t>
            </a:r>
            <a:r>
              <a:rPr spc="-204" dirty="0"/>
              <a:t> </a:t>
            </a:r>
            <a:r>
              <a:rPr dirty="0"/>
              <a:t>Schedule</a:t>
            </a:r>
            <a:r>
              <a:rPr spc="-204" dirty="0"/>
              <a:t> </a:t>
            </a:r>
            <a:r>
              <a:rPr dirty="0"/>
              <a:t>triggered</a:t>
            </a:r>
            <a:r>
              <a:rPr spc="-204" dirty="0"/>
              <a:t>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547" y="1341814"/>
            <a:ext cx="9963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7325" algn="l"/>
              </a:tabLst>
            </a:pPr>
            <a:r>
              <a:rPr sz="2800" dirty="0">
                <a:latin typeface="Calibri"/>
                <a:cs typeface="Calibri"/>
              </a:rPr>
              <a:t>Select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‘Start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date’,’Start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time’,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‘frequency’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according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Schedule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7415"/>
            <a:ext cx="12191999" cy="451058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248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Creating</a:t>
            </a:r>
            <a:r>
              <a:rPr spc="-204" dirty="0"/>
              <a:t> </a:t>
            </a:r>
            <a:r>
              <a:rPr dirty="0"/>
              <a:t>Schedule</a:t>
            </a:r>
            <a:r>
              <a:rPr spc="-204" dirty="0"/>
              <a:t> </a:t>
            </a:r>
            <a:r>
              <a:rPr dirty="0"/>
              <a:t>triggered</a:t>
            </a:r>
            <a:r>
              <a:rPr spc="-204" dirty="0"/>
              <a:t>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6690" marR="5080" indent="-17462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187960" algn="l"/>
              </a:tabLst>
            </a:pPr>
            <a:r>
              <a:rPr dirty="0"/>
              <a:t>Now</a:t>
            </a:r>
            <a:r>
              <a:rPr spc="-60" dirty="0"/>
              <a:t> </a:t>
            </a:r>
            <a:r>
              <a:rPr dirty="0"/>
              <a:t>follow</a:t>
            </a:r>
            <a:r>
              <a:rPr spc="-5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same</a:t>
            </a:r>
            <a:r>
              <a:rPr spc="-60" dirty="0"/>
              <a:t> </a:t>
            </a:r>
            <a:r>
              <a:rPr spc="-10" dirty="0"/>
              <a:t>process</a:t>
            </a:r>
            <a:r>
              <a:rPr spc="-55" dirty="0"/>
              <a:t> </a:t>
            </a:r>
            <a:r>
              <a:rPr dirty="0"/>
              <a:t>as</a:t>
            </a:r>
            <a:r>
              <a:rPr spc="-55" dirty="0"/>
              <a:t> </a:t>
            </a:r>
            <a:r>
              <a:rPr dirty="0"/>
              <a:t>you</a:t>
            </a:r>
            <a:r>
              <a:rPr spc="-60" dirty="0"/>
              <a:t> </a:t>
            </a:r>
            <a:r>
              <a:rPr dirty="0"/>
              <a:t>follow</a:t>
            </a:r>
            <a:r>
              <a:rPr spc="-55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above</a:t>
            </a:r>
            <a:r>
              <a:rPr spc="-55" dirty="0"/>
              <a:t> </a:t>
            </a:r>
            <a:r>
              <a:rPr dirty="0"/>
              <a:t>flows</a:t>
            </a:r>
            <a:r>
              <a:rPr spc="-55" dirty="0"/>
              <a:t> </a:t>
            </a:r>
            <a:r>
              <a:rPr spc="-25" dirty="0"/>
              <a:t>and 	</a:t>
            </a:r>
            <a:r>
              <a:rPr dirty="0"/>
              <a:t>according</a:t>
            </a:r>
            <a:r>
              <a:rPr spc="-80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dirty="0"/>
              <a:t>requirement</a:t>
            </a:r>
            <a:r>
              <a:rPr spc="-80" dirty="0"/>
              <a:t> </a:t>
            </a:r>
            <a:r>
              <a:rPr dirty="0"/>
              <a:t>you</a:t>
            </a:r>
            <a:r>
              <a:rPr spc="-80" dirty="0"/>
              <a:t> </a:t>
            </a:r>
            <a:r>
              <a:rPr dirty="0"/>
              <a:t>create</a:t>
            </a:r>
            <a:r>
              <a:rPr spc="-80" dirty="0"/>
              <a:t> </a:t>
            </a:r>
            <a:r>
              <a:rPr dirty="0"/>
              <a:t>‘Contact’</a:t>
            </a:r>
            <a:r>
              <a:rPr spc="-80" dirty="0"/>
              <a:t> </a:t>
            </a:r>
            <a:r>
              <a:rPr dirty="0"/>
              <a:t>or</a:t>
            </a:r>
            <a:r>
              <a:rPr spc="-80" dirty="0"/>
              <a:t> </a:t>
            </a:r>
            <a:r>
              <a:rPr spc="-10" dirty="0"/>
              <a:t>‘opportunity’</a:t>
            </a:r>
          </a:p>
          <a:p>
            <a:pPr marL="186690" marR="762635" indent="-174625">
              <a:lnSpc>
                <a:spcPts val="3020"/>
              </a:lnSpc>
              <a:spcBef>
                <a:spcPts val="1010"/>
              </a:spcBef>
              <a:buFont typeface="Arial MT"/>
              <a:buChar char="•"/>
              <a:tabLst>
                <a:tab pos="187960" algn="l"/>
              </a:tabLst>
            </a:pPr>
            <a:r>
              <a:rPr dirty="0"/>
              <a:t>This</a:t>
            </a:r>
            <a:r>
              <a:rPr spc="-45" dirty="0"/>
              <a:t> </a:t>
            </a:r>
            <a:r>
              <a:rPr dirty="0"/>
              <a:t>flow</a:t>
            </a:r>
            <a:r>
              <a:rPr spc="-40" dirty="0"/>
              <a:t> </a:t>
            </a:r>
            <a:r>
              <a:rPr dirty="0"/>
              <a:t>will</a:t>
            </a:r>
            <a:r>
              <a:rPr spc="-40" dirty="0"/>
              <a:t> </a:t>
            </a:r>
            <a:r>
              <a:rPr dirty="0"/>
              <a:t>be</a:t>
            </a:r>
            <a:r>
              <a:rPr spc="-40" dirty="0"/>
              <a:t> </a:t>
            </a:r>
            <a:r>
              <a:rPr spc="-10" dirty="0"/>
              <a:t>scheduled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run</a:t>
            </a:r>
            <a:r>
              <a:rPr spc="-40" dirty="0"/>
              <a:t> </a:t>
            </a:r>
            <a:r>
              <a:rPr dirty="0"/>
              <a:t>at</a:t>
            </a:r>
            <a:r>
              <a:rPr spc="-40" dirty="0"/>
              <a:t> </a:t>
            </a:r>
            <a:r>
              <a:rPr dirty="0"/>
              <a:t>specific</a:t>
            </a:r>
            <a:r>
              <a:rPr spc="-40" dirty="0"/>
              <a:t> </a:t>
            </a:r>
            <a:r>
              <a:rPr dirty="0"/>
              <a:t>time</a:t>
            </a:r>
            <a:r>
              <a:rPr spc="-40" dirty="0"/>
              <a:t> </a:t>
            </a:r>
            <a:r>
              <a:rPr dirty="0"/>
              <a:t>because</a:t>
            </a:r>
            <a:r>
              <a:rPr spc="-40" dirty="0"/>
              <a:t> </a:t>
            </a:r>
            <a:r>
              <a:rPr dirty="0"/>
              <a:t>it</a:t>
            </a:r>
            <a:r>
              <a:rPr spc="-40" dirty="0"/>
              <a:t> </a:t>
            </a:r>
            <a:r>
              <a:rPr spc="-25" dirty="0"/>
              <a:t>is 	</a:t>
            </a:r>
            <a:r>
              <a:rPr dirty="0"/>
              <a:t>‘Schedule</a:t>
            </a:r>
            <a:r>
              <a:rPr spc="-85" dirty="0"/>
              <a:t> </a:t>
            </a:r>
            <a:r>
              <a:rPr dirty="0"/>
              <a:t>–</a:t>
            </a:r>
            <a:r>
              <a:rPr spc="-85" dirty="0"/>
              <a:t> </a:t>
            </a:r>
            <a:r>
              <a:rPr dirty="0"/>
              <a:t>triggered</a:t>
            </a:r>
            <a:r>
              <a:rPr spc="-80" dirty="0"/>
              <a:t> </a:t>
            </a:r>
            <a:r>
              <a:rPr spc="-10" dirty="0"/>
              <a:t>flow’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1863271"/>
            <a:ext cx="9136619" cy="12559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9697" y="965687"/>
            <a:ext cx="7087491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30" dirty="0"/>
              <a:t>Objects</a:t>
            </a:r>
            <a:r>
              <a:rPr spc="-9" dirty="0"/>
              <a:t> </a:t>
            </a:r>
            <a:r>
              <a:rPr spc="-59" dirty="0"/>
              <a:t>in</a:t>
            </a:r>
            <a:r>
              <a:rPr spc="-7" dirty="0"/>
              <a:t> </a:t>
            </a:r>
            <a:r>
              <a:rPr spc="-14" dirty="0"/>
              <a:t>Salesforce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9441" y="1796079"/>
            <a:ext cx="8039846" cy="3954721"/>
          </a:xfrm>
          <a:prstGeom prst="rect">
            <a:avLst/>
          </a:prstGeom>
        </p:spPr>
        <p:txBody>
          <a:bodyPr vert="horz" wrap="square" lIns="0" tIns="121015" rIns="0" bIns="0" rtlCol="0">
            <a:spAutoFit/>
          </a:bodyPr>
          <a:lstStyle/>
          <a:p>
            <a:pPr marL="444460" indent="-189451">
              <a:spcBef>
                <a:spcPts val="953"/>
              </a:spcBef>
              <a:buFont typeface="Lucida Sans Unicode"/>
              <a:buChar char="▪"/>
              <a:tabLst>
                <a:tab pos="444460" algn="l"/>
                <a:tab pos="444749" algn="l"/>
              </a:tabLst>
            </a:pPr>
            <a:r>
              <a:rPr sz="1342" spc="64" dirty="0">
                <a:latin typeface="Microsoft Sans Serif"/>
                <a:cs typeface="Microsoft Sans Serif"/>
              </a:rPr>
              <a:t>After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completing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32" dirty="0">
                <a:latin typeface="Microsoft Sans Serif"/>
                <a:cs typeface="Microsoft Sans Serif"/>
              </a:rPr>
              <a:t>all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48" dirty="0">
                <a:latin typeface="Microsoft Sans Serif"/>
                <a:cs typeface="Microsoft Sans Serif"/>
              </a:rPr>
              <a:t>details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" dirty="0">
                <a:latin typeface="Microsoft Sans Serif"/>
                <a:cs typeface="Microsoft Sans Serif"/>
              </a:rPr>
              <a:t>press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the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save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button.</a:t>
            </a:r>
            <a:endParaRPr sz="1342">
              <a:latin typeface="Microsoft Sans Serif"/>
              <a:cs typeface="Microsoft Sans Serif"/>
            </a:endParaRPr>
          </a:p>
          <a:p>
            <a:pPr marL="444460" marR="2310" indent="-189451">
              <a:lnSpc>
                <a:spcPct val="100600"/>
              </a:lnSpc>
              <a:spcBef>
                <a:spcPts val="901"/>
              </a:spcBef>
              <a:buFont typeface="Lucida Sans Unicode"/>
              <a:buChar char="▪"/>
              <a:tabLst>
                <a:tab pos="444460" algn="l"/>
                <a:tab pos="444749" algn="l"/>
              </a:tabLst>
            </a:pPr>
            <a:r>
              <a:rPr sz="1342" spc="-11" dirty="0">
                <a:latin typeface="Microsoft Sans Serif"/>
                <a:cs typeface="Microsoft Sans Serif"/>
              </a:rPr>
              <a:t>If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3" dirty="0">
                <a:latin typeface="Microsoft Sans Serif"/>
                <a:cs typeface="Microsoft Sans Serif"/>
              </a:rPr>
              <a:t>does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6" dirty="0">
                <a:latin typeface="Microsoft Sans Serif"/>
                <a:cs typeface="Microsoft Sans Serif"/>
              </a:rPr>
              <a:t>not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select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“Launch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6" dirty="0">
                <a:latin typeface="Microsoft Sans Serif"/>
                <a:cs typeface="Microsoft Sans Serif"/>
              </a:rPr>
              <a:t>new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custom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tab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wizard”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0" dirty="0">
                <a:latin typeface="Microsoft Sans Serif"/>
                <a:cs typeface="Microsoft Sans Serif"/>
              </a:rPr>
              <a:t>from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object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creation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125" dirty="0">
                <a:latin typeface="Microsoft Sans Serif"/>
                <a:cs typeface="Microsoft Sans Serif"/>
              </a:rPr>
              <a:t>page,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9" dirty="0">
                <a:latin typeface="Microsoft Sans Serif"/>
                <a:cs typeface="Microsoft Sans Serif"/>
              </a:rPr>
              <a:t>then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91" dirty="0">
                <a:latin typeface="Microsoft Sans Serif"/>
                <a:cs typeface="Microsoft Sans Serif"/>
              </a:rPr>
              <a:t>the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14" dirty="0">
                <a:latin typeface="Microsoft Sans Serif"/>
                <a:cs typeface="Microsoft Sans Serif"/>
              </a:rPr>
              <a:t>object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98" dirty="0">
                <a:latin typeface="Microsoft Sans Serif"/>
                <a:cs typeface="Microsoft Sans Serif"/>
              </a:rPr>
              <a:t>would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57" dirty="0">
                <a:latin typeface="Microsoft Sans Serif"/>
                <a:cs typeface="Microsoft Sans Serif"/>
              </a:rPr>
              <a:t>save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without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tab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23" dirty="0">
                <a:latin typeface="Microsoft Sans Serif"/>
                <a:cs typeface="Microsoft Sans Serif"/>
              </a:rPr>
              <a:t>appearance.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According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-9" dirty="0">
                <a:latin typeface="Microsoft Sans Serif"/>
                <a:cs typeface="Microsoft Sans Serif"/>
              </a:rPr>
              <a:t>this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case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-16" dirty="0">
                <a:latin typeface="Microsoft Sans Serif"/>
                <a:cs typeface="Microsoft Sans Serif"/>
              </a:rPr>
              <a:t>firstly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39" dirty="0">
                <a:latin typeface="Microsoft Sans Serif"/>
                <a:cs typeface="Microsoft Sans Serif"/>
              </a:rPr>
              <a:t>we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have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make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tab </a:t>
            </a:r>
            <a:r>
              <a:rPr sz="1342" spc="45" dirty="0">
                <a:latin typeface="Microsoft Sans Serif"/>
                <a:cs typeface="Microsoft Sans Serif"/>
              </a:rPr>
              <a:t>for </a:t>
            </a:r>
            <a:r>
              <a:rPr sz="1342" spc="-9" dirty="0">
                <a:latin typeface="Microsoft Sans Serif"/>
                <a:cs typeface="Microsoft Sans Serif"/>
              </a:rPr>
              <a:t>this </a:t>
            </a:r>
            <a:r>
              <a:rPr sz="1342" spc="98" dirty="0">
                <a:latin typeface="Microsoft Sans Serif"/>
                <a:cs typeface="Microsoft Sans Serif"/>
              </a:rPr>
              <a:t>object. </a:t>
            </a:r>
            <a:r>
              <a:rPr sz="1342" spc="-11" dirty="0">
                <a:latin typeface="Microsoft Sans Serif"/>
                <a:cs typeface="Microsoft Sans Serif"/>
              </a:rPr>
              <a:t>If </a:t>
            </a:r>
            <a:r>
              <a:rPr sz="1342" spc="139" dirty="0">
                <a:latin typeface="Microsoft Sans Serif"/>
                <a:cs typeface="Microsoft Sans Serif"/>
              </a:rPr>
              <a:t>we </a:t>
            </a:r>
            <a:r>
              <a:rPr sz="1342" spc="59" dirty="0">
                <a:latin typeface="Microsoft Sans Serif"/>
                <a:cs typeface="Microsoft Sans Serif"/>
              </a:rPr>
              <a:t>select </a:t>
            </a:r>
            <a:r>
              <a:rPr sz="1342" spc="-9" dirty="0">
                <a:latin typeface="Microsoft Sans Serif"/>
                <a:cs typeface="Microsoft Sans Serif"/>
              </a:rPr>
              <a:t>this </a:t>
            </a:r>
            <a:r>
              <a:rPr sz="1342" spc="118" dirty="0">
                <a:latin typeface="Microsoft Sans Serif"/>
                <a:cs typeface="Microsoft Sans Serif"/>
              </a:rPr>
              <a:t>check </a:t>
            </a:r>
            <a:r>
              <a:rPr sz="1342" spc="93" dirty="0">
                <a:latin typeface="Microsoft Sans Serif"/>
                <a:cs typeface="Microsoft Sans Serif"/>
              </a:rPr>
              <a:t>box the </a:t>
            </a:r>
            <a:r>
              <a:rPr sz="1342" spc="114" dirty="0">
                <a:latin typeface="Microsoft Sans Serif"/>
                <a:cs typeface="Microsoft Sans Serif"/>
              </a:rPr>
              <a:t>object </a:t>
            </a:r>
            <a:r>
              <a:rPr sz="1342" spc="98" dirty="0">
                <a:latin typeface="Microsoft Sans Serif"/>
                <a:cs typeface="Microsoft Sans Serif"/>
              </a:rPr>
              <a:t>would </a:t>
            </a:r>
            <a:r>
              <a:rPr sz="1342" spc="57" dirty="0">
                <a:latin typeface="Microsoft Sans Serif"/>
                <a:cs typeface="Microsoft Sans Serif"/>
              </a:rPr>
              <a:t>save </a:t>
            </a:r>
            <a:r>
              <a:rPr sz="1342" spc="141" dirty="0">
                <a:latin typeface="Microsoft Sans Serif"/>
                <a:cs typeface="Microsoft Sans Serif"/>
              </a:rPr>
              <a:t>and tab </a:t>
            </a:r>
            <a:r>
              <a:rPr sz="1342" spc="98" dirty="0">
                <a:latin typeface="Microsoft Sans Serif"/>
                <a:cs typeface="Microsoft Sans Serif"/>
              </a:rPr>
              <a:t>would </a:t>
            </a:r>
            <a:r>
              <a:rPr sz="1342" spc="150" dirty="0">
                <a:latin typeface="Microsoft Sans Serif"/>
                <a:cs typeface="Microsoft Sans Serif"/>
              </a:rPr>
              <a:t>be </a:t>
            </a:r>
            <a:r>
              <a:rPr sz="1342" spc="152" dirty="0">
                <a:latin typeface="Microsoft Sans Serif"/>
                <a:cs typeface="Microsoft Sans Serif"/>
              </a:rPr>
              <a:t> </a:t>
            </a:r>
            <a:r>
              <a:rPr sz="1342" spc="118" dirty="0">
                <a:latin typeface="Microsoft Sans Serif"/>
                <a:cs typeface="Microsoft Sans Serif"/>
              </a:rPr>
              <a:t>created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41" dirty="0">
                <a:latin typeface="Microsoft Sans Serif"/>
                <a:cs typeface="Microsoft Sans Serif"/>
              </a:rPr>
              <a:t>and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18" dirty="0">
                <a:latin typeface="Microsoft Sans Serif"/>
                <a:cs typeface="Microsoft Sans Serif"/>
              </a:rPr>
              <a:t>appeared.</a:t>
            </a:r>
            <a:endParaRPr sz="1342">
              <a:latin typeface="Microsoft Sans Serif"/>
              <a:cs typeface="Microsoft Sans Serif"/>
            </a:endParaRPr>
          </a:p>
          <a:p>
            <a:pPr marL="5776">
              <a:spcBef>
                <a:spcPts val="1480"/>
              </a:spcBef>
            </a:pPr>
            <a:r>
              <a:rPr sz="1637" b="1" spc="18" dirty="0">
                <a:solidFill>
                  <a:srgbClr val="107295"/>
                </a:solidFill>
                <a:latin typeface="Arial"/>
                <a:cs typeface="Arial"/>
              </a:rPr>
              <a:t>Difference</a:t>
            </a:r>
            <a:r>
              <a:rPr sz="1637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637" b="1" spc="70" dirty="0">
                <a:solidFill>
                  <a:srgbClr val="107295"/>
                </a:solidFill>
                <a:latin typeface="Arial"/>
                <a:cs typeface="Arial"/>
              </a:rPr>
              <a:t>between</a:t>
            </a:r>
            <a:r>
              <a:rPr sz="1637" b="1" spc="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637" b="1" spc="18" dirty="0">
                <a:solidFill>
                  <a:srgbClr val="107295"/>
                </a:solidFill>
                <a:latin typeface="Arial"/>
                <a:cs typeface="Arial"/>
              </a:rPr>
              <a:t>standard</a:t>
            </a:r>
            <a:r>
              <a:rPr sz="1637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637" b="1" spc="84" dirty="0">
                <a:solidFill>
                  <a:srgbClr val="107295"/>
                </a:solidFill>
                <a:latin typeface="Arial"/>
                <a:cs typeface="Arial"/>
              </a:rPr>
              <a:t>and</a:t>
            </a:r>
            <a:r>
              <a:rPr sz="1637" b="1" spc="5" dirty="0">
                <a:solidFill>
                  <a:srgbClr val="107295"/>
                </a:solidFill>
                <a:latin typeface="Arial"/>
                <a:cs typeface="Arial"/>
              </a:rPr>
              <a:t> custom </a:t>
            </a:r>
            <a:r>
              <a:rPr sz="1637" b="1" spc="20" dirty="0">
                <a:solidFill>
                  <a:srgbClr val="107295"/>
                </a:solidFill>
                <a:latin typeface="Arial"/>
                <a:cs typeface="Arial"/>
              </a:rPr>
              <a:t>objects</a:t>
            </a:r>
            <a:endParaRPr sz="1637">
              <a:latin typeface="Arial"/>
              <a:cs typeface="Arial"/>
            </a:endParaRPr>
          </a:p>
          <a:p>
            <a:pPr marL="194072" marR="3533444">
              <a:lnSpc>
                <a:spcPct val="100600"/>
              </a:lnSpc>
              <a:spcBef>
                <a:spcPts val="1253"/>
              </a:spcBef>
              <a:buAutoNum type="alphaUcPeriod"/>
              <a:tabLst>
                <a:tab pos="415292" algn="l"/>
              </a:tabLst>
            </a:pPr>
            <a:r>
              <a:rPr sz="1342" spc="73" dirty="0">
                <a:latin typeface="Microsoft Sans Serif"/>
                <a:cs typeface="Microsoft Sans Serif"/>
              </a:rPr>
              <a:t>Standard </a:t>
            </a:r>
            <a:r>
              <a:rPr sz="1342" spc="75" dirty="0">
                <a:latin typeface="Microsoft Sans Serif"/>
                <a:cs typeface="Microsoft Sans Serif"/>
              </a:rPr>
              <a:t>objects </a:t>
            </a:r>
            <a:r>
              <a:rPr sz="1342" spc="86" dirty="0">
                <a:latin typeface="Microsoft Sans Serif"/>
                <a:cs typeface="Microsoft Sans Serif"/>
              </a:rPr>
              <a:t>are </a:t>
            </a:r>
            <a:r>
              <a:rPr sz="1342" spc="59" dirty="0">
                <a:latin typeface="Microsoft Sans Serif"/>
                <a:cs typeface="Microsoft Sans Serif"/>
              </a:rPr>
              <a:t>limited </a:t>
            </a:r>
            <a:r>
              <a:rPr sz="1342" spc="107" dirty="0">
                <a:latin typeface="Microsoft Sans Serif"/>
                <a:cs typeface="Microsoft Sans Serif"/>
              </a:rPr>
              <a:t>to </a:t>
            </a:r>
            <a:r>
              <a:rPr sz="1342" spc="175" dirty="0">
                <a:latin typeface="Microsoft Sans Serif"/>
                <a:cs typeface="Microsoft Sans Serif"/>
              </a:rPr>
              <a:t>a </a:t>
            </a:r>
            <a:r>
              <a:rPr sz="1342" spc="82" dirty="0">
                <a:latin typeface="Microsoft Sans Serif"/>
                <a:cs typeface="Microsoft Sans Serif"/>
              </a:rPr>
              <a:t>standard </a:t>
            </a:r>
            <a:r>
              <a:rPr sz="1342" spc="20" dirty="0">
                <a:latin typeface="Microsoft Sans Serif"/>
                <a:cs typeface="Microsoft Sans Serif"/>
              </a:rPr>
              <a:t>set </a:t>
            </a:r>
            <a:r>
              <a:rPr sz="1342" spc="91" dirty="0">
                <a:latin typeface="Microsoft Sans Serif"/>
                <a:cs typeface="Microsoft Sans Serif"/>
              </a:rPr>
              <a:t>of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16" dirty="0">
                <a:latin typeface="Microsoft Sans Serif"/>
                <a:cs typeface="Microsoft Sans Serif"/>
              </a:rPr>
              <a:t>fields;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custom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55" dirty="0">
                <a:latin typeface="Microsoft Sans Serif"/>
                <a:cs typeface="Microsoft Sans Serif"/>
              </a:rPr>
              <a:t>made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21" dirty="0">
                <a:latin typeface="Microsoft Sans Serif"/>
                <a:cs typeface="Microsoft Sans Serif"/>
              </a:rPr>
              <a:t>up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of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custom</a:t>
            </a:r>
            <a:r>
              <a:rPr sz="1342" spc="9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fields.</a:t>
            </a:r>
            <a:endParaRPr sz="1342">
              <a:latin typeface="Microsoft Sans Serif"/>
              <a:cs typeface="Microsoft Sans Serif"/>
            </a:endParaRPr>
          </a:p>
          <a:p>
            <a:pPr marL="194072" marR="3720007">
              <a:lnSpc>
                <a:spcPct val="100600"/>
              </a:lnSpc>
              <a:spcBef>
                <a:spcPts val="1621"/>
              </a:spcBef>
              <a:buAutoNum type="alphaUcPeriod"/>
              <a:tabLst>
                <a:tab pos="387278" algn="l"/>
              </a:tabLst>
            </a:pPr>
            <a:r>
              <a:rPr sz="1342" spc="73" dirty="0">
                <a:latin typeface="Microsoft Sans Serif"/>
                <a:cs typeface="Microsoft Sans Serif"/>
              </a:rPr>
              <a:t>Standard </a:t>
            </a:r>
            <a:r>
              <a:rPr sz="1342" spc="75" dirty="0">
                <a:latin typeface="Microsoft Sans Serif"/>
                <a:cs typeface="Microsoft Sans Serif"/>
              </a:rPr>
              <a:t>objects </a:t>
            </a:r>
            <a:r>
              <a:rPr sz="1342" spc="82" dirty="0">
                <a:latin typeface="Microsoft Sans Serif"/>
                <a:cs typeface="Microsoft Sans Serif"/>
              </a:rPr>
              <a:t>include standard </a:t>
            </a:r>
            <a:r>
              <a:rPr sz="1342" spc="39" dirty="0">
                <a:latin typeface="Microsoft Sans Serif"/>
                <a:cs typeface="Microsoft Sans Serif"/>
              </a:rPr>
              <a:t>layouts; </a:t>
            </a:r>
            <a:r>
              <a:rPr sz="1342" spc="41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custom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allow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7" dirty="0">
                <a:latin typeface="Microsoft Sans Serif"/>
                <a:cs typeface="Microsoft Sans Serif"/>
              </a:rPr>
              <a:t>to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32" dirty="0">
                <a:latin typeface="Microsoft Sans Serif"/>
                <a:cs typeface="Microsoft Sans Serif"/>
              </a:rPr>
              <a:t>change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their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39" dirty="0">
                <a:latin typeface="Microsoft Sans Serif"/>
                <a:cs typeface="Microsoft Sans Serif"/>
              </a:rPr>
              <a:t>layouts.</a:t>
            </a:r>
            <a:endParaRPr sz="1342">
              <a:latin typeface="Microsoft Sans Serif"/>
              <a:cs typeface="Microsoft Sans Serif"/>
            </a:endParaRPr>
          </a:p>
          <a:p>
            <a:pPr marL="194072" marR="3529400" algn="just">
              <a:lnSpc>
                <a:spcPct val="100600"/>
              </a:lnSpc>
              <a:spcBef>
                <a:spcPts val="1619"/>
              </a:spcBef>
              <a:buAutoNum type="alphaUcPeriod"/>
              <a:tabLst>
                <a:tab pos="427710" algn="l"/>
              </a:tabLst>
            </a:pPr>
            <a:r>
              <a:rPr sz="1342" spc="73" dirty="0">
                <a:latin typeface="Microsoft Sans Serif"/>
                <a:cs typeface="Microsoft Sans Serif"/>
              </a:rPr>
              <a:t>Standard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93" dirty="0">
                <a:latin typeface="Microsoft Sans Serif"/>
                <a:cs typeface="Microsoft Sans Serif"/>
              </a:rPr>
              <a:t>included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66" dirty="0">
                <a:latin typeface="Microsoft Sans Serif"/>
                <a:cs typeface="Microsoft Sans Serif"/>
              </a:rPr>
              <a:t>with</a:t>
            </a:r>
            <a:r>
              <a:rPr sz="1342" spc="20" dirty="0">
                <a:latin typeface="Microsoft Sans Serif"/>
                <a:cs typeface="Microsoft Sans Serif"/>
              </a:rPr>
              <a:t> </a:t>
            </a:r>
            <a:r>
              <a:rPr sz="1342" spc="34" dirty="0">
                <a:latin typeface="Microsoft Sans Serif"/>
                <a:cs typeface="Microsoft Sans Serif"/>
              </a:rPr>
              <a:t>Salesforce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111" dirty="0">
                <a:latin typeface="Microsoft Sans Serif"/>
                <a:cs typeface="Microsoft Sans Serif"/>
              </a:rPr>
              <a:t>by </a:t>
            </a:r>
            <a:r>
              <a:rPr sz="1342" spc="-350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default;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80" dirty="0">
                <a:latin typeface="Microsoft Sans Serif"/>
                <a:cs typeface="Microsoft Sans Serif"/>
              </a:rPr>
              <a:t>custom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are</a:t>
            </a:r>
            <a:r>
              <a:rPr sz="1342" spc="18" dirty="0">
                <a:latin typeface="Microsoft Sans Serif"/>
                <a:cs typeface="Microsoft Sans Serif"/>
              </a:rPr>
              <a:t> </a:t>
            </a:r>
            <a:r>
              <a:rPr sz="1342" spc="75" dirty="0">
                <a:latin typeface="Microsoft Sans Serif"/>
                <a:cs typeface="Microsoft Sans Serif"/>
              </a:rPr>
              <a:t>objects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100" dirty="0">
                <a:latin typeface="Microsoft Sans Serif"/>
                <a:cs typeface="Microsoft Sans Serif"/>
              </a:rPr>
              <a:t>that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86" dirty="0">
                <a:latin typeface="Microsoft Sans Serif"/>
                <a:cs typeface="Microsoft Sans Serif"/>
              </a:rPr>
              <a:t>you</a:t>
            </a:r>
            <a:r>
              <a:rPr sz="1342" spc="16" dirty="0">
                <a:latin typeface="Microsoft Sans Serif"/>
                <a:cs typeface="Microsoft Sans Serif"/>
              </a:rPr>
              <a:t> </a:t>
            </a:r>
            <a:r>
              <a:rPr sz="1342" spc="109" dirty="0">
                <a:latin typeface="Microsoft Sans Serif"/>
                <a:cs typeface="Microsoft Sans Serif"/>
              </a:rPr>
              <a:t>create </a:t>
            </a:r>
            <a:r>
              <a:rPr sz="1342" spc="-352" dirty="0">
                <a:latin typeface="Microsoft Sans Serif"/>
                <a:cs typeface="Microsoft Sans Serif"/>
              </a:rPr>
              <a:t> </a:t>
            </a:r>
            <a:r>
              <a:rPr sz="1342" spc="18" dirty="0">
                <a:latin typeface="Microsoft Sans Serif"/>
                <a:cs typeface="Microsoft Sans Serif"/>
              </a:rPr>
              <a:t>in</a:t>
            </a:r>
            <a:r>
              <a:rPr sz="1342" spc="11" dirty="0">
                <a:latin typeface="Microsoft Sans Serif"/>
                <a:cs typeface="Microsoft Sans Serif"/>
              </a:rPr>
              <a:t> </a:t>
            </a:r>
            <a:r>
              <a:rPr sz="1342" spc="52" dirty="0">
                <a:latin typeface="Microsoft Sans Serif"/>
                <a:cs typeface="Microsoft Sans Serif"/>
              </a:rPr>
              <a:t>your</a:t>
            </a:r>
            <a:r>
              <a:rPr sz="1342" spc="14" dirty="0">
                <a:latin typeface="Microsoft Sans Serif"/>
                <a:cs typeface="Microsoft Sans Serif"/>
              </a:rPr>
              <a:t> </a:t>
            </a:r>
            <a:r>
              <a:rPr sz="1342" spc="59" dirty="0">
                <a:latin typeface="Microsoft Sans Serif"/>
                <a:cs typeface="Microsoft Sans Serif"/>
              </a:rPr>
              <a:t>organization.</a:t>
            </a:r>
            <a:endParaRPr sz="1342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8548" y="3648517"/>
            <a:ext cx="0" cy="1904470"/>
          </a:xfrm>
          <a:custGeom>
            <a:avLst/>
            <a:gdLst/>
            <a:ahLst/>
            <a:cxnLst/>
            <a:rect l="l" t="t" r="r" b="b"/>
            <a:pathLst>
              <a:path h="4187190">
                <a:moveTo>
                  <a:pt x="0" y="0"/>
                </a:moveTo>
                <a:lnTo>
                  <a:pt x="0" y="4186963"/>
                </a:lnTo>
              </a:path>
            </a:pathLst>
          </a:custGeom>
          <a:ln w="3664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6479" y="3648518"/>
            <a:ext cx="1977909" cy="175673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24000" y="1890478"/>
            <a:ext cx="519296" cy="495035"/>
          </a:xfrm>
          <a:custGeom>
            <a:avLst/>
            <a:gdLst/>
            <a:ahLst/>
            <a:cxnLst/>
            <a:rect l="l" t="t" r="r" b="b"/>
            <a:pathLst>
              <a:path w="1141730" h="1088389">
                <a:moveTo>
                  <a:pt x="0" y="1088304"/>
                </a:moveTo>
                <a:lnTo>
                  <a:pt x="0" y="806422"/>
                </a:lnTo>
                <a:lnTo>
                  <a:pt x="845641" y="0"/>
                </a:lnTo>
                <a:lnTo>
                  <a:pt x="1141232" y="0"/>
                </a:lnTo>
                <a:lnTo>
                  <a:pt x="0" y="1088304"/>
                </a:lnTo>
                <a:close/>
              </a:path>
            </a:pathLst>
          </a:custGeom>
          <a:solidFill>
            <a:srgbClr val="F67676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857070"/>
            <a:ext cx="9144866" cy="4933890"/>
            <a:chOff x="0" y="0"/>
            <a:chExt cx="20106005" cy="10847705"/>
          </a:xfrm>
        </p:grpSpPr>
        <p:sp>
          <p:nvSpPr>
            <p:cNvPr id="3" name="object 3"/>
            <p:cNvSpPr/>
            <p:nvPr/>
          </p:nvSpPr>
          <p:spPr>
            <a:xfrm>
              <a:off x="0" y="10681286"/>
              <a:ext cx="20106005" cy="14604"/>
            </a:xfrm>
            <a:custGeom>
              <a:avLst/>
              <a:gdLst/>
              <a:ahLst/>
              <a:cxnLst/>
              <a:rect l="l" t="t" r="r" b="b"/>
              <a:pathLst>
                <a:path w="20106005" h="14604">
                  <a:moveTo>
                    <a:pt x="0" y="14327"/>
                  </a:moveTo>
                  <a:lnTo>
                    <a:pt x="20105411" y="14327"/>
                  </a:lnTo>
                  <a:lnTo>
                    <a:pt x="20105411" y="0"/>
                  </a:lnTo>
                  <a:lnTo>
                    <a:pt x="0" y="0"/>
                  </a:lnTo>
                  <a:lnTo>
                    <a:pt x="0" y="14327"/>
                  </a:lnTo>
                  <a:close/>
                </a:path>
              </a:pathLst>
            </a:custGeom>
            <a:solidFill>
              <a:srgbClr val="5382A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78299" y="274608"/>
              <a:ext cx="3412032" cy="1074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20106005" cy="10681335"/>
            </a:xfrm>
            <a:custGeom>
              <a:avLst/>
              <a:gdLst/>
              <a:ahLst/>
              <a:cxnLst/>
              <a:rect l="l" t="t" r="r" b="b"/>
              <a:pathLst>
                <a:path w="20106005" h="10681335">
                  <a:moveTo>
                    <a:pt x="20105411" y="10681286"/>
                  </a:moveTo>
                  <a:lnTo>
                    <a:pt x="0" y="10681286"/>
                  </a:lnTo>
                  <a:lnTo>
                    <a:pt x="0" y="0"/>
                  </a:lnTo>
                  <a:lnTo>
                    <a:pt x="20105411" y="0"/>
                  </a:lnTo>
                  <a:lnTo>
                    <a:pt x="20105411" y="10681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30624" y="6953632"/>
              <a:ext cx="7790254" cy="38937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060277" y="2765782"/>
            <a:ext cx="6562827" cy="66898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4298" spc="-250" dirty="0">
                <a:solidFill>
                  <a:srgbClr val="107295"/>
                </a:solidFill>
                <a:latin typeface="Arial Black"/>
                <a:cs typeface="Arial Black"/>
              </a:rPr>
              <a:t>Data</a:t>
            </a:r>
            <a:r>
              <a:rPr sz="4298" spc="-231" dirty="0">
                <a:solidFill>
                  <a:srgbClr val="107295"/>
                </a:solidFill>
                <a:latin typeface="Arial Black"/>
                <a:cs typeface="Arial Black"/>
              </a:rPr>
              <a:t> </a:t>
            </a:r>
            <a:r>
              <a:rPr sz="4298" spc="-484" dirty="0">
                <a:solidFill>
                  <a:srgbClr val="107295"/>
                </a:solidFill>
                <a:latin typeface="Arial Black"/>
                <a:cs typeface="Arial Black"/>
              </a:rPr>
              <a:t>Types</a:t>
            </a:r>
            <a:r>
              <a:rPr sz="4298" spc="-230" dirty="0">
                <a:solidFill>
                  <a:srgbClr val="107295"/>
                </a:solidFill>
                <a:latin typeface="Arial Black"/>
                <a:cs typeface="Arial Black"/>
              </a:rPr>
              <a:t> </a:t>
            </a:r>
            <a:r>
              <a:rPr sz="4298" spc="-919" dirty="0">
                <a:solidFill>
                  <a:srgbClr val="107295"/>
                </a:solidFill>
                <a:latin typeface="Arial Black"/>
                <a:cs typeface="Arial Black"/>
              </a:rPr>
              <a:t>&amp;</a:t>
            </a:r>
            <a:r>
              <a:rPr sz="4298" spc="-227" dirty="0">
                <a:solidFill>
                  <a:srgbClr val="107295"/>
                </a:solidFill>
                <a:latin typeface="Arial Black"/>
                <a:cs typeface="Arial Black"/>
              </a:rPr>
              <a:t> </a:t>
            </a:r>
            <a:r>
              <a:rPr sz="4298" spc="-323" dirty="0">
                <a:solidFill>
                  <a:srgbClr val="107295"/>
                </a:solidFill>
                <a:latin typeface="Arial Black"/>
                <a:cs typeface="Arial Black"/>
              </a:rPr>
              <a:t>Collections</a:t>
            </a:r>
            <a:endParaRPr sz="4298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02765" y="3601157"/>
            <a:ext cx="1388351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-116" dirty="0">
                <a:solidFill>
                  <a:srgbClr val="24120B"/>
                </a:solidFill>
                <a:latin typeface="Arial Black"/>
                <a:cs typeface="Arial Black"/>
              </a:rPr>
              <a:t>Chapter</a:t>
            </a:r>
            <a:r>
              <a:rPr sz="2024" spc="-104" dirty="0">
                <a:solidFill>
                  <a:srgbClr val="24120B"/>
                </a:solidFill>
                <a:latin typeface="Arial Black"/>
                <a:cs typeface="Arial Black"/>
              </a:rPr>
              <a:t> </a:t>
            </a:r>
            <a:r>
              <a:rPr sz="2024" spc="-230" dirty="0">
                <a:solidFill>
                  <a:srgbClr val="24120B"/>
                </a:solidFill>
                <a:latin typeface="Arial Black"/>
                <a:cs typeface="Arial Black"/>
              </a:rPr>
              <a:t>13</a:t>
            </a:r>
            <a:endParaRPr sz="2024">
              <a:latin typeface="Arial Black"/>
              <a:cs typeface="Arial Blac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23047" y="863837"/>
            <a:ext cx="8435154" cy="2663547"/>
            <a:chOff x="-2095" y="14877"/>
            <a:chExt cx="18545624" cy="5856104"/>
          </a:xfrm>
        </p:grpSpPr>
        <p:sp>
          <p:nvSpPr>
            <p:cNvPr id="12" name="object 12"/>
            <p:cNvSpPr/>
            <p:nvPr/>
          </p:nvSpPr>
          <p:spPr>
            <a:xfrm>
              <a:off x="2169419" y="5870981"/>
              <a:ext cx="16374110" cy="0"/>
            </a:xfrm>
            <a:custGeom>
              <a:avLst/>
              <a:gdLst/>
              <a:ahLst/>
              <a:cxnLst/>
              <a:rect l="l" t="t" r="r" b="b"/>
              <a:pathLst>
                <a:path w="16374110">
                  <a:moveTo>
                    <a:pt x="0" y="0"/>
                  </a:moveTo>
                  <a:lnTo>
                    <a:pt x="16373778" y="0"/>
                  </a:lnTo>
                </a:path>
              </a:pathLst>
            </a:custGeom>
            <a:ln w="39265">
              <a:solidFill>
                <a:srgbClr val="0C0C0C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4" name="object 14"/>
            <p:cNvSpPr/>
            <p:nvPr/>
          </p:nvSpPr>
          <p:spPr>
            <a:xfrm>
              <a:off x="-2095" y="14877"/>
              <a:ext cx="6975475" cy="2961005"/>
            </a:xfrm>
            <a:custGeom>
              <a:avLst/>
              <a:gdLst/>
              <a:ahLst/>
              <a:cxnLst/>
              <a:rect l="l" t="t" r="r" b="b"/>
              <a:pathLst>
                <a:path w="6975475" h="2961005">
                  <a:moveTo>
                    <a:pt x="1224483" y="2960459"/>
                  </a:moveTo>
                  <a:lnTo>
                    <a:pt x="612228" y="2053412"/>
                  </a:lnTo>
                  <a:lnTo>
                    <a:pt x="0" y="2960459"/>
                  </a:lnTo>
                  <a:lnTo>
                    <a:pt x="1224483" y="2960459"/>
                  </a:lnTo>
                  <a:close/>
                </a:path>
                <a:path w="6975475" h="2961005">
                  <a:moveTo>
                    <a:pt x="1224483" y="1963267"/>
                  </a:moveTo>
                  <a:lnTo>
                    <a:pt x="612228" y="1056233"/>
                  </a:lnTo>
                  <a:lnTo>
                    <a:pt x="0" y="1963267"/>
                  </a:lnTo>
                  <a:lnTo>
                    <a:pt x="1224483" y="1963267"/>
                  </a:lnTo>
                  <a:close/>
                </a:path>
                <a:path w="6975475" h="2961005">
                  <a:moveTo>
                    <a:pt x="1224483" y="907034"/>
                  </a:moveTo>
                  <a:lnTo>
                    <a:pt x="612228" y="0"/>
                  </a:lnTo>
                  <a:lnTo>
                    <a:pt x="0" y="907034"/>
                  </a:lnTo>
                  <a:lnTo>
                    <a:pt x="1224483" y="907034"/>
                  </a:lnTo>
                  <a:close/>
                </a:path>
                <a:path w="6975475" h="2961005">
                  <a:moveTo>
                    <a:pt x="2633662" y="1963267"/>
                  </a:moveTo>
                  <a:lnTo>
                    <a:pt x="2021408" y="1056233"/>
                  </a:lnTo>
                  <a:lnTo>
                    <a:pt x="1409166" y="1963267"/>
                  </a:lnTo>
                  <a:lnTo>
                    <a:pt x="2633662" y="1963267"/>
                  </a:lnTo>
                  <a:close/>
                </a:path>
                <a:path w="6975475" h="2961005">
                  <a:moveTo>
                    <a:pt x="2633662" y="907034"/>
                  </a:moveTo>
                  <a:lnTo>
                    <a:pt x="2021408" y="0"/>
                  </a:lnTo>
                  <a:lnTo>
                    <a:pt x="1409166" y="907034"/>
                  </a:lnTo>
                  <a:lnTo>
                    <a:pt x="2633662" y="907034"/>
                  </a:lnTo>
                  <a:close/>
                </a:path>
                <a:path w="6975475" h="2961005">
                  <a:moveTo>
                    <a:pt x="2693974" y="2960459"/>
                  </a:moveTo>
                  <a:lnTo>
                    <a:pt x="2081733" y="2053412"/>
                  </a:lnTo>
                  <a:lnTo>
                    <a:pt x="1469491" y="2960459"/>
                  </a:lnTo>
                  <a:lnTo>
                    <a:pt x="2693974" y="2960459"/>
                  </a:lnTo>
                  <a:close/>
                </a:path>
                <a:path w="6975475" h="2961005">
                  <a:moveTo>
                    <a:pt x="4043667" y="1963267"/>
                  </a:moveTo>
                  <a:lnTo>
                    <a:pt x="3431425" y="1056233"/>
                  </a:lnTo>
                  <a:lnTo>
                    <a:pt x="2819184" y="1963267"/>
                  </a:lnTo>
                  <a:lnTo>
                    <a:pt x="4043667" y="1963267"/>
                  </a:lnTo>
                  <a:close/>
                </a:path>
                <a:path w="6975475" h="2961005">
                  <a:moveTo>
                    <a:pt x="4117886" y="907034"/>
                  </a:moveTo>
                  <a:lnTo>
                    <a:pt x="3505644" y="0"/>
                  </a:lnTo>
                  <a:lnTo>
                    <a:pt x="2893403" y="907034"/>
                  </a:lnTo>
                  <a:lnTo>
                    <a:pt x="4117886" y="907034"/>
                  </a:lnTo>
                  <a:close/>
                </a:path>
                <a:path w="6975475" h="2961005">
                  <a:moveTo>
                    <a:pt x="4192092" y="2960459"/>
                  </a:moveTo>
                  <a:lnTo>
                    <a:pt x="3579850" y="2053412"/>
                  </a:lnTo>
                  <a:lnTo>
                    <a:pt x="2967609" y="2960459"/>
                  </a:lnTo>
                  <a:lnTo>
                    <a:pt x="4192092" y="2960459"/>
                  </a:lnTo>
                  <a:close/>
                </a:path>
                <a:path w="6975475" h="2961005">
                  <a:moveTo>
                    <a:pt x="5453685" y="1963267"/>
                  </a:moveTo>
                  <a:lnTo>
                    <a:pt x="4841443" y="1056233"/>
                  </a:lnTo>
                  <a:lnTo>
                    <a:pt x="4229201" y="1963267"/>
                  </a:lnTo>
                  <a:lnTo>
                    <a:pt x="5453685" y="1963267"/>
                  </a:lnTo>
                  <a:close/>
                </a:path>
                <a:path w="6975475" h="2961005">
                  <a:moveTo>
                    <a:pt x="5565000" y="907034"/>
                  </a:moveTo>
                  <a:lnTo>
                    <a:pt x="4952758" y="0"/>
                  </a:lnTo>
                  <a:lnTo>
                    <a:pt x="4340517" y="907034"/>
                  </a:lnTo>
                  <a:lnTo>
                    <a:pt x="5565000" y="907034"/>
                  </a:lnTo>
                  <a:close/>
                </a:path>
                <a:path w="6975475" h="2961005">
                  <a:moveTo>
                    <a:pt x="6975018" y="907034"/>
                  </a:moveTo>
                  <a:lnTo>
                    <a:pt x="6362776" y="0"/>
                  </a:lnTo>
                  <a:lnTo>
                    <a:pt x="5750534" y="907034"/>
                  </a:lnTo>
                  <a:lnTo>
                    <a:pt x="6975018" y="907034"/>
                  </a:lnTo>
                  <a:close/>
                </a:path>
              </a:pathLst>
            </a:custGeom>
            <a:solidFill>
              <a:srgbClr val="F6981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5" name="object 15"/>
            <p:cNvSpPr/>
            <p:nvPr/>
          </p:nvSpPr>
          <p:spPr>
            <a:xfrm>
              <a:off x="702068" y="20986"/>
              <a:ext cx="5566410" cy="2985135"/>
            </a:xfrm>
            <a:custGeom>
              <a:avLst/>
              <a:gdLst/>
              <a:ahLst/>
              <a:cxnLst/>
              <a:rect l="l" t="t" r="r" b="b"/>
              <a:pathLst>
                <a:path w="5566410" h="2985135">
                  <a:moveTo>
                    <a:pt x="1224483" y="1010767"/>
                  </a:moveTo>
                  <a:lnTo>
                    <a:pt x="0" y="1010767"/>
                  </a:lnTo>
                  <a:lnTo>
                    <a:pt x="612241" y="1917814"/>
                  </a:lnTo>
                  <a:lnTo>
                    <a:pt x="1224483" y="1010767"/>
                  </a:lnTo>
                  <a:close/>
                </a:path>
                <a:path w="5566410" h="2985135">
                  <a:moveTo>
                    <a:pt x="1224483" y="12"/>
                  </a:moveTo>
                  <a:lnTo>
                    <a:pt x="0" y="12"/>
                  </a:lnTo>
                  <a:lnTo>
                    <a:pt x="612241" y="907046"/>
                  </a:lnTo>
                  <a:lnTo>
                    <a:pt x="1224483" y="12"/>
                  </a:lnTo>
                  <a:close/>
                </a:path>
                <a:path w="5566410" h="2985135">
                  <a:moveTo>
                    <a:pt x="1264920" y="2077923"/>
                  </a:moveTo>
                  <a:lnTo>
                    <a:pt x="40436" y="2077923"/>
                  </a:lnTo>
                  <a:lnTo>
                    <a:pt x="652678" y="2984957"/>
                  </a:lnTo>
                  <a:lnTo>
                    <a:pt x="1264920" y="2077923"/>
                  </a:lnTo>
                  <a:close/>
                </a:path>
                <a:path w="5566410" h="2985135">
                  <a:moveTo>
                    <a:pt x="2634500" y="1010767"/>
                  </a:moveTo>
                  <a:lnTo>
                    <a:pt x="1410017" y="1010767"/>
                  </a:lnTo>
                  <a:lnTo>
                    <a:pt x="2022259" y="1917814"/>
                  </a:lnTo>
                  <a:lnTo>
                    <a:pt x="2634500" y="1010767"/>
                  </a:lnTo>
                  <a:close/>
                </a:path>
                <a:path w="5566410" h="2985135">
                  <a:moveTo>
                    <a:pt x="2671610" y="14490"/>
                  </a:moveTo>
                  <a:lnTo>
                    <a:pt x="1447114" y="14490"/>
                  </a:lnTo>
                  <a:lnTo>
                    <a:pt x="2059368" y="921524"/>
                  </a:lnTo>
                  <a:lnTo>
                    <a:pt x="2671610" y="14490"/>
                  </a:lnTo>
                  <a:close/>
                </a:path>
                <a:path w="5566410" h="2985135">
                  <a:moveTo>
                    <a:pt x="2734424" y="2077923"/>
                  </a:moveTo>
                  <a:lnTo>
                    <a:pt x="1509928" y="2077923"/>
                  </a:lnTo>
                  <a:lnTo>
                    <a:pt x="2122170" y="2984957"/>
                  </a:lnTo>
                  <a:lnTo>
                    <a:pt x="2734424" y="2077923"/>
                  </a:lnTo>
                  <a:close/>
                </a:path>
                <a:path w="5566410" h="2985135">
                  <a:moveTo>
                    <a:pt x="4044518" y="1010767"/>
                  </a:moveTo>
                  <a:lnTo>
                    <a:pt x="2820035" y="1010767"/>
                  </a:lnTo>
                  <a:lnTo>
                    <a:pt x="3432276" y="1917814"/>
                  </a:lnTo>
                  <a:lnTo>
                    <a:pt x="4044518" y="1010767"/>
                  </a:lnTo>
                  <a:close/>
                </a:path>
                <a:path w="5566410" h="2985135">
                  <a:moveTo>
                    <a:pt x="4155833" y="14490"/>
                  </a:moveTo>
                  <a:lnTo>
                    <a:pt x="2931350" y="14490"/>
                  </a:lnTo>
                  <a:lnTo>
                    <a:pt x="3543592" y="921524"/>
                  </a:lnTo>
                  <a:lnTo>
                    <a:pt x="4155833" y="14490"/>
                  </a:lnTo>
                  <a:close/>
                </a:path>
                <a:path w="5566410" h="2985135">
                  <a:moveTo>
                    <a:pt x="4230040" y="2077923"/>
                  </a:moveTo>
                  <a:lnTo>
                    <a:pt x="3005556" y="2077923"/>
                  </a:lnTo>
                  <a:lnTo>
                    <a:pt x="3617798" y="2984957"/>
                  </a:lnTo>
                  <a:lnTo>
                    <a:pt x="4230040" y="2077923"/>
                  </a:lnTo>
                  <a:close/>
                </a:path>
                <a:path w="5566410" h="2985135">
                  <a:moveTo>
                    <a:pt x="5565851" y="0"/>
                  </a:moveTo>
                  <a:lnTo>
                    <a:pt x="4341368" y="0"/>
                  </a:lnTo>
                  <a:lnTo>
                    <a:pt x="4953609" y="907046"/>
                  </a:lnTo>
                  <a:lnTo>
                    <a:pt x="5565851" y="0"/>
                  </a:lnTo>
                  <a:close/>
                </a:path>
              </a:pathLst>
            </a:custGeom>
            <a:solidFill>
              <a:srgbClr val="4FA5B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6" name="object 16"/>
            <p:cNvSpPr/>
            <p:nvPr/>
          </p:nvSpPr>
          <p:spPr>
            <a:xfrm>
              <a:off x="-2095" y="3033375"/>
              <a:ext cx="3116580" cy="907415"/>
            </a:xfrm>
            <a:custGeom>
              <a:avLst/>
              <a:gdLst/>
              <a:ahLst/>
              <a:cxnLst/>
              <a:rect l="l" t="t" r="r" b="b"/>
              <a:pathLst>
                <a:path w="3116580" h="907414">
                  <a:moveTo>
                    <a:pt x="1412938" y="907034"/>
                  </a:moveTo>
                  <a:lnTo>
                    <a:pt x="706462" y="0"/>
                  </a:lnTo>
                  <a:lnTo>
                    <a:pt x="0" y="907034"/>
                  </a:lnTo>
                  <a:lnTo>
                    <a:pt x="1412938" y="907034"/>
                  </a:lnTo>
                  <a:close/>
                </a:path>
                <a:path w="3116580" h="907414">
                  <a:moveTo>
                    <a:pt x="3116034" y="907034"/>
                  </a:moveTo>
                  <a:lnTo>
                    <a:pt x="2409558" y="0"/>
                  </a:lnTo>
                  <a:lnTo>
                    <a:pt x="1703082" y="907034"/>
                  </a:lnTo>
                  <a:lnTo>
                    <a:pt x="3116034" y="907034"/>
                  </a:lnTo>
                  <a:close/>
                </a:path>
              </a:pathLst>
            </a:custGeom>
            <a:solidFill>
              <a:srgbClr val="F6981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7" name="object 17"/>
            <p:cNvSpPr/>
            <p:nvPr/>
          </p:nvSpPr>
          <p:spPr>
            <a:xfrm>
              <a:off x="847547" y="3063995"/>
              <a:ext cx="3120390" cy="907415"/>
            </a:xfrm>
            <a:custGeom>
              <a:avLst/>
              <a:gdLst/>
              <a:ahLst/>
              <a:cxnLst/>
              <a:rect l="l" t="t" r="r" b="b"/>
              <a:pathLst>
                <a:path w="3120390" h="907414">
                  <a:moveTo>
                    <a:pt x="1412951" y="0"/>
                  </a:moveTo>
                  <a:lnTo>
                    <a:pt x="0" y="0"/>
                  </a:lnTo>
                  <a:lnTo>
                    <a:pt x="706475" y="907034"/>
                  </a:lnTo>
                  <a:lnTo>
                    <a:pt x="1412951" y="0"/>
                  </a:lnTo>
                  <a:close/>
                </a:path>
                <a:path w="3120390" h="907414">
                  <a:moveTo>
                    <a:pt x="3119818" y="0"/>
                  </a:moveTo>
                  <a:lnTo>
                    <a:pt x="1706867" y="0"/>
                  </a:lnTo>
                  <a:lnTo>
                    <a:pt x="2413343" y="907034"/>
                  </a:lnTo>
                  <a:lnTo>
                    <a:pt x="3119818" y="0"/>
                  </a:lnTo>
                  <a:close/>
                </a:path>
              </a:pathLst>
            </a:custGeom>
            <a:solidFill>
              <a:srgbClr val="4FA5B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4014687"/>
              <a:ext cx="1407160" cy="907415"/>
            </a:xfrm>
            <a:custGeom>
              <a:avLst/>
              <a:gdLst/>
              <a:ahLst/>
              <a:cxnLst/>
              <a:rect l="l" t="t" r="r" b="b"/>
              <a:pathLst>
                <a:path w="1407160" h="907414">
                  <a:moveTo>
                    <a:pt x="1407080" y="907039"/>
                  </a:moveTo>
                  <a:lnTo>
                    <a:pt x="0" y="907039"/>
                  </a:lnTo>
                  <a:lnTo>
                    <a:pt x="0" y="899500"/>
                  </a:lnTo>
                  <a:lnTo>
                    <a:pt x="700604" y="0"/>
                  </a:lnTo>
                  <a:lnTo>
                    <a:pt x="1407080" y="907039"/>
                  </a:lnTo>
                  <a:close/>
                </a:path>
              </a:pathLst>
            </a:custGeom>
            <a:solidFill>
              <a:srgbClr val="F6981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9" name="object 19"/>
            <p:cNvSpPr/>
            <p:nvPr/>
          </p:nvSpPr>
          <p:spPr>
            <a:xfrm>
              <a:off x="847558" y="4045302"/>
              <a:ext cx="1413510" cy="907415"/>
            </a:xfrm>
            <a:custGeom>
              <a:avLst/>
              <a:gdLst/>
              <a:ahLst/>
              <a:cxnLst/>
              <a:rect l="l" t="t" r="r" b="b"/>
              <a:pathLst>
                <a:path w="1413510" h="907414">
                  <a:moveTo>
                    <a:pt x="706476" y="907039"/>
                  </a:moveTo>
                  <a:lnTo>
                    <a:pt x="0" y="0"/>
                  </a:lnTo>
                  <a:lnTo>
                    <a:pt x="1412952" y="0"/>
                  </a:lnTo>
                  <a:lnTo>
                    <a:pt x="706476" y="907039"/>
                  </a:lnTo>
                  <a:close/>
                </a:path>
              </a:pathLst>
            </a:custGeom>
            <a:solidFill>
              <a:srgbClr val="4FA5B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617458"/>
            <a:ext cx="9144866" cy="4137905"/>
            <a:chOff x="0" y="1671795"/>
            <a:chExt cx="20106005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32787"/>
              <a:ext cx="20106005" cy="62865"/>
            </a:xfrm>
            <a:custGeom>
              <a:avLst/>
              <a:gdLst/>
              <a:ahLst/>
              <a:cxnLst/>
              <a:rect l="l" t="t" r="r" b="b"/>
              <a:pathLst>
                <a:path w="20106005" h="62865">
                  <a:moveTo>
                    <a:pt x="0" y="0"/>
                  </a:moveTo>
                  <a:lnTo>
                    <a:pt x="20105411" y="0"/>
                  </a:lnTo>
                  <a:lnTo>
                    <a:pt x="20105411" y="62825"/>
                  </a:lnTo>
                  <a:lnTo>
                    <a:pt x="0" y="62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82A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9439712"/>
              <a:ext cx="20106005" cy="1187450"/>
            </a:xfrm>
            <a:custGeom>
              <a:avLst/>
              <a:gdLst/>
              <a:ahLst/>
              <a:cxnLst/>
              <a:rect l="l" t="t" r="r" b="b"/>
              <a:pathLst>
                <a:path w="20106005" h="1187450">
                  <a:moveTo>
                    <a:pt x="0" y="1187381"/>
                  </a:moveTo>
                  <a:lnTo>
                    <a:pt x="20105411" y="1187381"/>
                  </a:lnTo>
                  <a:lnTo>
                    <a:pt x="20105411" y="0"/>
                  </a:lnTo>
                  <a:lnTo>
                    <a:pt x="0" y="0"/>
                  </a:lnTo>
                  <a:lnTo>
                    <a:pt x="0" y="1187381"/>
                  </a:lnTo>
                  <a:close/>
                </a:path>
              </a:pathLst>
            </a:custGeom>
            <a:solidFill>
              <a:srgbClr val="F4DEBA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870152"/>
              <a:ext cx="20106005" cy="7569834"/>
            </a:xfrm>
            <a:custGeom>
              <a:avLst/>
              <a:gdLst/>
              <a:ahLst/>
              <a:cxnLst/>
              <a:rect l="l" t="t" r="r" b="b"/>
              <a:pathLst>
                <a:path w="20106005" h="7569834">
                  <a:moveTo>
                    <a:pt x="20105411" y="7569560"/>
                  </a:moveTo>
                  <a:lnTo>
                    <a:pt x="0" y="7569560"/>
                  </a:lnTo>
                  <a:lnTo>
                    <a:pt x="0" y="0"/>
                  </a:lnTo>
                  <a:lnTo>
                    <a:pt x="20105411" y="0"/>
                  </a:lnTo>
                  <a:lnTo>
                    <a:pt x="20105411" y="7569560"/>
                  </a:lnTo>
                  <a:close/>
                </a:path>
              </a:pathLst>
            </a:custGeom>
            <a:solidFill>
              <a:srgbClr val="FAF1E1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7208" y="3732532"/>
              <a:ext cx="7416891" cy="6894562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31950" y="629752"/>
            <a:ext cx="7151495" cy="1224337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191" dirty="0"/>
              <a:t>What</a:t>
            </a:r>
            <a:r>
              <a:rPr spc="-125" dirty="0"/>
              <a:t> </a:t>
            </a:r>
            <a:r>
              <a:rPr spc="-123" dirty="0"/>
              <a:t>are</a:t>
            </a:r>
            <a:r>
              <a:rPr spc="-121" dirty="0"/>
              <a:t> </a:t>
            </a:r>
            <a:r>
              <a:rPr spc="-202" dirty="0"/>
              <a:t>we</a:t>
            </a:r>
            <a:r>
              <a:rPr spc="-121" dirty="0"/>
              <a:t> </a:t>
            </a:r>
            <a:r>
              <a:rPr spc="-100" dirty="0"/>
              <a:t>going</a:t>
            </a:r>
            <a:r>
              <a:rPr spc="-121" dirty="0"/>
              <a:t> </a:t>
            </a:r>
            <a:r>
              <a:rPr spc="-202" dirty="0"/>
              <a:t>to</a:t>
            </a:r>
            <a:r>
              <a:rPr spc="-121" dirty="0"/>
              <a:t> </a:t>
            </a:r>
            <a:r>
              <a:rPr spc="-116" dirty="0"/>
              <a:t>Cover</a:t>
            </a:r>
            <a:r>
              <a:rPr spc="-121" dirty="0"/>
              <a:t> </a:t>
            </a:r>
            <a:r>
              <a:rPr spc="-193" dirty="0"/>
              <a:t>in</a:t>
            </a:r>
            <a:r>
              <a:rPr spc="-118" dirty="0"/>
              <a:t> </a:t>
            </a:r>
            <a:r>
              <a:rPr spc="-280" dirty="0"/>
              <a:t>this</a:t>
            </a:r>
            <a:r>
              <a:rPr spc="-123" dirty="0"/>
              <a:t> </a:t>
            </a:r>
            <a:r>
              <a:rPr spc="-134" dirty="0"/>
              <a:t>Chapter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26564" y="1935398"/>
            <a:ext cx="6976993" cy="1731307"/>
          </a:xfrm>
          <a:prstGeom prst="rect">
            <a:avLst/>
          </a:prstGeom>
        </p:spPr>
        <p:txBody>
          <a:bodyPr vert="horz" wrap="square" lIns="0" tIns="62674" rIns="0" bIns="0" rtlCol="0">
            <a:spAutoFit/>
          </a:bodyPr>
          <a:lstStyle/>
          <a:p>
            <a:pPr marL="5776">
              <a:spcBef>
                <a:spcPts val="493"/>
              </a:spcBef>
              <a:tabLst>
                <a:tab pos="344825" algn="l"/>
                <a:tab pos="2834264" algn="l"/>
              </a:tabLst>
            </a:pPr>
            <a:r>
              <a:rPr sz="1501" spc="168" dirty="0">
                <a:latin typeface="Segoe UI Symbol"/>
                <a:cs typeface="Segoe UI Symbol"/>
              </a:rPr>
              <a:t>✔</a:t>
            </a:r>
            <a:r>
              <a:rPr sz="1501" dirty="0">
                <a:latin typeface="Segoe UI Symbol"/>
                <a:cs typeface="Segoe UI Symbol"/>
              </a:rPr>
              <a:t>	</a:t>
            </a:r>
            <a:r>
              <a:rPr sz="1501" spc="-123" dirty="0">
                <a:latin typeface="Arial Black"/>
                <a:cs typeface="Arial Black"/>
              </a:rPr>
              <a:t>Understanding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00" dirty="0">
                <a:latin typeface="Arial Black"/>
                <a:cs typeface="Arial Black"/>
              </a:rPr>
              <a:t>Data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25" dirty="0">
                <a:latin typeface="Arial Black"/>
                <a:cs typeface="Arial Black"/>
              </a:rPr>
              <a:t>types</a:t>
            </a:r>
            <a:r>
              <a:rPr sz="1501" dirty="0">
                <a:latin typeface="Arial Black"/>
                <a:cs typeface="Arial Black"/>
              </a:rPr>
              <a:t>	</a:t>
            </a:r>
            <a:r>
              <a:rPr sz="1501" spc="-130" dirty="0">
                <a:latin typeface="Arial Black"/>
                <a:cs typeface="Arial Black"/>
              </a:rPr>
              <a:t>in</a:t>
            </a:r>
            <a:r>
              <a:rPr sz="1501" spc="-84" dirty="0">
                <a:latin typeface="Arial Black"/>
                <a:cs typeface="Arial Black"/>
              </a:rPr>
              <a:t> </a:t>
            </a:r>
            <a:r>
              <a:rPr sz="1501" spc="-9" dirty="0">
                <a:latin typeface="Arial Black"/>
                <a:cs typeface="Arial Black"/>
              </a:rPr>
              <a:t>apex</a:t>
            </a:r>
            <a:endParaRPr sz="1501">
              <a:latin typeface="Arial Black"/>
              <a:cs typeface="Arial Black"/>
            </a:endParaRPr>
          </a:p>
          <a:p>
            <a:pPr marL="549294" marR="2310">
              <a:lnSpc>
                <a:spcPct val="124900"/>
              </a:lnSpc>
            </a:pPr>
            <a:r>
              <a:rPr sz="1501" dirty="0">
                <a:latin typeface="Arial MT"/>
                <a:cs typeface="Arial MT"/>
              </a:rPr>
              <a:t>Primitive</a:t>
            </a:r>
            <a:r>
              <a:rPr sz="1501" spc="23" dirty="0">
                <a:latin typeface="Arial MT"/>
                <a:cs typeface="Arial MT"/>
              </a:rPr>
              <a:t> </a:t>
            </a:r>
            <a:r>
              <a:rPr sz="1501" spc="116" dirty="0">
                <a:latin typeface="Arial MT"/>
                <a:cs typeface="Arial MT"/>
              </a:rPr>
              <a:t>Data</a:t>
            </a:r>
            <a:r>
              <a:rPr sz="1501" spc="25" dirty="0">
                <a:latin typeface="Arial MT"/>
                <a:cs typeface="Arial MT"/>
              </a:rPr>
              <a:t> </a:t>
            </a:r>
            <a:r>
              <a:rPr sz="1501" spc="23" dirty="0">
                <a:latin typeface="Arial MT"/>
                <a:cs typeface="Arial MT"/>
              </a:rPr>
              <a:t>types-</a:t>
            </a:r>
            <a:r>
              <a:rPr sz="1501" spc="20" dirty="0">
                <a:latin typeface="Arial MT"/>
                <a:cs typeface="Arial MT"/>
              </a:rPr>
              <a:t>string,</a:t>
            </a:r>
            <a:r>
              <a:rPr sz="1501" spc="25" dirty="0">
                <a:latin typeface="Arial MT"/>
                <a:cs typeface="Arial MT"/>
              </a:rPr>
              <a:t> </a:t>
            </a:r>
            <a:r>
              <a:rPr sz="1501" spc="77" dirty="0">
                <a:latin typeface="Arial MT"/>
                <a:cs typeface="Arial MT"/>
              </a:rPr>
              <a:t>Decimal,</a:t>
            </a:r>
            <a:r>
              <a:rPr sz="1501" spc="25" dirty="0">
                <a:latin typeface="Arial MT"/>
                <a:cs typeface="Arial MT"/>
              </a:rPr>
              <a:t> </a:t>
            </a:r>
            <a:r>
              <a:rPr sz="1501" spc="43" dirty="0">
                <a:latin typeface="Arial MT"/>
                <a:cs typeface="Arial MT"/>
              </a:rPr>
              <a:t>DateTime,</a:t>
            </a:r>
            <a:r>
              <a:rPr sz="1501" spc="25" dirty="0">
                <a:latin typeface="Arial MT"/>
                <a:cs typeface="Arial MT"/>
              </a:rPr>
              <a:t> </a:t>
            </a:r>
            <a:r>
              <a:rPr sz="1501" spc="55" dirty="0">
                <a:latin typeface="Arial MT"/>
                <a:cs typeface="Arial MT"/>
              </a:rPr>
              <a:t>Integer,</a:t>
            </a:r>
            <a:r>
              <a:rPr sz="1501" spc="25" dirty="0">
                <a:latin typeface="Arial MT"/>
                <a:cs typeface="Arial MT"/>
              </a:rPr>
              <a:t> </a:t>
            </a:r>
            <a:r>
              <a:rPr sz="1501" spc="57" dirty="0">
                <a:latin typeface="Arial MT"/>
                <a:cs typeface="Arial MT"/>
              </a:rPr>
              <a:t>Boolean,</a:t>
            </a:r>
            <a:r>
              <a:rPr sz="1501" spc="25" dirty="0">
                <a:latin typeface="Arial MT"/>
                <a:cs typeface="Arial MT"/>
              </a:rPr>
              <a:t> </a:t>
            </a:r>
            <a:r>
              <a:rPr sz="1501" spc="98" dirty="0">
                <a:latin typeface="Arial MT"/>
                <a:cs typeface="Arial MT"/>
              </a:rPr>
              <a:t>Date </a:t>
            </a:r>
            <a:r>
              <a:rPr sz="1501" spc="36" dirty="0">
                <a:latin typeface="Arial MT"/>
                <a:cs typeface="Arial MT"/>
              </a:rPr>
              <a:t>Collection-</a:t>
            </a:r>
            <a:r>
              <a:rPr sz="1501" spc="30" dirty="0">
                <a:latin typeface="Arial MT"/>
                <a:cs typeface="Arial MT"/>
              </a:rPr>
              <a:t>List,</a:t>
            </a:r>
            <a:r>
              <a:rPr sz="1501" spc="-18" dirty="0">
                <a:latin typeface="Arial MT"/>
                <a:cs typeface="Arial MT"/>
              </a:rPr>
              <a:t> </a:t>
            </a:r>
            <a:r>
              <a:rPr sz="1501" dirty="0">
                <a:latin typeface="Arial MT"/>
                <a:cs typeface="Arial MT"/>
              </a:rPr>
              <a:t>Set,</a:t>
            </a:r>
            <a:r>
              <a:rPr sz="1501" spc="-16" dirty="0">
                <a:latin typeface="Arial MT"/>
                <a:cs typeface="Arial MT"/>
              </a:rPr>
              <a:t> </a:t>
            </a:r>
            <a:r>
              <a:rPr sz="1501" spc="150" dirty="0">
                <a:latin typeface="Arial MT"/>
                <a:cs typeface="Arial MT"/>
              </a:rPr>
              <a:t>Map</a:t>
            </a:r>
            <a:endParaRPr sz="1501">
              <a:latin typeface="Arial MT"/>
              <a:cs typeface="Arial MT"/>
            </a:endParaRPr>
          </a:p>
          <a:p>
            <a:pPr marL="5776">
              <a:spcBef>
                <a:spcPts val="450"/>
              </a:spcBef>
              <a:tabLst>
                <a:tab pos="344825" algn="l"/>
              </a:tabLst>
            </a:pPr>
            <a:r>
              <a:rPr sz="1501" spc="168" dirty="0">
                <a:latin typeface="Segoe UI Symbol"/>
                <a:cs typeface="Segoe UI Symbol"/>
              </a:rPr>
              <a:t>✔</a:t>
            </a:r>
            <a:r>
              <a:rPr sz="1501" dirty="0">
                <a:latin typeface="Segoe UI Symbol"/>
                <a:cs typeface="Segoe UI Symbol"/>
              </a:rPr>
              <a:t>	</a:t>
            </a:r>
            <a:r>
              <a:rPr sz="1501" spc="-96" dirty="0">
                <a:latin typeface="Arial Black"/>
                <a:cs typeface="Arial Black"/>
              </a:rPr>
              <a:t>Conditional</a:t>
            </a:r>
            <a:r>
              <a:rPr sz="1501" spc="-84" dirty="0">
                <a:latin typeface="Arial Black"/>
                <a:cs typeface="Arial Black"/>
              </a:rPr>
              <a:t> </a:t>
            </a:r>
            <a:r>
              <a:rPr sz="1501" spc="-30" dirty="0">
                <a:latin typeface="Arial Black"/>
                <a:cs typeface="Arial Black"/>
              </a:rPr>
              <a:t>Apex-</a:t>
            </a:r>
            <a:r>
              <a:rPr sz="1501" spc="-84" dirty="0">
                <a:latin typeface="Arial Black"/>
                <a:cs typeface="Arial Black"/>
              </a:rPr>
              <a:t> </a:t>
            </a:r>
            <a:r>
              <a:rPr sz="1501" spc="-141" dirty="0">
                <a:latin typeface="Arial Black"/>
                <a:cs typeface="Arial Black"/>
              </a:rPr>
              <a:t>If,</a:t>
            </a:r>
            <a:r>
              <a:rPr sz="1501" spc="-84" dirty="0">
                <a:latin typeface="Arial Black"/>
                <a:cs typeface="Arial Black"/>
              </a:rPr>
              <a:t> </a:t>
            </a:r>
            <a:r>
              <a:rPr sz="1501" spc="-132" dirty="0">
                <a:latin typeface="Arial Black"/>
                <a:cs typeface="Arial Black"/>
              </a:rPr>
              <a:t>else</a:t>
            </a:r>
            <a:endParaRPr sz="1501">
              <a:latin typeface="Arial Black"/>
              <a:cs typeface="Arial Black"/>
            </a:endParaRPr>
          </a:p>
          <a:p>
            <a:pPr marL="5776">
              <a:spcBef>
                <a:spcPts val="448"/>
              </a:spcBef>
              <a:tabLst>
                <a:tab pos="344825" algn="l"/>
              </a:tabLst>
            </a:pPr>
            <a:r>
              <a:rPr sz="1501" spc="168" dirty="0">
                <a:latin typeface="Segoe UI Symbol"/>
                <a:cs typeface="Segoe UI Symbol"/>
              </a:rPr>
              <a:t>✔</a:t>
            </a:r>
            <a:r>
              <a:rPr sz="1501" dirty="0">
                <a:latin typeface="Segoe UI Symbol"/>
                <a:cs typeface="Segoe UI Symbol"/>
              </a:rPr>
              <a:t>	</a:t>
            </a:r>
            <a:r>
              <a:rPr sz="1501" spc="-141" dirty="0">
                <a:latin typeface="Arial Black"/>
                <a:cs typeface="Arial Black"/>
              </a:rPr>
              <a:t>Loops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30" dirty="0">
                <a:latin typeface="Arial Black"/>
                <a:cs typeface="Arial Black"/>
              </a:rPr>
              <a:t>in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89" dirty="0">
                <a:latin typeface="Arial Black"/>
                <a:cs typeface="Arial Black"/>
              </a:rPr>
              <a:t>Apex-</a:t>
            </a:r>
            <a:r>
              <a:rPr sz="1501" spc="-84" dirty="0">
                <a:latin typeface="Arial Black"/>
                <a:cs typeface="Arial Black"/>
              </a:rPr>
              <a:t>For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9" dirty="0">
                <a:latin typeface="Arial Black"/>
                <a:cs typeface="Arial Black"/>
              </a:rPr>
              <a:t>loop</a:t>
            </a:r>
            <a:endParaRPr sz="1501">
              <a:latin typeface="Arial Black"/>
              <a:cs typeface="Arial Black"/>
            </a:endParaRPr>
          </a:p>
          <a:p>
            <a:pPr marL="5776">
              <a:spcBef>
                <a:spcPts val="448"/>
              </a:spcBef>
              <a:tabLst>
                <a:tab pos="344825" algn="l"/>
              </a:tabLst>
            </a:pPr>
            <a:r>
              <a:rPr sz="1501" spc="168" dirty="0">
                <a:latin typeface="Segoe UI Symbol"/>
                <a:cs typeface="Segoe UI Symbol"/>
              </a:rPr>
              <a:t>✔</a:t>
            </a:r>
            <a:r>
              <a:rPr sz="1501" dirty="0">
                <a:latin typeface="Segoe UI Symbol"/>
                <a:cs typeface="Segoe UI Symbol"/>
              </a:rPr>
              <a:t>	</a:t>
            </a:r>
            <a:r>
              <a:rPr sz="1501" spc="-209" dirty="0">
                <a:latin typeface="Arial Black"/>
                <a:cs typeface="Arial Black"/>
              </a:rPr>
              <a:t>Best</a:t>
            </a:r>
            <a:r>
              <a:rPr sz="1501" spc="-77" dirty="0">
                <a:latin typeface="Arial Black"/>
                <a:cs typeface="Arial Black"/>
              </a:rPr>
              <a:t> </a:t>
            </a:r>
            <a:r>
              <a:rPr sz="1501" spc="-134" dirty="0">
                <a:latin typeface="Arial Black"/>
                <a:cs typeface="Arial Black"/>
              </a:rPr>
              <a:t>Practices</a:t>
            </a:r>
            <a:r>
              <a:rPr sz="1501" spc="-77" dirty="0">
                <a:latin typeface="Arial Black"/>
                <a:cs typeface="Arial Black"/>
              </a:rPr>
              <a:t> </a:t>
            </a:r>
            <a:r>
              <a:rPr sz="1501" spc="-130" dirty="0">
                <a:latin typeface="Arial Black"/>
                <a:cs typeface="Arial Black"/>
              </a:rPr>
              <a:t>in</a:t>
            </a:r>
            <a:r>
              <a:rPr sz="1501" spc="-77" dirty="0">
                <a:latin typeface="Arial Black"/>
                <a:cs typeface="Arial Black"/>
              </a:rPr>
              <a:t> </a:t>
            </a:r>
            <a:r>
              <a:rPr sz="1501" spc="-9" dirty="0">
                <a:latin typeface="Arial Black"/>
                <a:cs typeface="Arial Black"/>
              </a:rPr>
              <a:t>apex</a:t>
            </a:r>
            <a:endParaRPr sz="1501">
              <a:latin typeface="Arial Black"/>
              <a:cs typeface="Arial Black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8040" y="3796829"/>
            <a:ext cx="3054714" cy="179677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9703" y="3918547"/>
            <a:ext cx="9173460" cy="1836598"/>
            <a:chOff x="-31432" y="6730997"/>
            <a:chExt cx="20168870" cy="4037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664200"/>
              <a:ext cx="20106005" cy="0"/>
            </a:xfrm>
            <a:custGeom>
              <a:avLst/>
              <a:gdLst/>
              <a:ahLst/>
              <a:cxnLst/>
              <a:rect l="l" t="t" r="r" b="b"/>
              <a:pathLst>
                <a:path w="20106005">
                  <a:moveTo>
                    <a:pt x="0" y="0"/>
                  </a:moveTo>
                  <a:lnTo>
                    <a:pt x="20105411" y="0"/>
                  </a:lnTo>
                </a:path>
              </a:pathLst>
            </a:custGeom>
            <a:ln w="62825">
              <a:solidFill>
                <a:srgbClr val="5382A1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" name="object 5"/>
            <p:cNvSpPr/>
            <p:nvPr/>
          </p:nvSpPr>
          <p:spPr>
            <a:xfrm>
              <a:off x="6750299" y="6730997"/>
              <a:ext cx="5788660" cy="705485"/>
            </a:xfrm>
            <a:custGeom>
              <a:avLst/>
              <a:gdLst/>
              <a:ahLst/>
              <a:cxnLst/>
              <a:rect l="l" t="t" r="r" b="b"/>
              <a:pathLst>
                <a:path w="5788659" h="705484">
                  <a:moveTo>
                    <a:pt x="5670983" y="705008"/>
                  </a:moveTo>
                  <a:lnTo>
                    <a:pt x="117503" y="705008"/>
                  </a:lnTo>
                  <a:lnTo>
                    <a:pt x="71765" y="695774"/>
                  </a:lnTo>
                  <a:lnTo>
                    <a:pt x="34416" y="670592"/>
                  </a:lnTo>
                  <a:lnTo>
                    <a:pt x="9234" y="633242"/>
                  </a:lnTo>
                  <a:lnTo>
                    <a:pt x="0" y="587504"/>
                  </a:lnTo>
                  <a:lnTo>
                    <a:pt x="0" y="117503"/>
                  </a:lnTo>
                  <a:lnTo>
                    <a:pt x="9234" y="71765"/>
                  </a:lnTo>
                  <a:lnTo>
                    <a:pt x="34416" y="34416"/>
                  </a:lnTo>
                  <a:lnTo>
                    <a:pt x="71765" y="9234"/>
                  </a:lnTo>
                  <a:lnTo>
                    <a:pt x="117503" y="0"/>
                  </a:lnTo>
                  <a:lnTo>
                    <a:pt x="5670983" y="0"/>
                  </a:lnTo>
                  <a:lnTo>
                    <a:pt x="5715950" y="8944"/>
                  </a:lnTo>
                  <a:lnTo>
                    <a:pt x="5754070" y="34416"/>
                  </a:lnTo>
                  <a:lnTo>
                    <a:pt x="5779543" y="72537"/>
                  </a:lnTo>
                  <a:lnTo>
                    <a:pt x="5788487" y="117503"/>
                  </a:lnTo>
                  <a:lnTo>
                    <a:pt x="5788487" y="587504"/>
                  </a:lnTo>
                  <a:lnTo>
                    <a:pt x="5779253" y="633242"/>
                  </a:lnTo>
                  <a:lnTo>
                    <a:pt x="5754071" y="670592"/>
                  </a:lnTo>
                  <a:lnTo>
                    <a:pt x="5716721" y="695774"/>
                  </a:lnTo>
                  <a:lnTo>
                    <a:pt x="5670983" y="705008"/>
                  </a:lnTo>
                  <a:close/>
                </a:path>
              </a:pathLst>
            </a:custGeom>
            <a:solidFill>
              <a:srgbClr val="F6767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016794" y="1617459"/>
            <a:ext cx="651864" cy="106863"/>
            <a:chOff x="18672351" y="1671799"/>
            <a:chExt cx="1433195" cy="2349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24000" y="1617457"/>
            <a:ext cx="8452568" cy="106863"/>
            <a:chOff x="0" y="1671795"/>
            <a:chExt cx="18583910" cy="2349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31950" y="917409"/>
            <a:ext cx="3743090" cy="649022"/>
          </a:xfrm>
          <a:prstGeom prst="rect">
            <a:avLst/>
          </a:prstGeom>
        </p:spPr>
        <p:txBody>
          <a:bodyPr vert="horz" wrap="square" lIns="0" tIns="39241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46" dirty="0"/>
              <a:t>Data</a:t>
            </a:r>
            <a:r>
              <a:rPr spc="-125" dirty="0"/>
              <a:t> </a:t>
            </a:r>
            <a:r>
              <a:rPr spc="-259" dirty="0"/>
              <a:t>Types</a:t>
            </a: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0" y="1808974"/>
            <a:ext cx="9144596" cy="205894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212620" y="1801347"/>
            <a:ext cx="8194653" cy="1947609"/>
          </a:xfrm>
          <a:prstGeom prst="rect">
            <a:avLst/>
          </a:prstGeom>
        </p:spPr>
        <p:txBody>
          <a:bodyPr vert="horz" wrap="square" lIns="0" tIns="64984" rIns="0" bIns="0" rtlCol="0">
            <a:spAutoFit/>
          </a:bodyPr>
          <a:lstStyle/>
          <a:p>
            <a:pPr marL="154796" indent="-149020">
              <a:spcBef>
                <a:spcPts val="512"/>
              </a:spcBef>
              <a:buFont typeface="Segoe UI Symbol"/>
              <a:buChar char="▪"/>
              <a:tabLst>
                <a:tab pos="154796" algn="l"/>
                <a:tab pos="6363953" algn="l"/>
              </a:tabLst>
            </a:pPr>
            <a:r>
              <a:rPr sz="1182" spc="84" dirty="0">
                <a:latin typeface="Arial MT"/>
                <a:cs typeface="Arial MT"/>
              </a:rPr>
              <a:t>Apex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34" dirty="0">
                <a:latin typeface="Arial MT"/>
                <a:cs typeface="Arial MT"/>
              </a:rPr>
              <a:t>strongly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89" dirty="0">
                <a:latin typeface="Arial MT"/>
                <a:cs typeface="Arial MT"/>
              </a:rPr>
              <a:t>typed,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object-</a:t>
            </a:r>
            <a:r>
              <a:rPr sz="1182" spc="82" dirty="0">
                <a:latin typeface="Arial MT"/>
                <a:cs typeface="Arial MT"/>
              </a:rPr>
              <a:t>oriented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programming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language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just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like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any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other</a:t>
            </a:r>
            <a:r>
              <a:rPr sz="1182" dirty="0">
                <a:latin typeface="Arial MT"/>
                <a:cs typeface="Arial MT"/>
              </a:rPr>
              <a:t>	</a:t>
            </a:r>
            <a:r>
              <a:rPr sz="1182" spc="86" dirty="0">
                <a:latin typeface="Arial MT"/>
                <a:cs typeface="Arial MT"/>
              </a:rPr>
              <a:t>programming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84" dirty="0">
                <a:latin typeface="Arial MT"/>
                <a:cs typeface="Arial MT"/>
              </a:rPr>
              <a:t>language.</a:t>
            </a:r>
            <a:endParaRPr sz="1182" dirty="0">
              <a:latin typeface="Arial MT"/>
              <a:cs typeface="Arial MT"/>
            </a:endParaRPr>
          </a:p>
          <a:p>
            <a:pPr marL="154796" marR="177900" indent="-149309">
              <a:lnSpc>
                <a:spcPct val="101499"/>
              </a:lnSpc>
              <a:spcBef>
                <a:spcPts val="450"/>
              </a:spcBef>
              <a:buFont typeface="Segoe UI Symbol"/>
              <a:buChar char="▪"/>
              <a:tabLst>
                <a:tab pos="154796" algn="l"/>
              </a:tabLst>
            </a:pPr>
            <a:r>
              <a:rPr sz="1182" spc="93" dirty="0">
                <a:latin typeface="Arial MT"/>
                <a:cs typeface="Arial MT"/>
              </a:rPr>
              <a:t>A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apex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programming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language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61" dirty="0">
                <a:latin typeface="Arial MT"/>
                <a:cs typeface="Arial MT"/>
              </a:rPr>
              <a:t>with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43" dirty="0">
                <a:latin typeface="Arial MT"/>
                <a:cs typeface="Arial MT"/>
              </a:rPr>
              <a:t>values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having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predefined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45" dirty="0">
                <a:latin typeface="Arial MT"/>
                <a:cs typeface="Arial MT"/>
              </a:rPr>
              <a:t>characteristics. </a:t>
            </a:r>
            <a:r>
              <a:rPr sz="1182" spc="84" dirty="0">
                <a:latin typeface="Arial MT"/>
                <a:cs typeface="Arial MT"/>
              </a:rPr>
              <a:t>Apex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30" dirty="0">
                <a:latin typeface="Arial MT"/>
                <a:cs typeface="Arial MT"/>
              </a:rPr>
              <a:t>has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variety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48" dirty="0">
                <a:latin typeface="Arial MT"/>
                <a:cs typeface="Arial MT"/>
              </a:rPr>
              <a:t>types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73" dirty="0">
                <a:latin typeface="Arial MT"/>
                <a:cs typeface="Arial MT"/>
              </a:rPr>
              <a:t>you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2" dirty="0">
                <a:latin typeface="Arial MT"/>
                <a:cs typeface="Arial MT"/>
              </a:rPr>
              <a:t>can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-9" dirty="0">
                <a:latin typeface="Arial MT"/>
                <a:cs typeface="Arial MT"/>
              </a:rPr>
              <a:t>use.</a:t>
            </a:r>
            <a:endParaRPr sz="1182" dirty="0">
              <a:latin typeface="Arial MT"/>
              <a:cs typeface="Arial MT"/>
            </a:endParaRPr>
          </a:p>
          <a:p>
            <a:pPr marL="154796" marR="164037" indent="-149309">
              <a:lnSpc>
                <a:spcPct val="101499"/>
              </a:lnSpc>
              <a:spcBef>
                <a:spcPts val="450"/>
              </a:spcBef>
              <a:buChar char="▪"/>
              <a:tabLst>
                <a:tab pos="154796" algn="l"/>
                <a:tab pos="196960" algn="l"/>
              </a:tabLst>
            </a:pPr>
            <a:r>
              <a:rPr sz="1182" dirty="0">
                <a:latin typeface="Segoe UI Symbol"/>
                <a:cs typeface="Segoe UI Symbol"/>
              </a:rPr>
              <a:t>	</a:t>
            </a:r>
            <a:r>
              <a:rPr sz="1182" spc="104" dirty="0">
                <a:latin typeface="Arial MT"/>
                <a:cs typeface="Arial MT"/>
              </a:rPr>
              <a:t>Data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48" dirty="0">
                <a:latin typeface="Arial MT"/>
                <a:cs typeface="Arial MT"/>
              </a:rPr>
              <a:t>types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apex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tells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about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what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32" dirty="0">
                <a:latin typeface="Arial MT"/>
                <a:cs typeface="Arial MT"/>
              </a:rPr>
              <a:t>can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be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43" dirty="0">
                <a:latin typeface="Arial MT"/>
                <a:cs typeface="Arial MT"/>
              </a:rPr>
              <a:t>stored.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All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apex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50" dirty="0">
                <a:latin typeface="Arial MT"/>
                <a:cs typeface="Arial MT"/>
              </a:rPr>
              <a:t>variables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are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initialized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to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-9" dirty="0">
                <a:latin typeface="Arial MT"/>
                <a:cs typeface="Arial MT"/>
              </a:rPr>
              <a:t>null </a:t>
            </a:r>
            <a:r>
              <a:rPr sz="1182" spc="20" dirty="0">
                <a:latin typeface="Arial MT"/>
                <a:cs typeface="Arial MT"/>
              </a:rPr>
              <a:t>initially</a:t>
            </a:r>
            <a:endParaRPr sz="1182" dirty="0">
              <a:latin typeface="Arial MT"/>
              <a:cs typeface="Arial MT"/>
            </a:endParaRPr>
          </a:p>
          <a:p>
            <a:pPr marL="154796" indent="-149020">
              <a:spcBef>
                <a:spcPts val="471"/>
              </a:spcBef>
              <a:buFont typeface="Segoe UI Symbol"/>
              <a:buChar char="▪"/>
              <a:tabLst>
                <a:tab pos="154796" algn="l"/>
              </a:tabLst>
            </a:pPr>
            <a:r>
              <a:rPr sz="1182" dirty="0">
                <a:latin typeface="Arial MT"/>
                <a:cs typeface="Arial MT"/>
              </a:rPr>
              <a:t>The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language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23" dirty="0">
                <a:latin typeface="Arial MT"/>
                <a:cs typeface="Arial MT"/>
              </a:rPr>
              <a:t>usually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specifies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89" dirty="0">
                <a:latin typeface="Arial MT"/>
                <a:cs typeface="Arial MT"/>
              </a:rPr>
              <a:t>range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32" dirty="0">
                <a:latin typeface="Arial MT"/>
                <a:cs typeface="Arial MT"/>
              </a:rPr>
              <a:t>can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be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stored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43" dirty="0">
                <a:latin typeface="Arial MT"/>
                <a:cs typeface="Arial MT"/>
              </a:rPr>
              <a:t>for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70" dirty="0">
                <a:latin typeface="Arial MT"/>
                <a:cs typeface="Arial MT"/>
              </a:rPr>
              <a:t>given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68" dirty="0">
                <a:latin typeface="Arial MT"/>
                <a:cs typeface="Arial MT"/>
              </a:rPr>
              <a:t>type.</a:t>
            </a:r>
            <a:endParaRPr sz="1182" dirty="0">
              <a:latin typeface="Arial MT"/>
              <a:cs typeface="Arial MT"/>
            </a:endParaRPr>
          </a:p>
          <a:p>
            <a:pPr marL="154796" marR="297173" indent="-149309">
              <a:lnSpc>
                <a:spcPct val="101499"/>
              </a:lnSpc>
              <a:spcBef>
                <a:spcPts val="448"/>
              </a:spcBef>
              <a:buFont typeface="Segoe UI Symbol"/>
              <a:buChar char="▪"/>
              <a:tabLst>
                <a:tab pos="154796" algn="l"/>
              </a:tabLst>
            </a:pPr>
            <a:r>
              <a:rPr sz="1182" spc="45" dirty="0">
                <a:latin typeface="Arial MT"/>
                <a:cs typeface="Arial MT"/>
              </a:rPr>
              <a:t>Different</a:t>
            </a:r>
            <a:r>
              <a:rPr sz="1182" dirty="0">
                <a:latin typeface="Arial MT"/>
                <a:cs typeface="Arial MT"/>
              </a:rPr>
              <a:t> </a:t>
            </a:r>
            <a:r>
              <a:rPr sz="1182" spc="48" dirty="0">
                <a:latin typeface="Arial MT"/>
                <a:cs typeface="Arial MT"/>
              </a:rPr>
              <a:t>types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04" dirty="0">
                <a:latin typeface="Arial MT"/>
                <a:cs typeface="Arial MT"/>
              </a:rPr>
              <a:t>Data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Types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23" dirty="0">
                <a:latin typeface="Arial MT"/>
                <a:cs typeface="Arial MT"/>
              </a:rPr>
              <a:t>and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55" dirty="0">
                <a:latin typeface="Arial MT"/>
                <a:cs typeface="Arial MT"/>
              </a:rPr>
              <a:t>field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45" dirty="0">
                <a:latin typeface="Arial MT"/>
                <a:cs typeface="Arial MT"/>
              </a:rPr>
              <a:t>types.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93" dirty="0">
                <a:latin typeface="Arial MT"/>
                <a:cs typeface="Arial MT"/>
              </a:rPr>
              <a:t>A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21" dirty="0">
                <a:latin typeface="Arial MT"/>
                <a:cs typeface="Arial MT"/>
              </a:rPr>
              <a:t>compound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contains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39" dirty="0">
                <a:latin typeface="Arial MT"/>
                <a:cs typeface="Arial MT"/>
              </a:rPr>
              <a:t>address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55" dirty="0">
                <a:latin typeface="Arial MT"/>
                <a:cs typeface="Arial MT"/>
              </a:rPr>
              <a:t>field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02" dirty="0">
                <a:latin typeface="Arial MT"/>
                <a:cs typeface="Arial MT"/>
              </a:rPr>
              <a:t>data. </a:t>
            </a:r>
            <a:r>
              <a:rPr sz="1182" spc="57" dirty="0">
                <a:latin typeface="Arial MT"/>
                <a:cs typeface="Arial MT"/>
              </a:rPr>
              <a:t>Polymorphic</a:t>
            </a:r>
            <a:r>
              <a:rPr sz="1182" spc="23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27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25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2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returns</a:t>
            </a:r>
            <a:r>
              <a:rPr sz="1182" spc="2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string,</a:t>
            </a:r>
            <a:r>
              <a:rPr sz="1182" spc="25" dirty="0">
                <a:latin typeface="Arial MT"/>
                <a:cs typeface="Arial MT"/>
              </a:rPr>
              <a:t> </a:t>
            </a:r>
            <a:r>
              <a:rPr sz="1182" spc="23" dirty="0">
                <a:latin typeface="Arial MT"/>
                <a:cs typeface="Arial MT"/>
              </a:rPr>
              <a:t>picklist,</a:t>
            </a:r>
            <a:r>
              <a:rPr sz="1182" spc="25" dirty="0">
                <a:latin typeface="Arial MT"/>
                <a:cs typeface="Arial MT"/>
              </a:rPr>
              <a:t> </a:t>
            </a:r>
            <a:r>
              <a:rPr sz="1182" spc="66" dirty="0">
                <a:latin typeface="Arial MT"/>
                <a:cs typeface="Arial MT"/>
              </a:rPr>
              <a:t>reference,</a:t>
            </a:r>
            <a:r>
              <a:rPr sz="1182" spc="25" dirty="0">
                <a:latin typeface="Arial MT"/>
                <a:cs typeface="Arial MT"/>
              </a:rPr>
              <a:t> </a:t>
            </a:r>
            <a:r>
              <a:rPr sz="1182" spc="55" dirty="0">
                <a:latin typeface="Arial MT"/>
                <a:cs typeface="Arial MT"/>
              </a:rPr>
              <a:t>Boolean,</a:t>
            </a:r>
            <a:r>
              <a:rPr sz="1182" spc="25" dirty="0">
                <a:latin typeface="Arial MT"/>
                <a:cs typeface="Arial MT"/>
              </a:rPr>
              <a:t> </a:t>
            </a:r>
            <a:r>
              <a:rPr sz="1182" spc="61" dirty="0">
                <a:latin typeface="Arial MT"/>
                <a:cs typeface="Arial MT"/>
              </a:rPr>
              <a:t>currency,</a:t>
            </a:r>
            <a:r>
              <a:rPr sz="1182" spc="25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integer,</a:t>
            </a:r>
            <a:r>
              <a:rPr sz="1182" spc="25" dirty="0">
                <a:latin typeface="Arial MT"/>
                <a:cs typeface="Arial MT"/>
              </a:rPr>
              <a:t> </a:t>
            </a:r>
            <a:r>
              <a:rPr sz="1182" spc="80" dirty="0">
                <a:latin typeface="Arial MT"/>
                <a:cs typeface="Arial MT"/>
              </a:rPr>
              <a:t>double,</a:t>
            </a:r>
            <a:r>
              <a:rPr sz="1182" spc="25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percent, </a:t>
            </a:r>
            <a:r>
              <a:rPr sz="1182" dirty="0">
                <a:latin typeface="Arial MT"/>
                <a:cs typeface="Arial MT"/>
              </a:rPr>
              <a:t>ID, </a:t>
            </a:r>
            <a:r>
              <a:rPr sz="1182" spc="98" dirty="0">
                <a:latin typeface="Arial MT"/>
                <a:cs typeface="Arial MT"/>
              </a:rPr>
              <a:t>date,</a:t>
            </a:r>
            <a:r>
              <a:rPr sz="1182" dirty="0">
                <a:latin typeface="Arial MT"/>
                <a:cs typeface="Arial MT"/>
              </a:rPr>
              <a:t> </a:t>
            </a:r>
            <a:r>
              <a:rPr sz="1182" spc="89" dirty="0">
                <a:latin typeface="Arial MT"/>
                <a:cs typeface="Arial MT"/>
              </a:rPr>
              <a:t>datetime,</a:t>
            </a:r>
            <a:r>
              <a:rPr sz="1182" dirty="0">
                <a:latin typeface="Arial MT"/>
                <a:cs typeface="Arial MT"/>
              </a:rPr>
              <a:t> url, </a:t>
            </a:r>
            <a:r>
              <a:rPr sz="1182" spc="45" dirty="0">
                <a:latin typeface="Arial MT"/>
                <a:cs typeface="Arial MT"/>
              </a:rPr>
              <a:t>or</a:t>
            </a:r>
            <a:r>
              <a:rPr sz="1182" dirty="0">
                <a:latin typeface="Arial MT"/>
                <a:cs typeface="Arial MT"/>
              </a:rPr>
              <a:t> </a:t>
            </a:r>
            <a:r>
              <a:rPr sz="1182" spc="70" dirty="0">
                <a:latin typeface="Arial MT"/>
                <a:cs typeface="Arial MT"/>
              </a:rPr>
              <a:t>email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02" dirty="0">
                <a:latin typeface="Arial MT"/>
                <a:cs typeface="Arial MT"/>
              </a:rPr>
              <a:t>depending</a:t>
            </a:r>
            <a:r>
              <a:rPr sz="1182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on</a:t>
            </a:r>
            <a:r>
              <a:rPr sz="1182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kind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dirty="0">
                <a:latin typeface="Arial MT"/>
                <a:cs typeface="Arial MT"/>
              </a:rPr>
              <a:t> </a:t>
            </a:r>
            <a:r>
              <a:rPr sz="1182" spc="55" dirty="0">
                <a:latin typeface="Arial MT"/>
                <a:cs typeface="Arial MT"/>
              </a:rPr>
              <a:t>field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55" dirty="0">
                <a:latin typeface="Arial MT"/>
                <a:cs typeface="Arial MT"/>
              </a:rPr>
              <a:t>involved.</a:t>
            </a:r>
            <a:endParaRPr sz="1182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20431" y="3914389"/>
            <a:ext cx="2066787" cy="558840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796" spc="-202" dirty="0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r>
              <a:rPr sz="1796" spc="-98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96" spc="-12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1796" spc="-96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96" spc="-118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sz="1796" spc="-96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96" spc="-64" dirty="0">
                <a:solidFill>
                  <a:srgbClr val="FFFFFF"/>
                </a:solidFill>
                <a:latin typeface="Arial Black"/>
                <a:cs typeface="Arial Black"/>
              </a:rPr>
              <a:t>type</a:t>
            </a:r>
            <a:endParaRPr sz="1796">
              <a:latin typeface="Arial Black"/>
              <a:cs typeface="Arial Blac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13351" y="4179781"/>
            <a:ext cx="7449211" cy="1511099"/>
            <a:chOff x="1735472" y="7305347"/>
            <a:chExt cx="16377919" cy="3322320"/>
          </a:xfrm>
        </p:grpSpPr>
        <p:sp>
          <p:nvSpPr>
            <p:cNvPr id="18" name="object 18"/>
            <p:cNvSpPr/>
            <p:nvPr/>
          </p:nvSpPr>
          <p:spPr>
            <a:xfrm>
              <a:off x="3068485" y="7305347"/>
              <a:ext cx="15045055" cy="3322320"/>
            </a:xfrm>
            <a:custGeom>
              <a:avLst/>
              <a:gdLst/>
              <a:ahLst/>
              <a:cxnLst/>
              <a:rect l="l" t="t" r="r" b="b"/>
              <a:pathLst>
                <a:path w="15045055" h="3322320">
                  <a:moveTo>
                    <a:pt x="13383625" y="3321748"/>
                  </a:moveTo>
                  <a:lnTo>
                    <a:pt x="13383625" y="2491311"/>
                  </a:lnTo>
                  <a:lnTo>
                    <a:pt x="0" y="2491311"/>
                  </a:lnTo>
                  <a:lnTo>
                    <a:pt x="0" y="830437"/>
                  </a:lnTo>
                  <a:lnTo>
                    <a:pt x="13383625" y="830437"/>
                  </a:lnTo>
                  <a:lnTo>
                    <a:pt x="13383625" y="0"/>
                  </a:lnTo>
                  <a:lnTo>
                    <a:pt x="15044500" y="1660874"/>
                  </a:lnTo>
                  <a:lnTo>
                    <a:pt x="13383625" y="3321748"/>
                  </a:lnTo>
                  <a:close/>
                </a:path>
              </a:pathLst>
            </a:custGeom>
            <a:solidFill>
              <a:srgbClr val="CED8DE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48807" y="8301870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60" h="1329054">
                  <a:moveTo>
                    <a:pt x="3179286" y="1328698"/>
                  </a:moveTo>
                  <a:lnTo>
                    <a:pt x="221454" y="1328698"/>
                  </a:lnTo>
                  <a:lnTo>
                    <a:pt x="176823" y="1324199"/>
                  </a:lnTo>
                  <a:lnTo>
                    <a:pt x="135254" y="1311296"/>
                  </a:lnTo>
                  <a:lnTo>
                    <a:pt x="97637" y="1290878"/>
                  </a:lnTo>
                  <a:lnTo>
                    <a:pt x="64862" y="1263836"/>
                  </a:lnTo>
                  <a:lnTo>
                    <a:pt x="37820" y="1231062"/>
                  </a:lnTo>
                  <a:lnTo>
                    <a:pt x="17403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lnTo>
                    <a:pt x="4499" y="176823"/>
                  </a:lnTo>
                  <a:lnTo>
                    <a:pt x="17403" y="135254"/>
                  </a:lnTo>
                  <a:lnTo>
                    <a:pt x="37820" y="97637"/>
                  </a:lnTo>
                  <a:lnTo>
                    <a:pt x="64862" y="64862"/>
                  </a:lnTo>
                  <a:lnTo>
                    <a:pt x="97637" y="37820"/>
                  </a:lnTo>
                  <a:lnTo>
                    <a:pt x="135254" y="17402"/>
                  </a:lnTo>
                  <a:lnTo>
                    <a:pt x="176823" y="4499"/>
                  </a:lnTo>
                  <a:lnTo>
                    <a:pt x="221454" y="0"/>
                  </a:lnTo>
                  <a:lnTo>
                    <a:pt x="3179286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3" y="37820"/>
                  </a:lnTo>
                  <a:lnTo>
                    <a:pt x="3335878" y="64862"/>
                  </a:lnTo>
                  <a:lnTo>
                    <a:pt x="3362920" y="97637"/>
                  </a:lnTo>
                  <a:lnTo>
                    <a:pt x="3383337" y="135254"/>
                  </a:lnTo>
                  <a:lnTo>
                    <a:pt x="3396241" y="176823"/>
                  </a:lnTo>
                  <a:lnTo>
                    <a:pt x="3400740" y="221454"/>
                  </a:lnTo>
                  <a:lnTo>
                    <a:pt x="3400740" y="1107245"/>
                  </a:lnTo>
                  <a:lnTo>
                    <a:pt x="3396241" y="1151875"/>
                  </a:lnTo>
                  <a:lnTo>
                    <a:pt x="3383337" y="1193444"/>
                  </a:lnTo>
                  <a:lnTo>
                    <a:pt x="3362920" y="1231062"/>
                  </a:lnTo>
                  <a:lnTo>
                    <a:pt x="3335878" y="1263836"/>
                  </a:lnTo>
                  <a:lnTo>
                    <a:pt x="3303103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6" y="1328698"/>
                  </a:lnTo>
                  <a:close/>
                </a:path>
              </a:pathLst>
            </a:custGeom>
            <a:solidFill>
              <a:srgbClr val="5382A1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48807" y="8301870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60" h="1329054">
                  <a:moveTo>
                    <a:pt x="0" y="221454"/>
                  </a:moveTo>
                  <a:lnTo>
                    <a:pt x="4499" y="176823"/>
                  </a:lnTo>
                  <a:lnTo>
                    <a:pt x="17403" y="135254"/>
                  </a:lnTo>
                  <a:lnTo>
                    <a:pt x="37820" y="97637"/>
                  </a:lnTo>
                  <a:lnTo>
                    <a:pt x="64862" y="64862"/>
                  </a:lnTo>
                  <a:lnTo>
                    <a:pt x="97637" y="37820"/>
                  </a:lnTo>
                  <a:lnTo>
                    <a:pt x="135254" y="17402"/>
                  </a:lnTo>
                  <a:lnTo>
                    <a:pt x="176823" y="4499"/>
                  </a:lnTo>
                  <a:lnTo>
                    <a:pt x="221454" y="0"/>
                  </a:lnTo>
                  <a:lnTo>
                    <a:pt x="3179286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3" y="37820"/>
                  </a:lnTo>
                  <a:lnTo>
                    <a:pt x="3335878" y="64862"/>
                  </a:lnTo>
                  <a:lnTo>
                    <a:pt x="3362920" y="97637"/>
                  </a:lnTo>
                  <a:lnTo>
                    <a:pt x="3383337" y="135254"/>
                  </a:lnTo>
                  <a:lnTo>
                    <a:pt x="3396241" y="176823"/>
                  </a:lnTo>
                  <a:lnTo>
                    <a:pt x="3400740" y="221454"/>
                  </a:lnTo>
                  <a:lnTo>
                    <a:pt x="3400740" y="1107245"/>
                  </a:lnTo>
                  <a:lnTo>
                    <a:pt x="3396241" y="1151875"/>
                  </a:lnTo>
                  <a:lnTo>
                    <a:pt x="3383337" y="1193444"/>
                  </a:lnTo>
                  <a:lnTo>
                    <a:pt x="3362920" y="1231062"/>
                  </a:lnTo>
                  <a:lnTo>
                    <a:pt x="3335878" y="1263836"/>
                  </a:lnTo>
                  <a:lnTo>
                    <a:pt x="3303103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6" y="1328698"/>
                  </a:lnTo>
                  <a:lnTo>
                    <a:pt x="221454" y="1328698"/>
                  </a:lnTo>
                  <a:lnTo>
                    <a:pt x="176823" y="1324199"/>
                  </a:lnTo>
                  <a:lnTo>
                    <a:pt x="135254" y="1311296"/>
                  </a:lnTo>
                  <a:lnTo>
                    <a:pt x="97637" y="1290878"/>
                  </a:lnTo>
                  <a:lnTo>
                    <a:pt x="64862" y="1263836"/>
                  </a:lnTo>
                  <a:lnTo>
                    <a:pt x="37820" y="1231062"/>
                  </a:lnTo>
                  <a:lnTo>
                    <a:pt x="17403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close/>
                </a:path>
              </a:pathLst>
            </a:custGeom>
            <a:ln w="26177">
              <a:solidFill>
                <a:srgbClr val="02316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406041" y="4737075"/>
            <a:ext cx="1371600" cy="366955"/>
          </a:xfrm>
          <a:prstGeom prst="rect">
            <a:avLst/>
          </a:prstGeom>
        </p:spPr>
        <p:txBody>
          <a:bodyPr vert="horz" wrap="square" lIns="0" tIns="20506" rIns="0" bIns="0" rtlCol="0">
            <a:spAutoFit/>
          </a:bodyPr>
          <a:lstStyle/>
          <a:p>
            <a:pPr marL="5487" marR="2310" algn="ctr">
              <a:lnSpc>
                <a:spcPts val="932"/>
              </a:lnSpc>
              <a:spcBef>
                <a:spcPts val="161"/>
              </a:spcBef>
            </a:pPr>
            <a:r>
              <a:rPr sz="864" dirty="0">
                <a:solidFill>
                  <a:srgbClr val="FFFFFF"/>
                </a:solidFill>
                <a:latin typeface="Arial MT"/>
                <a:cs typeface="Arial MT"/>
              </a:rPr>
              <a:t>Primitive</a:t>
            </a:r>
            <a:r>
              <a:rPr sz="864" spc="3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30" dirty="0">
                <a:solidFill>
                  <a:srgbClr val="FFFFFF"/>
                </a:solidFill>
                <a:latin typeface="Arial MT"/>
                <a:cs typeface="Arial MT"/>
              </a:rPr>
              <a:t>(Integer,</a:t>
            </a:r>
            <a:r>
              <a:rPr sz="864" spc="3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34" dirty="0">
                <a:solidFill>
                  <a:srgbClr val="FFFFFF"/>
                </a:solidFill>
                <a:latin typeface="Arial MT"/>
                <a:cs typeface="Arial MT"/>
              </a:rPr>
              <a:t>Double, </a:t>
            </a:r>
            <a:r>
              <a:rPr sz="864" spc="23" dirty="0">
                <a:solidFill>
                  <a:srgbClr val="FFFFFF"/>
                </a:solidFill>
                <a:latin typeface="Arial MT"/>
                <a:cs typeface="Arial MT"/>
              </a:rPr>
              <a:t>Long,</a:t>
            </a:r>
            <a:r>
              <a:rPr sz="864" spc="-2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48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86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41" dirty="0">
                <a:solidFill>
                  <a:srgbClr val="FFFFFF"/>
                </a:solidFill>
                <a:latin typeface="Arial MT"/>
                <a:cs typeface="Arial MT"/>
              </a:rPr>
              <a:t>Datetime, </a:t>
            </a:r>
            <a:r>
              <a:rPr sz="864" dirty="0">
                <a:solidFill>
                  <a:srgbClr val="FFFFFF"/>
                </a:solidFill>
                <a:latin typeface="Arial MT"/>
                <a:cs typeface="Arial MT"/>
              </a:rPr>
              <a:t>String,</a:t>
            </a:r>
            <a:r>
              <a:rPr sz="864" spc="-1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dirty="0">
                <a:solidFill>
                  <a:srgbClr val="FFFFFF"/>
                </a:solidFill>
                <a:latin typeface="Arial MT"/>
                <a:cs typeface="Arial MT"/>
              </a:rPr>
              <a:t>ID,</a:t>
            </a:r>
            <a:r>
              <a:rPr sz="864" spc="-1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864" spc="-1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32" dirty="0">
                <a:solidFill>
                  <a:srgbClr val="FFFFFF"/>
                </a:solidFill>
                <a:latin typeface="Arial MT"/>
                <a:cs typeface="Arial MT"/>
              </a:rPr>
              <a:t>Boolean)</a:t>
            </a:r>
            <a:endParaRPr sz="864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937458" y="4626966"/>
            <a:ext cx="1559043" cy="616628"/>
            <a:chOff x="5306252" y="8288535"/>
            <a:chExt cx="3427729" cy="1355725"/>
          </a:xfrm>
        </p:grpSpPr>
        <p:sp>
          <p:nvSpPr>
            <p:cNvPr id="23" name="object 23"/>
            <p:cNvSpPr/>
            <p:nvPr/>
          </p:nvSpPr>
          <p:spPr>
            <a:xfrm>
              <a:off x="5319587" y="8301870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59" h="1329054">
                  <a:moveTo>
                    <a:pt x="3179286" y="1328698"/>
                  </a:moveTo>
                  <a:lnTo>
                    <a:pt x="221454" y="1328698"/>
                  </a:lnTo>
                  <a:lnTo>
                    <a:pt x="176823" y="1324199"/>
                  </a:lnTo>
                  <a:lnTo>
                    <a:pt x="135254" y="1311296"/>
                  </a:lnTo>
                  <a:lnTo>
                    <a:pt x="97637" y="1290878"/>
                  </a:lnTo>
                  <a:lnTo>
                    <a:pt x="64862" y="1263836"/>
                  </a:lnTo>
                  <a:lnTo>
                    <a:pt x="37821" y="1231062"/>
                  </a:lnTo>
                  <a:lnTo>
                    <a:pt x="17403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lnTo>
                    <a:pt x="4499" y="176823"/>
                  </a:lnTo>
                  <a:lnTo>
                    <a:pt x="17403" y="135254"/>
                  </a:lnTo>
                  <a:lnTo>
                    <a:pt x="37821" y="97637"/>
                  </a:lnTo>
                  <a:lnTo>
                    <a:pt x="64862" y="64862"/>
                  </a:lnTo>
                  <a:lnTo>
                    <a:pt x="97637" y="37820"/>
                  </a:lnTo>
                  <a:lnTo>
                    <a:pt x="135254" y="17402"/>
                  </a:lnTo>
                  <a:lnTo>
                    <a:pt x="176823" y="4499"/>
                  </a:lnTo>
                  <a:lnTo>
                    <a:pt x="221454" y="0"/>
                  </a:lnTo>
                  <a:lnTo>
                    <a:pt x="3179286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3" y="37820"/>
                  </a:lnTo>
                  <a:lnTo>
                    <a:pt x="3335878" y="64862"/>
                  </a:lnTo>
                  <a:lnTo>
                    <a:pt x="3362920" y="97637"/>
                  </a:lnTo>
                  <a:lnTo>
                    <a:pt x="3383337" y="135254"/>
                  </a:lnTo>
                  <a:lnTo>
                    <a:pt x="3396241" y="176823"/>
                  </a:lnTo>
                  <a:lnTo>
                    <a:pt x="3400740" y="221454"/>
                  </a:lnTo>
                  <a:lnTo>
                    <a:pt x="3400740" y="1107245"/>
                  </a:lnTo>
                  <a:lnTo>
                    <a:pt x="3396241" y="1151875"/>
                  </a:lnTo>
                  <a:lnTo>
                    <a:pt x="3383337" y="1193444"/>
                  </a:lnTo>
                  <a:lnTo>
                    <a:pt x="3362920" y="1231062"/>
                  </a:lnTo>
                  <a:lnTo>
                    <a:pt x="3335878" y="1263836"/>
                  </a:lnTo>
                  <a:lnTo>
                    <a:pt x="3303103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6" y="1328698"/>
                  </a:lnTo>
                  <a:close/>
                </a:path>
              </a:pathLst>
            </a:custGeom>
            <a:solidFill>
              <a:srgbClr val="5382A1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4" name="object 24"/>
            <p:cNvSpPr/>
            <p:nvPr/>
          </p:nvSpPr>
          <p:spPr>
            <a:xfrm>
              <a:off x="5319587" y="8301870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59" h="1329054">
                  <a:moveTo>
                    <a:pt x="0" y="221454"/>
                  </a:moveTo>
                  <a:lnTo>
                    <a:pt x="4499" y="176823"/>
                  </a:lnTo>
                  <a:lnTo>
                    <a:pt x="17403" y="135254"/>
                  </a:lnTo>
                  <a:lnTo>
                    <a:pt x="37821" y="97637"/>
                  </a:lnTo>
                  <a:lnTo>
                    <a:pt x="64862" y="64862"/>
                  </a:lnTo>
                  <a:lnTo>
                    <a:pt x="97637" y="37820"/>
                  </a:lnTo>
                  <a:lnTo>
                    <a:pt x="135254" y="17402"/>
                  </a:lnTo>
                  <a:lnTo>
                    <a:pt x="176823" y="4499"/>
                  </a:lnTo>
                  <a:lnTo>
                    <a:pt x="221454" y="0"/>
                  </a:lnTo>
                  <a:lnTo>
                    <a:pt x="3179286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3" y="37820"/>
                  </a:lnTo>
                  <a:lnTo>
                    <a:pt x="3335878" y="64862"/>
                  </a:lnTo>
                  <a:lnTo>
                    <a:pt x="3362920" y="97637"/>
                  </a:lnTo>
                  <a:lnTo>
                    <a:pt x="3383337" y="135254"/>
                  </a:lnTo>
                  <a:lnTo>
                    <a:pt x="3396241" y="176823"/>
                  </a:lnTo>
                  <a:lnTo>
                    <a:pt x="3400740" y="221454"/>
                  </a:lnTo>
                  <a:lnTo>
                    <a:pt x="3400740" y="1107245"/>
                  </a:lnTo>
                  <a:lnTo>
                    <a:pt x="3396241" y="1151875"/>
                  </a:lnTo>
                  <a:lnTo>
                    <a:pt x="3383337" y="1193444"/>
                  </a:lnTo>
                  <a:lnTo>
                    <a:pt x="3362920" y="1231062"/>
                  </a:lnTo>
                  <a:lnTo>
                    <a:pt x="3335878" y="1263836"/>
                  </a:lnTo>
                  <a:lnTo>
                    <a:pt x="3303103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6" y="1328698"/>
                  </a:lnTo>
                  <a:lnTo>
                    <a:pt x="221454" y="1328698"/>
                  </a:lnTo>
                  <a:lnTo>
                    <a:pt x="176823" y="1324199"/>
                  </a:lnTo>
                  <a:lnTo>
                    <a:pt x="135254" y="1311296"/>
                  </a:lnTo>
                  <a:lnTo>
                    <a:pt x="97637" y="1290878"/>
                  </a:lnTo>
                  <a:lnTo>
                    <a:pt x="64862" y="1263836"/>
                  </a:lnTo>
                  <a:lnTo>
                    <a:pt x="37821" y="1231062"/>
                  </a:lnTo>
                  <a:lnTo>
                    <a:pt x="17403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close/>
                </a:path>
              </a:pathLst>
            </a:custGeom>
            <a:ln w="26177">
              <a:solidFill>
                <a:srgbClr val="02316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28731" y="4796226"/>
            <a:ext cx="1375643" cy="251539"/>
          </a:xfrm>
          <a:prstGeom prst="rect">
            <a:avLst/>
          </a:prstGeom>
        </p:spPr>
        <p:txBody>
          <a:bodyPr vert="horz" wrap="square" lIns="0" tIns="20506" rIns="0" bIns="0" rtlCol="0">
            <a:spAutoFit/>
          </a:bodyPr>
          <a:lstStyle/>
          <a:p>
            <a:pPr marL="521569" marR="2310" indent="-516082">
              <a:lnSpc>
                <a:spcPts val="932"/>
              </a:lnSpc>
              <a:spcBef>
                <a:spcPts val="161"/>
              </a:spcBef>
            </a:pPr>
            <a:r>
              <a:rPr sz="864" spc="27" dirty="0">
                <a:solidFill>
                  <a:srgbClr val="FFFFFF"/>
                </a:solidFill>
                <a:latin typeface="Arial MT"/>
                <a:cs typeface="Arial MT"/>
              </a:rPr>
              <a:t>Collections</a:t>
            </a:r>
            <a:r>
              <a:rPr sz="864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-34" dirty="0">
                <a:solidFill>
                  <a:srgbClr val="FFFFFF"/>
                </a:solidFill>
                <a:latin typeface="Arial MT"/>
                <a:cs typeface="Arial MT"/>
              </a:rPr>
              <a:t>(Lists,</a:t>
            </a:r>
            <a:r>
              <a:rPr sz="864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-25" dirty="0">
                <a:solidFill>
                  <a:srgbClr val="FFFFFF"/>
                </a:solidFill>
                <a:latin typeface="Arial MT"/>
                <a:cs typeface="Arial MT"/>
              </a:rPr>
              <a:t>Sets</a:t>
            </a:r>
            <a:r>
              <a:rPr sz="864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68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864" spc="30" dirty="0">
                <a:solidFill>
                  <a:srgbClr val="FFFFFF"/>
                </a:solidFill>
                <a:latin typeface="Arial MT"/>
                <a:cs typeface="Arial MT"/>
              </a:rPr>
              <a:t>Maps)</a:t>
            </a:r>
            <a:endParaRPr sz="864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561564" y="4626966"/>
            <a:ext cx="1559043" cy="616628"/>
            <a:chOff x="8877030" y="8288535"/>
            <a:chExt cx="3427729" cy="1355725"/>
          </a:xfrm>
        </p:grpSpPr>
        <p:sp>
          <p:nvSpPr>
            <p:cNvPr id="27" name="object 27"/>
            <p:cNvSpPr/>
            <p:nvPr/>
          </p:nvSpPr>
          <p:spPr>
            <a:xfrm>
              <a:off x="8890365" y="8301870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59" h="1329054">
                  <a:moveTo>
                    <a:pt x="3179287" y="1328698"/>
                  </a:moveTo>
                  <a:lnTo>
                    <a:pt x="221454" y="1328698"/>
                  </a:lnTo>
                  <a:lnTo>
                    <a:pt x="176823" y="1324199"/>
                  </a:lnTo>
                  <a:lnTo>
                    <a:pt x="135254" y="1311296"/>
                  </a:lnTo>
                  <a:lnTo>
                    <a:pt x="97637" y="1290878"/>
                  </a:lnTo>
                  <a:lnTo>
                    <a:pt x="64862" y="1263836"/>
                  </a:lnTo>
                  <a:lnTo>
                    <a:pt x="37821" y="1231062"/>
                  </a:lnTo>
                  <a:lnTo>
                    <a:pt x="17403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lnTo>
                    <a:pt x="4499" y="176823"/>
                  </a:lnTo>
                  <a:lnTo>
                    <a:pt x="17403" y="135254"/>
                  </a:lnTo>
                  <a:lnTo>
                    <a:pt x="37821" y="97637"/>
                  </a:lnTo>
                  <a:lnTo>
                    <a:pt x="64862" y="64862"/>
                  </a:lnTo>
                  <a:lnTo>
                    <a:pt x="97637" y="37820"/>
                  </a:lnTo>
                  <a:lnTo>
                    <a:pt x="135254" y="17402"/>
                  </a:lnTo>
                  <a:lnTo>
                    <a:pt x="176823" y="4499"/>
                  </a:lnTo>
                  <a:lnTo>
                    <a:pt x="221454" y="0"/>
                  </a:lnTo>
                  <a:lnTo>
                    <a:pt x="3179287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4" y="37820"/>
                  </a:lnTo>
                  <a:lnTo>
                    <a:pt x="3335878" y="64862"/>
                  </a:lnTo>
                  <a:lnTo>
                    <a:pt x="3362920" y="97637"/>
                  </a:lnTo>
                  <a:lnTo>
                    <a:pt x="3383338" y="135254"/>
                  </a:lnTo>
                  <a:lnTo>
                    <a:pt x="3396242" y="176823"/>
                  </a:lnTo>
                  <a:lnTo>
                    <a:pt x="3400741" y="221454"/>
                  </a:lnTo>
                  <a:lnTo>
                    <a:pt x="3400741" y="1107245"/>
                  </a:lnTo>
                  <a:lnTo>
                    <a:pt x="3396242" y="1151875"/>
                  </a:lnTo>
                  <a:lnTo>
                    <a:pt x="3383338" y="1193444"/>
                  </a:lnTo>
                  <a:lnTo>
                    <a:pt x="3362920" y="1231062"/>
                  </a:lnTo>
                  <a:lnTo>
                    <a:pt x="3335878" y="1263836"/>
                  </a:lnTo>
                  <a:lnTo>
                    <a:pt x="3303104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7" y="1328698"/>
                  </a:lnTo>
                  <a:close/>
                </a:path>
              </a:pathLst>
            </a:custGeom>
            <a:solidFill>
              <a:srgbClr val="5382A1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28" name="object 28"/>
            <p:cNvSpPr/>
            <p:nvPr/>
          </p:nvSpPr>
          <p:spPr>
            <a:xfrm>
              <a:off x="8890365" y="8301870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59" h="1329054">
                  <a:moveTo>
                    <a:pt x="0" y="221454"/>
                  </a:moveTo>
                  <a:lnTo>
                    <a:pt x="4499" y="176823"/>
                  </a:lnTo>
                  <a:lnTo>
                    <a:pt x="17403" y="135254"/>
                  </a:lnTo>
                  <a:lnTo>
                    <a:pt x="37821" y="97637"/>
                  </a:lnTo>
                  <a:lnTo>
                    <a:pt x="64862" y="64862"/>
                  </a:lnTo>
                  <a:lnTo>
                    <a:pt x="97637" y="37820"/>
                  </a:lnTo>
                  <a:lnTo>
                    <a:pt x="135254" y="17402"/>
                  </a:lnTo>
                  <a:lnTo>
                    <a:pt x="176823" y="4499"/>
                  </a:lnTo>
                  <a:lnTo>
                    <a:pt x="221454" y="0"/>
                  </a:lnTo>
                  <a:lnTo>
                    <a:pt x="3179287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4" y="37820"/>
                  </a:lnTo>
                  <a:lnTo>
                    <a:pt x="3335878" y="64862"/>
                  </a:lnTo>
                  <a:lnTo>
                    <a:pt x="3362920" y="97637"/>
                  </a:lnTo>
                  <a:lnTo>
                    <a:pt x="3383338" y="135254"/>
                  </a:lnTo>
                  <a:lnTo>
                    <a:pt x="3396242" y="176823"/>
                  </a:lnTo>
                  <a:lnTo>
                    <a:pt x="3400741" y="221454"/>
                  </a:lnTo>
                  <a:lnTo>
                    <a:pt x="3400741" y="1107245"/>
                  </a:lnTo>
                  <a:lnTo>
                    <a:pt x="3396242" y="1151875"/>
                  </a:lnTo>
                  <a:lnTo>
                    <a:pt x="3383338" y="1193444"/>
                  </a:lnTo>
                  <a:lnTo>
                    <a:pt x="3362920" y="1231062"/>
                  </a:lnTo>
                  <a:lnTo>
                    <a:pt x="3335878" y="1263836"/>
                  </a:lnTo>
                  <a:lnTo>
                    <a:pt x="3303104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7" y="1328698"/>
                  </a:lnTo>
                  <a:lnTo>
                    <a:pt x="221454" y="1328698"/>
                  </a:lnTo>
                  <a:lnTo>
                    <a:pt x="176823" y="1324199"/>
                  </a:lnTo>
                  <a:lnTo>
                    <a:pt x="135254" y="1311296"/>
                  </a:lnTo>
                  <a:lnTo>
                    <a:pt x="97637" y="1290878"/>
                  </a:lnTo>
                  <a:lnTo>
                    <a:pt x="64862" y="1263836"/>
                  </a:lnTo>
                  <a:lnTo>
                    <a:pt x="37821" y="1231062"/>
                  </a:lnTo>
                  <a:lnTo>
                    <a:pt x="17403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close/>
                </a:path>
              </a:pathLst>
            </a:custGeom>
            <a:ln w="26177">
              <a:solidFill>
                <a:srgbClr val="02316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128372" y="4855376"/>
            <a:ext cx="424852" cy="138527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864" spc="39" dirty="0">
                <a:solidFill>
                  <a:srgbClr val="FFFFFF"/>
                </a:solidFill>
                <a:latin typeface="Arial MT"/>
                <a:cs typeface="Arial MT"/>
              </a:rPr>
              <a:t>sObject</a:t>
            </a:r>
            <a:endParaRPr sz="864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85670" y="4626966"/>
            <a:ext cx="1559043" cy="616628"/>
            <a:chOff x="12447809" y="8288535"/>
            <a:chExt cx="3427729" cy="1355725"/>
          </a:xfrm>
        </p:grpSpPr>
        <p:sp>
          <p:nvSpPr>
            <p:cNvPr id="31" name="object 31"/>
            <p:cNvSpPr/>
            <p:nvPr/>
          </p:nvSpPr>
          <p:spPr>
            <a:xfrm>
              <a:off x="12461144" y="8301870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59" h="1329054">
                  <a:moveTo>
                    <a:pt x="3179287" y="1328698"/>
                  </a:moveTo>
                  <a:lnTo>
                    <a:pt x="221454" y="1328698"/>
                  </a:lnTo>
                  <a:lnTo>
                    <a:pt x="176823" y="1324199"/>
                  </a:lnTo>
                  <a:lnTo>
                    <a:pt x="135254" y="1311296"/>
                  </a:lnTo>
                  <a:lnTo>
                    <a:pt x="97637" y="1290878"/>
                  </a:lnTo>
                  <a:lnTo>
                    <a:pt x="64862" y="1263836"/>
                  </a:lnTo>
                  <a:lnTo>
                    <a:pt x="37821" y="1231062"/>
                  </a:lnTo>
                  <a:lnTo>
                    <a:pt x="17403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lnTo>
                    <a:pt x="4499" y="176823"/>
                  </a:lnTo>
                  <a:lnTo>
                    <a:pt x="17403" y="135254"/>
                  </a:lnTo>
                  <a:lnTo>
                    <a:pt x="37821" y="97637"/>
                  </a:lnTo>
                  <a:lnTo>
                    <a:pt x="64862" y="64862"/>
                  </a:lnTo>
                  <a:lnTo>
                    <a:pt x="97637" y="37820"/>
                  </a:lnTo>
                  <a:lnTo>
                    <a:pt x="135254" y="17402"/>
                  </a:lnTo>
                  <a:lnTo>
                    <a:pt x="176823" y="4499"/>
                  </a:lnTo>
                  <a:lnTo>
                    <a:pt x="221454" y="0"/>
                  </a:lnTo>
                  <a:lnTo>
                    <a:pt x="3179287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4" y="37820"/>
                  </a:lnTo>
                  <a:lnTo>
                    <a:pt x="3335878" y="64862"/>
                  </a:lnTo>
                  <a:lnTo>
                    <a:pt x="3362920" y="97637"/>
                  </a:lnTo>
                  <a:lnTo>
                    <a:pt x="3383338" y="135254"/>
                  </a:lnTo>
                  <a:lnTo>
                    <a:pt x="3396242" y="176823"/>
                  </a:lnTo>
                  <a:lnTo>
                    <a:pt x="3400741" y="221454"/>
                  </a:lnTo>
                  <a:lnTo>
                    <a:pt x="3400741" y="1107245"/>
                  </a:lnTo>
                  <a:lnTo>
                    <a:pt x="3396242" y="1151875"/>
                  </a:lnTo>
                  <a:lnTo>
                    <a:pt x="3383338" y="1193444"/>
                  </a:lnTo>
                  <a:lnTo>
                    <a:pt x="3362920" y="1231062"/>
                  </a:lnTo>
                  <a:lnTo>
                    <a:pt x="3335878" y="1263836"/>
                  </a:lnTo>
                  <a:lnTo>
                    <a:pt x="3303104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7" y="1328698"/>
                  </a:lnTo>
                  <a:close/>
                </a:path>
              </a:pathLst>
            </a:custGeom>
            <a:solidFill>
              <a:srgbClr val="5382A1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461144" y="8301870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59" h="1329054">
                  <a:moveTo>
                    <a:pt x="0" y="221454"/>
                  </a:moveTo>
                  <a:lnTo>
                    <a:pt x="4499" y="176823"/>
                  </a:lnTo>
                  <a:lnTo>
                    <a:pt x="17403" y="135254"/>
                  </a:lnTo>
                  <a:lnTo>
                    <a:pt x="37821" y="97637"/>
                  </a:lnTo>
                  <a:lnTo>
                    <a:pt x="64862" y="64862"/>
                  </a:lnTo>
                  <a:lnTo>
                    <a:pt x="97637" y="37820"/>
                  </a:lnTo>
                  <a:lnTo>
                    <a:pt x="135254" y="17402"/>
                  </a:lnTo>
                  <a:lnTo>
                    <a:pt x="176823" y="4499"/>
                  </a:lnTo>
                  <a:lnTo>
                    <a:pt x="221454" y="0"/>
                  </a:lnTo>
                  <a:lnTo>
                    <a:pt x="3179287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4" y="37820"/>
                  </a:lnTo>
                  <a:lnTo>
                    <a:pt x="3335878" y="64862"/>
                  </a:lnTo>
                  <a:lnTo>
                    <a:pt x="3362920" y="97637"/>
                  </a:lnTo>
                  <a:lnTo>
                    <a:pt x="3383338" y="135254"/>
                  </a:lnTo>
                  <a:lnTo>
                    <a:pt x="3396242" y="176823"/>
                  </a:lnTo>
                  <a:lnTo>
                    <a:pt x="3400741" y="221454"/>
                  </a:lnTo>
                  <a:lnTo>
                    <a:pt x="3400741" y="1107245"/>
                  </a:lnTo>
                  <a:lnTo>
                    <a:pt x="3396242" y="1151875"/>
                  </a:lnTo>
                  <a:lnTo>
                    <a:pt x="3383338" y="1193444"/>
                  </a:lnTo>
                  <a:lnTo>
                    <a:pt x="3362920" y="1231062"/>
                  </a:lnTo>
                  <a:lnTo>
                    <a:pt x="3335878" y="1263836"/>
                  </a:lnTo>
                  <a:lnTo>
                    <a:pt x="3303104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7" y="1328698"/>
                  </a:lnTo>
                  <a:lnTo>
                    <a:pt x="221454" y="1328698"/>
                  </a:lnTo>
                  <a:lnTo>
                    <a:pt x="176823" y="1324199"/>
                  </a:lnTo>
                  <a:lnTo>
                    <a:pt x="135254" y="1311296"/>
                  </a:lnTo>
                  <a:lnTo>
                    <a:pt x="97637" y="1290878"/>
                  </a:lnTo>
                  <a:lnTo>
                    <a:pt x="64862" y="1263836"/>
                  </a:lnTo>
                  <a:lnTo>
                    <a:pt x="37821" y="1231062"/>
                  </a:lnTo>
                  <a:lnTo>
                    <a:pt x="17403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close/>
                </a:path>
              </a:pathLst>
            </a:custGeom>
            <a:ln w="26177">
              <a:solidFill>
                <a:srgbClr val="02316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90708" y="4855376"/>
            <a:ext cx="348893" cy="138527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864" spc="-5" dirty="0">
                <a:solidFill>
                  <a:srgbClr val="FFFFFF"/>
                </a:solidFill>
                <a:latin typeface="Arial MT"/>
                <a:cs typeface="Arial MT"/>
              </a:rPr>
              <a:t>Enums</a:t>
            </a:r>
            <a:endParaRPr sz="864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809890" y="4627079"/>
            <a:ext cx="1558755" cy="616339"/>
            <a:chOff x="16018836" y="8288782"/>
            <a:chExt cx="3427095" cy="1355090"/>
          </a:xfrm>
        </p:grpSpPr>
        <p:sp>
          <p:nvSpPr>
            <p:cNvPr id="35" name="object 35"/>
            <p:cNvSpPr/>
            <p:nvPr/>
          </p:nvSpPr>
          <p:spPr>
            <a:xfrm>
              <a:off x="16031924" y="8301871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59" h="1329054">
                  <a:moveTo>
                    <a:pt x="3179286" y="1328698"/>
                  </a:moveTo>
                  <a:lnTo>
                    <a:pt x="221453" y="1328698"/>
                  </a:lnTo>
                  <a:lnTo>
                    <a:pt x="176822" y="1324199"/>
                  </a:lnTo>
                  <a:lnTo>
                    <a:pt x="135253" y="1311296"/>
                  </a:lnTo>
                  <a:lnTo>
                    <a:pt x="97636" y="1290878"/>
                  </a:lnTo>
                  <a:lnTo>
                    <a:pt x="64862" y="1263836"/>
                  </a:lnTo>
                  <a:lnTo>
                    <a:pt x="37820" y="1231062"/>
                  </a:lnTo>
                  <a:lnTo>
                    <a:pt x="17402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lnTo>
                    <a:pt x="4499" y="176823"/>
                  </a:lnTo>
                  <a:lnTo>
                    <a:pt x="17402" y="135254"/>
                  </a:lnTo>
                  <a:lnTo>
                    <a:pt x="37820" y="97637"/>
                  </a:lnTo>
                  <a:lnTo>
                    <a:pt x="64862" y="64862"/>
                  </a:lnTo>
                  <a:lnTo>
                    <a:pt x="97636" y="37820"/>
                  </a:lnTo>
                  <a:lnTo>
                    <a:pt x="135253" y="17402"/>
                  </a:lnTo>
                  <a:lnTo>
                    <a:pt x="176822" y="4499"/>
                  </a:lnTo>
                  <a:lnTo>
                    <a:pt x="221453" y="0"/>
                  </a:lnTo>
                  <a:lnTo>
                    <a:pt x="3179286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3" y="37820"/>
                  </a:lnTo>
                  <a:lnTo>
                    <a:pt x="3335878" y="64862"/>
                  </a:lnTo>
                  <a:lnTo>
                    <a:pt x="3362919" y="97637"/>
                  </a:lnTo>
                  <a:lnTo>
                    <a:pt x="3383337" y="135254"/>
                  </a:lnTo>
                  <a:lnTo>
                    <a:pt x="3396241" y="176823"/>
                  </a:lnTo>
                  <a:lnTo>
                    <a:pt x="3400740" y="221454"/>
                  </a:lnTo>
                  <a:lnTo>
                    <a:pt x="3400740" y="1107245"/>
                  </a:lnTo>
                  <a:lnTo>
                    <a:pt x="3396241" y="1151875"/>
                  </a:lnTo>
                  <a:lnTo>
                    <a:pt x="3383337" y="1193444"/>
                  </a:lnTo>
                  <a:lnTo>
                    <a:pt x="3362919" y="1231062"/>
                  </a:lnTo>
                  <a:lnTo>
                    <a:pt x="3335878" y="1263836"/>
                  </a:lnTo>
                  <a:lnTo>
                    <a:pt x="3303103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6" y="1328698"/>
                  </a:lnTo>
                  <a:close/>
                </a:path>
              </a:pathLst>
            </a:custGeom>
            <a:solidFill>
              <a:srgbClr val="5382A1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36" name="object 36"/>
            <p:cNvSpPr/>
            <p:nvPr/>
          </p:nvSpPr>
          <p:spPr>
            <a:xfrm>
              <a:off x="16031924" y="8301871"/>
              <a:ext cx="3401060" cy="1329055"/>
            </a:xfrm>
            <a:custGeom>
              <a:avLst/>
              <a:gdLst/>
              <a:ahLst/>
              <a:cxnLst/>
              <a:rect l="l" t="t" r="r" b="b"/>
              <a:pathLst>
                <a:path w="3401059" h="1329054">
                  <a:moveTo>
                    <a:pt x="0" y="221454"/>
                  </a:moveTo>
                  <a:lnTo>
                    <a:pt x="4499" y="176823"/>
                  </a:lnTo>
                  <a:lnTo>
                    <a:pt x="17402" y="135254"/>
                  </a:lnTo>
                  <a:lnTo>
                    <a:pt x="37820" y="97637"/>
                  </a:lnTo>
                  <a:lnTo>
                    <a:pt x="64862" y="64862"/>
                  </a:lnTo>
                  <a:lnTo>
                    <a:pt x="97636" y="37820"/>
                  </a:lnTo>
                  <a:lnTo>
                    <a:pt x="135253" y="17402"/>
                  </a:lnTo>
                  <a:lnTo>
                    <a:pt x="176822" y="4499"/>
                  </a:lnTo>
                  <a:lnTo>
                    <a:pt x="221453" y="0"/>
                  </a:lnTo>
                  <a:lnTo>
                    <a:pt x="3179286" y="0"/>
                  </a:lnTo>
                  <a:lnTo>
                    <a:pt x="3223917" y="4499"/>
                  </a:lnTo>
                  <a:lnTo>
                    <a:pt x="3265486" y="17402"/>
                  </a:lnTo>
                  <a:lnTo>
                    <a:pt x="3303103" y="37820"/>
                  </a:lnTo>
                  <a:lnTo>
                    <a:pt x="3335878" y="64862"/>
                  </a:lnTo>
                  <a:lnTo>
                    <a:pt x="3362919" y="97637"/>
                  </a:lnTo>
                  <a:lnTo>
                    <a:pt x="3383337" y="135254"/>
                  </a:lnTo>
                  <a:lnTo>
                    <a:pt x="3396241" y="176823"/>
                  </a:lnTo>
                  <a:lnTo>
                    <a:pt x="3400740" y="221454"/>
                  </a:lnTo>
                  <a:lnTo>
                    <a:pt x="3400740" y="1107245"/>
                  </a:lnTo>
                  <a:lnTo>
                    <a:pt x="3396241" y="1151875"/>
                  </a:lnTo>
                  <a:lnTo>
                    <a:pt x="3383337" y="1193444"/>
                  </a:lnTo>
                  <a:lnTo>
                    <a:pt x="3362919" y="1231062"/>
                  </a:lnTo>
                  <a:lnTo>
                    <a:pt x="3335878" y="1263836"/>
                  </a:lnTo>
                  <a:lnTo>
                    <a:pt x="3303103" y="1290878"/>
                  </a:lnTo>
                  <a:lnTo>
                    <a:pt x="3265486" y="1311296"/>
                  </a:lnTo>
                  <a:lnTo>
                    <a:pt x="3223917" y="1324199"/>
                  </a:lnTo>
                  <a:lnTo>
                    <a:pt x="3179286" y="1328698"/>
                  </a:lnTo>
                  <a:lnTo>
                    <a:pt x="221453" y="1328698"/>
                  </a:lnTo>
                  <a:lnTo>
                    <a:pt x="176822" y="1324199"/>
                  </a:lnTo>
                  <a:lnTo>
                    <a:pt x="135253" y="1311296"/>
                  </a:lnTo>
                  <a:lnTo>
                    <a:pt x="97636" y="1290878"/>
                  </a:lnTo>
                  <a:lnTo>
                    <a:pt x="64862" y="1263836"/>
                  </a:lnTo>
                  <a:lnTo>
                    <a:pt x="37820" y="1231062"/>
                  </a:lnTo>
                  <a:lnTo>
                    <a:pt x="17402" y="1193444"/>
                  </a:lnTo>
                  <a:lnTo>
                    <a:pt x="4499" y="1151875"/>
                  </a:lnTo>
                  <a:lnTo>
                    <a:pt x="0" y="1107245"/>
                  </a:lnTo>
                  <a:lnTo>
                    <a:pt x="0" y="221454"/>
                  </a:lnTo>
                  <a:close/>
                </a:path>
              </a:pathLst>
            </a:custGeom>
            <a:ln w="26177">
              <a:solidFill>
                <a:srgbClr val="02316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030601" y="4796226"/>
            <a:ext cx="1116573" cy="251539"/>
          </a:xfrm>
          <a:prstGeom prst="rect">
            <a:avLst/>
          </a:prstGeom>
        </p:spPr>
        <p:txBody>
          <a:bodyPr vert="horz" wrap="square" lIns="0" tIns="20506" rIns="0" bIns="0" rtlCol="0">
            <a:spAutoFit/>
          </a:bodyPr>
          <a:lstStyle/>
          <a:p>
            <a:pPr marL="295152" marR="2310" indent="-289664">
              <a:lnSpc>
                <a:spcPts val="932"/>
              </a:lnSpc>
              <a:spcBef>
                <a:spcPts val="161"/>
              </a:spcBef>
            </a:pPr>
            <a:r>
              <a:rPr sz="864" spc="-5" dirty="0">
                <a:solidFill>
                  <a:srgbClr val="FFFFFF"/>
                </a:solidFill>
                <a:latin typeface="Arial MT"/>
                <a:cs typeface="Arial MT"/>
              </a:rPr>
              <a:t>Classes,</a:t>
            </a:r>
            <a:r>
              <a:rPr sz="864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43" dirty="0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r>
              <a:rPr sz="864" spc="-2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4" spc="68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864" spc="27" dirty="0">
                <a:solidFill>
                  <a:srgbClr val="FFFFFF"/>
                </a:solidFill>
                <a:latin typeface="Arial MT"/>
                <a:cs typeface="Arial MT"/>
              </a:rPr>
              <a:t>Interfaces</a:t>
            </a:r>
            <a:endParaRPr sz="864">
              <a:latin typeface="Arial MT"/>
              <a:cs typeface="Arial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24000" y="1808974"/>
            <a:ext cx="336474" cy="388172"/>
          </a:xfrm>
          <a:custGeom>
            <a:avLst/>
            <a:gdLst/>
            <a:ahLst/>
            <a:cxnLst/>
            <a:rect l="l" t="t" r="r" b="b"/>
            <a:pathLst>
              <a:path w="739775" h="853439">
                <a:moveTo>
                  <a:pt x="0" y="853349"/>
                </a:moveTo>
                <a:lnTo>
                  <a:pt x="0" y="619335"/>
                </a:lnTo>
                <a:lnTo>
                  <a:pt x="536472" y="0"/>
                </a:lnTo>
                <a:lnTo>
                  <a:pt x="739176" y="0"/>
                </a:lnTo>
                <a:lnTo>
                  <a:pt x="0" y="853349"/>
                </a:lnTo>
                <a:close/>
              </a:path>
            </a:pathLst>
          </a:custGeom>
          <a:solidFill>
            <a:srgbClr val="8296B0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50" y="934452"/>
            <a:ext cx="6222347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223" dirty="0"/>
              <a:t>Primitive</a:t>
            </a:r>
            <a:r>
              <a:rPr spc="-127" dirty="0"/>
              <a:t> </a:t>
            </a:r>
            <a:r>
              <a:rPr spc="-146" dirty="0"/>
              <a:t>Data</a:t>
            </a:r>
            <a:r>
              <a:rPr spc="-121" dirty="0"/>
              <a:t> </a:t>
            </a:r>
            <a:r>
              <a:rPr spc="-186" dirty="0"/>
              <a:t>Type…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808975"/>
            <a:ext cx="9143260" cy="14518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1560" y="1788894"/>
            <a:ext cx="7378451" cy="3752181"/>
          </a:xfrm>
          <a:prstGeom prst="rect">
            <a:avLst/>
          </a:prstGeom>
        </p:spPr>
        <p:txBody>
          <a:bodyPr vert="horz" wrap="square" lIns="0" tIns="44767" rIns="0" bIns="0" rtlCol="0">
            <a:spAutoFit/>
          </a:bodyPr>
          <a:lstStyle/>
          <a:p>
            <a:pPr marL="194939" indent="-189163">
              <a:spcBef>
                <a:spcPts val="352"/>
              </a:spcBef>
              <a:buFont typeface="Segoe UI Symbol"/>
              <a:buChar char="▪"/>
              <a:tabLst>
                <a:tab pos="194939" algn="l"/>
              </a:tabLst>
            </a:pPr>
            <a:r>
              <a:rPr sz="1342" spc="-32" dirty="0">
                <a:latin typeface="Arial MT"/>
                <a:cs typeface="Arial MT"/>
              </a:rPr>
              <a:t>Theses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are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data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55" dirty="0">
                <a:latin typeface="Arial MT"/>
                <a:cs typeface="Arial MT"/>
              </a:rPr>
              <a:t>types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3" dirty="0">
                <a:latin typeface="Arial MT"/>
                <a:cs typeface="Arial MT"/>
              </a:rPr>
              <a:t>which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predefined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111" dirty="0">
                <a:latin typeface="Arial MT"/>
                <a:cs typeface="Arial MT"/>
              </a:rPr>
              <a:t>by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6" dirty="0">
                <a:latin typeface="Arial MT"/>
                <a:cs typeface="Arial MT"/>
              </a:rPr>
              <a:t>apex</a:t>
            </a:r>
            <a:endParaRPr sz="1342" dirty="0">
              <a:latin typeface="Arial MT"/>
              <a:cs typeface="Arial MT"/>
            </a:endParaRPr>
          </a:p>
          <a:p>
            <a:pPr marL="194939" marR="2310" indent="-189451">
              <a:lnSpc>
                <a:spcPct val="100600"/>
              </a:lnSpc>
              <a:spcBef>
                <a:spcPts val="300"/>
              </a:spcBef>
              <a:buFont typeface="Segoe UI Symbol"/>
              <a:buChar char="▪"/>
              <a:tabLst>
                <a:tab pos="194939" algn="l"/>
              </a:tabLst>
            </a:pP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8" dirty="0">
                <a:latin typeface="Arial MT"/>
                <a:cs typeface="Arial MT"/>
              </a:rPr>
              <a:t>primitive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data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type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be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string,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integer,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long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decimal,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Boolean,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70" dirty="0">
                <a:latin typeface="Arial MT"/>
                <a:cs typeface="Arial MT"/>
              </a:rPr>
              <a:t>Double,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32" dirty="0">
                <a:latin typeface="Arial MT"/>
                <a:cs typeface="Arial MT"/>
              </a:rPr>
              <a:t>Id,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02" dirty="0">
                <a:latin typeface="Arial MT"/>
                <a:cs typeface="Arial MT"/>
              </a:rPr>
              <a:t>Date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00" dirty="0">
                <a:latin typeface="Arial MT"/>
                <a:cs typeface="Arial MT"/>
              </a:rPr>
              <a:t>&amp; </a:t>
            </a:r>
            <a:r>
              <a:rPr sz="1342" spc="41" dirty="0">
                <a:latin typeface="Arial MT"/>
                <a:cs typeface="Arial MT"/>
              </a:rPr>
              <a:t>DateTime.</a:t>
            </a:r>
            <a:endParaRPr sz="1342" dirty="0">
              <a:latin typeface="Arial MT"/>
              <a:cs typeface="Arial MT"/>
            </a:endParaRPr>
          </a:p>
          <a:p>
            <a:pPr marL="194939" indent="-189163">
              <a:spcBef>
                <a:spcPts val="312"/>
              </a:spcBef>
              <a:buFont typeface="Segoe UI Symbol"/>
              <a:buChar char="▪"/>
              <a:tabLst>
                <a:tab pos="194939" algn="l"/>
              </a:tabLst>
            </a:pPr>
            <a:r>
              <a:rPr sz="1342" dirty="0">
                <a:latin typeface="Arial MT"/>
                <a:cs typeface="Arial MT"/>
              </a:rPr>
              <a:t>All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8" dirty="0">
                <a:latin typeface="Arial MT"/>
                <a:cs typeface="Arial MT"/>
              </a:rPr>
              <a:t>primitive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data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type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55" dirty="0">
                <a:latin typeface="Arial MT"/>
                <a:cs typeface="Arial MT"/>
              </a:rPr>
              <a:t>passed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11" dirty="0">
                <a:latin typeface="Arial MT"/>
                <a:cs typeface="Arial MT"/>
              </a:rPr>
              <a:t>by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value,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not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11" dirty="0">
                <a:latin typeface="Arial MT"/>
                <a:cs typeface="Arial MT"/>
              </a:rPr>
              <a:t>by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reference.</a:t>
            </a:r>
            <a:endParaRPr sz="1342" dirty="0">
              <a:latin typeface="Arial MT"/>
              <a:cs typeface="Arial MT"/>
            </a:endParaRPr>
          </a:p>
          <a:p>
            <a:pPr marL="194939" indent="-189163">
              <a:spcBef>
                <a:spcPts val="309"/>
              </a:spcBef>
              <a:buFont typeface="Segoe UI Symbol"/>
              <a:buChar char="▪"/>
              <a:tabLst>
                <a:tab pos="194939" algn="l"/>
              </a:tabLst>
            </a:pPr>
            <a:r>
              <a:rPr sz="1342" dirty="0">
                <a:latin typeface="Arial MT"/>
                <a:cs typeface="Arial MT"/>
              </a:rPr>
              <a:t>All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107" dirty="0">
                <a:latin typeface="Arial MT"/>
                <a:cs typeface="Arial MT"/>
              </a:rPr>
              <a:t>apex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43" dirty="0">
                <a:latin typeface="Arial MT"/>
                <a:cs typeface="Arial MT"/>
              </a:rPr>
              <a:t>variables,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whether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they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are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class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111" dirty="0">
                <a:latin typeface="Arial MT"/>
                <a:cs typeface="Arial MT"/>
              </a:rPr>
              <a:t>member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43" dirty="0">
                <a:latin typeface="Arial MT"/>
                <a:cs typeface="Arial MT"/>
              </a:rPr>
              <a:t>variables,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are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32" dirty="0">
                <a:latin typeface="Arial MT"/>
                <a:cs typeface="Arial MT"/>
              </a:rPr>
              <a:t>initialized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as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null.</a:t>
            </a:r>
            <a:endParaRPr sz="1342" dirty="0">
              <a:latin typeface="Arial MT"/>
              <a:cs typeface="Arial MT"/>
            </a:endParaRPr>
          </a:p>
          <a:p>
            <a:pPr marL="194939" indent="-189163">
              <a:spcBef>
                <a:spcPts val="309"/>
              </a:spcBef>
              <a:buFont typeface="Segoe UI Symbol"/>
              <a:buChar char="▪"/>
              <a:tabLst>
                <a:tab pos="194939" algn="l"/>
                <a:tab pos="4031620" algn="l"/>
              </a:tabLst>
            </a:pPr>
            <a:r>
              <a:rPr sz="1342" dirty="0">
                <a:latin typeface="Arial MT"/>
                <a:cs typeface="Arial MT"/>
              </a:rPr>
              <a:t>Initialize</a:t>
            </a:r>
            <a:r>
              <a:rPr sz="1342" spc="39" dirty="0">
                <a:latin typeface="Arial MT"/>
                <a:cs typeface="Arial MT"/>
              </a:rPr>
              <a:t> </a:t>
            </a:r>
            <a:r>
              <a:rPr sz="1342" spc="73" dirty="0">
                <a:latin typeface="Arial MT"/>
                <a:cs typeface="Arial MT"/>
              </a:rPr>
              <a:t>variable</a:t>
            </a:r>
            <a:r>
              <a:rPr sz="1342" spc="39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to</a:t>
            </a:r>
            <a:r>
              <a:rPr sz="1342" spc="39" dirty="0">
                <a:latin typeface="Arial MT"/>
                <a:cs typeface="Arial MT"/>
              </a:rPr>
              <a:t> </a:t>
            </a:r>
            <a:r>
              <a:rPr sz="1342" spc="96" dirty="0">
                <a:latin typeface="Arial MT"/>
                <a:cs typeface="Arial MT"/>
              </a:rPr>
              <a:t>appropriate</a:t>
            </a:r>
            <a:r>
              <a:rPr sz="1342" spc="39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value</a:t>
            </a:r>
            <a:r>
              <a:rPr sz="1342" spc="39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before</a:t>
            </a:r>
            <a:r>
              <a:rPr sz="1342" dirty="0">
                <a:latin typeface="Arial MT"/>
                <a:cs typeface="Arial MT"/>
              </a:rPr>
              <a:t>	</a:t>
            </a:r>
            <a:r>
              <a:rPr sz="1342" spc="23" dirty="0">
                <a:latin typeface="Arial MT"/>
                <a:cs typeface="Arial MT"/>
              </a:rPr>
              <a:t>using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them.</a:t>
            </a:r>
            <a:endParaRPr sz="1342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42" dirty="0">
              <a:latin typeface="Arial MT"/>
              <a:cs typeface="Arial MT"/>
            </a:endParaRPr>
          </a:p>
          <a:p>
            <a:pPr>
              <a:spcBef>
                <a:spcPts val="9"/>
              </a:spcBef>
            </a:pPr>
            <a:endParaRPr sz="1342" dirty="0">
              <a:latin typeface="Arial MT"/>
              <a:cs typeface="Arial MT"/>
            </a:endParaRPr>
          </a:p>
          <a:p>
            <a:pPr marL="1629110" marR="687050">
              <a:lnSpc>
                <a:spcPct val="100600"/>
              </a:lnSpc>
              <a:tabLst>
                <a:tab pos="6198760" algn="l"/>
              </a:tabLst>
            </a:pPr>
            <a:r>
              <a:rPr sz="1342" spc="-77" dirty="0">
                <a:latin typeface="Arial Black"/>
                <a:cs typeface="Arial Black"/>
              </a:rPr>
              <a:t>Boolean</a:t>
            </a:r>
            <a:r>
              <a:rPr sz="1342" spc="-77" dirty="0">
                <a:latin typeface="Arial MT"/>
                <a:cs typeface="Arial MT"/>
              </a:rPr>
              <a:t>: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value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that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2" dirty="0">
                <a:latin typeface="Arial MT"/>
                <a:cs typeface="Arial MT"/>
              </a:rPr>
              <a:t>only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be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3" dirty="0">
                <a:latin typeface="Arial MT"/>
                <a:cs typeface="Arial MT"/>
              </a:rPr>
              <a:t>assigned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5" dirty="0">
                <a:latin typeface="Arial MT"/>
                <a:cs typeface="Arial MT"/>
              </a:rPr>
              <a:t>true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8" dirty="0">
                <a:latin typeface="Arial MT"/>
                <a:cs typeface="Arial MT"/>
              </a:rPr>
              <a:t>,false</a:t>
            </a:r>
            <a:r>
              <a:rPr sz="1342" dirty="0">
                <a:latin typeface="Arial MT"/>
                <a:cs typeface="Arial MT"/>
              </a:rPr>
              <a:t>	</a:t>
            </a:r>
            <a:r>
              <a:rPr sz="1342" spc="45" dirty="0">
                <a:latin typeface="Arial MT"/>
                <a:cs typeface="Arial MT"/>
              </a:rPr>
              <a:t>or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null </a:t>
            </a:r>
            <a:r>
              <a:rPr sz="1342" spc="-59" dirty="0">
                <a:latin typeface="Arial MT"/>
                <a:cs typeface="Arial MT"/>
              </a:rPr>
              <a:t>Ex-</a:t>
            </a:r>
            <a:r>
              <a:rPr sz="1342" spc="-18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Boolean</a:t>
            </a:r>
            <a:r>
              <a:rPr sz="1342" spc="-16" dirty="0">
                <a:latin typeface="Arial MT"/>
                <a:cs typeface="Arial MT"/>
              </a:rPr>
              <a:t> </a:t>
            </a:r>
            <a:r>
              <a:rPr sz="1342" spc="27" dirty="0">
                <a:latin typeface="Arial MT"/>
                <a:cs typeface="Arial MT"/>
              </a:rPr>
              <a:t>IsActive=false;</a:t>
            </a:r>
            <a:endParaRPr sz="1342" dirty="0">
              <a:latin typeface="Arial MT"/>
              <a:cs typeface="Arial MT"/>
            </a:endParaRPr>
          </a:p>
          <a:p>
            <a:pPr>
              <a:spcBef>
                <a:spcPts val="77"/>
              </a:spcBef>
            </a:pPr>
            <a:endParaRPr sz="1342" dirty="0">
              <a:latin typeface="Arial MT"/>
              <a:cs typeface="Arial MT"/>
            </a:endParaRPr>
          </a:p>
          <a:p>
            <a:pPr marL="1629110" marR="1593010">
              <a:lnSpc>
                <a:spcPct val="100600"/>
              </a:lnSpc>
            </a:pPr>
            <a:r>
              <a:rPr sz="1342" spc="-66" dirty="0">
                <a:latin typeface="Arial Black"/>
                <a:cs typeface="Arial Black"/>
              </a:rPr>
              <a:t>Date</a:t>
            </a:r>
            <a:r>
              <a:rPr sz="1342" spc="-66" dirty="0">
                <a:latin typeface="Arial MT"/>
                <a:cs typeface="Arial MT"/>
              </a:rPr>
              <a:t>: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value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that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indicates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particular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27" dirty="0">
                <a:latin typeface="Arial MT"/>
                <a:cs typeface="Arial MT"/>
              </a:rPr>
              <a:t>day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3" dirty="0">
                <a:latin typeface="Arial MT"/>
                <a:cs typeface="Arial MT"/>
              </a:rPr>
              <a:t>Date </a:t>
            </a:r>
            <a:r>
              <a:rPr sz="1342" spc="-59" dirty="0">
                <a:latin typeface="Arial MT"/>
                <a:cs typeface="Arial MT"/>
              </a:rPr>
              <a:t>Ex-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102" dirty="0">
                <a:latin typeface="Arial MT"/>
                <a:cs typeface="Arial MT"/>
              </a:rPr>
              <a:t>Date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89" dirty="0">
                <a:latin typeface="Arial MT"/>
                <a:cs typeface="Arial MT"/>
              </a:rPr>
              <a:t>myDate=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43" dirty="0">
                <a:latin typeface="Arial MT"/>
                <a:cs typeface="Arial MT"/>
              </a:rPr>
              <a:t>Date.newIntance(2017,12,21);</a:t>
            </a:r>
            <a:endParaRPr sz="1342" dirty="0">
              <a:latin typeface="Arial MT"/>
              <a:cs typeface="Arial MT"/>
            </a:endParaRPr>
          </a:p>
          <a:p>
            <a:pPr>
              <a:spcBef>
                <a:spcPts val="77"/>
              </a:spcBef>
            </a:pPr>
            <a:endParaRPr sz="1342" dirty="0">
              <a:latin typeface="Arial MT"/>
              <a:cs typeface="Arial MT"/>
            </a:endParaRPr>
          </a:p>
          <a:p>
            <a:pPr marL="1629110" marR="197249">
              <a:lnSpc>
                <a:spcPct val="100600"/>
              </a:lnSpc>
            </a:pPr>
            <a:r>
              <a:rPr sz="1342" spc="-123" dirty="0">
                <a:latin typeface="Arial Black"/>
                <a:cs typeface="Arial Black"/>
              </a:rPr>
              <a:t>String</a:t>
            </a:r>
            <a:r>
              <a:rPr sz="1342" spc="-123" dirty="0">
                <a:latin typeface="Arial MT"/>
                <a:cs typeface="Arial MT"/>
              </a:rPr>
              <a:t>:</a:t>
            </a:r>
            <a:r>
              <a:rPr sz="1342" spc="11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It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27" dirty="0">
                <a:latin typeface="Arial MT"/>
                <a:cs typeface="Arial MT"/>
              </a:rPr>
              <a:t>store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36" dirty="0">
                <a:latin typeface="Arial MT"/>
                <a:cs typeface="Arial MT"/>
              </a:rPr>
              <a:t>all</a:t>
            </a:r>
            <a:r>
              <a:rPr sz="1342" spc="11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any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set</a:t>
            </a:r>
            <a:r>
              <a:rPr sz="1342" spc="11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11" dirty="0">
                <a:latin typeface="Arial MT"/>
                <a:cs typeface="Arial MT"/>
              </a:rPr>
              <a:t> </a:t>
            </a:r>
            <a:r>
              <a:rPr sz="1342" spc="77" dirty="0">
                <a:latin typeface="Arial MT"/>
                <a:cs typeface="Arial MT"/>
              </a:rPr>
              <a:t>characters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surrounded</a:t>
            </a:r>
            <a:r>
              <a:rPr sz="1342" spc="11" dirty="0">
                <a:latin typeface="Arial MT"/>
                <a:cs typeface="Arial MT"/>
              </a:rPr>
              <a:t> </a:t>
            </a:r>
            <a:r>
              <a:rPr sz="1342" spc="111" dirty="0">
                <a:latin typeface="Arial MT"/>
                <a:cs typeface="Arial MT"/>
              </a:rPr>
              <a:t>by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25" dirty="0">
                <a:latin typeface="Arial MT"/>
                <a:cs typeface="Arial MT"/>
              </a:rPr>
              <a:t>single</a:t>
            </a:r>
            <a:r>
              <a:rPr sz="1342" spc="11" dirty="0">
                <a:latin typeface="Arial MT"/>
                <a:cs typeface="Arial MT"/>
              </a:rPr>
              <a:t> </a:t>
            </a:r>
            <a:r>
              <a:rPr sz="1342" spc="55" dirty="0">
                <a:latin typeface="Arial MT"/>
                <a:cs typeface="Arial MT"/>
              </a:rPr>
              <a:t>quotes. </a:t>
            </a:r>
            <a:r>
              <a:rPr sz="1342" dirty="0">
                <a:latin typeface="Arial MT"/>
                <a:cs typeface="Arial MT"/>
              </a:rPr>
              <a:t>For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example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String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41" dirty="0">
                <a:latin typeface="Arial MT"/>
                <a:cs typeface="Arial MT"/>
              </a:rPr>
              <a:t>M=‘</a:t>
            </a:r>
            <a:r>
              <a:rPr lang="en-US" sz="1342" spc="41" dirty="0">
                <a:latin typeface="Arial MT"/>
                <a:cs typeface="Arial MT"/>
              </a:rPr>
              <a:t>Salesforce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25" dirty="0">
                <a:latin typeface="Arial MT"/>
                <a:cs typeface="Arial MT"/>
              </a:rPr>
              <a:t>Training’;</a:t>
            </a:r>
            <a:endParaRPr sz="1342" dirty="0">
              <a:latin typeface="Arial MT"/>
              <a:cs typeface="Arial MT"/>
            </a:endParaRPr>
          </a:p>
          <a:p>
            <a:pPr marL="1629110">
              <a:spcBef>
                <a:spcPts val="9"/>
              </a:spcBef>
            </a:pPr>
            <a:r>
              <a:rPr sz="1342" dirty="0">
                <a:latin typeface="Arial MT"/>
                <a:cs typeface="Arial MT"/>
              </a:rPr>
              <a:t>System. </a:t>
            </a:r>
            <a:r>
              <a:rPr sz="1342" spc="104" dirty="0">
                <a:latin typeface="Arial MT"/>
                <a:cs typeface="Arial MT"/>
              </a:rPr>
              <a:t>Debug(‘my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32" dirty="0">
                <a:latin typeface="Arial MT"/>
                <a:cs typeface="Arial MT"/>
              </a:rPr>
              <a:t>institute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23" dirty="0">
                <a:latin typeface="Arial MT"/>
                <a:cs typeface="Arial MT"/>
              </a:rPr>
              <a:t>name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’+M);</a:t>
            </a:r>
            <a:endParaRPr sz="1342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1825340"/>
            <a:ext cx="49388" cy="1435140"/>
          </a:xfrm>
          <a:custGeom>
            <a:avLst/>
            <a:gdLst/>
            <a:ahLst/>
            <a:cxnLst/>
            <a:rect l="l" t="t" r="r" b="b"/>
            <a:pathLst>
              <a:path w="108585" h="3155315">
                <a:moveTo>
                  <a:pt x="108381" y="3155025"/>
                </a:moveTo>
                <a:lnTo>
                  <a:pt x="0" y="3155025"/>
                </a:lnTo>
                <a:lnTo>
                  <a:pt x="0" y="0"/>
                </a:lnTo>
                <a:lnTo>
                  <a:pt x="95108" y="0"/>
                </a:lnTo>
                <a:lnTo>
                  <a:pt x="99703" y="1903"/>
                </a:lnTo>
                <a:lnTo>
                  <a:pt x="106478" y="8678"/>
                </a:lnTo>
                <a:lnTo>
                  <a:pt x="108381" y="13273"/>
                </a:lnTo>
                <a:lnTo>
                  <a:pt x="108381" y="3155025"/>
                </a:lnTo>
                <a:close/>
              </a:path>
            </a:pathLst>
          </a:custGeom>
          <a:solidFill>
            <a:srgbClr val="F67676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6" name="object 6"/>
          <p:cNvGrpSpPr/>
          <p:nvPr/>
        </p:nvGrpSpPr>
        <p:grpSpPr>
          <a:xfrm>
            <a:off x="2828280" y="4188577"/>
            <a:ext cx="506588" cy="506588"/>
            <a:chOff x="2867604" y="7324689"/>
            <a:chExt cx="1113790" cy="1113790"/>
          </a:xfrm>
        </p:grpSpPr>
        <p:sp>
          <p:nvSpPr>
            <p:cNvPr id="7" name="object 7"/>
            <p:cNvSpPr/>
            <p:nvPr/>
          </p:nvSpPr>
          <p:spPr>
            <a:xfrm>
              <a:off x="2867604" y="7324689"/>
              <a:ext cx="1113790" cy="1113790"/>
            </a:xfrm>
            <a:custGeom>
              <a:avLst/>
              <a:gdLst/>
              <a:ahLst/>
              <a:cxnLst/>
              <a:rect l="l" t="t" r="r" b="b"/>
              <a:pathLst>
                <a:path w="1113789" h="1113790">
                  <a:moveTo>
                    <a:pt x="556585" y="1113170"/>
                  </a:moveTo>
                  <a:lnTo>
                    <a:pt x="508561" y="1111127"/>
                  </a:lnTo>
                  <a:lnTo>
                    <a:pt x="461671" y="1105110"/>
                  </a:lnTo>
                  <a:lnTo>
                    <a:pt x="416082" y="1095284"/>
                  </a:lnTo>
                  <a:lnTo>
                    <a:pt x="371962" y="1081819"/>
                  </a:lnTo>
                  <a:lnTo>
                    <a:pt x="329478" y="1064880"/>
                  </a:lnTo>
                  <a:lnTo>
                    <a:pt x="288797" y="1044634"/>
                  </a:lnTo>
                  <a:lnTo>
                    <a:pt x="250085" y="1021250"/>
                  </a:lnTo>
                  <a:lnTo>
                    <a:pt x="213510" y="994893"/>
                  </a:lnTo>
                  <a:lnTo>
                    <a:pt x="179239" y="965731"/>
                  </a:lnTo>
                  <a:lnTo>
                    <a:pt x="147439" y="933931"/>
                  </a:lnTo>
                  <a:lnTo>
                    <a:pt x="118277" y="899660"/>
                  </a:lnTo>
                  <a:lnTo>
                    <a:pt x="91920" y="863085"/>
                  </a:lnTo>
                  <a:lnTo>
                    <a:pt x="68535" y="824373"/>
                  </a:lnTo>
                  <a:lnTo>
                    <a:pt x="48290" y="783692"/>
                  </a:lnTo>
                  <a:lnTo>
                    <a:pt x="31351" y="741207"/>
                  </a:lnTo>
                  <a:lnTo>
                    <a:pt x="17885" y="697087"/>
                  </a:lnTo>
                  <a:lnTo>
                    <a:pt x="8060" y="651499"/>
                  </a:lnTo>
                  <a:lnTo>
                    <a:pt x="2043" y="604609"/>
                  </a:lnTo>
                  <a:lnTo>
                    <a:pt x="0" y="556585"/>
                  </a:lnTo>
                  <a:lnTo>
                    <a:pt x="2043" y="508561"/>
                  </a:lnTo>
                  <a:lnTo>
                    <a:pt x="8060" y="461671"/>
                  </a:lnTo>
                  <a:lnTo>
                    <a:pt x="17885" y="416082"/>
                  </a:lnTo>
                  <a:lnTo>
                    <a:pt x="31351" y="371962"/>
                  </a:lnTo>
                  <a:lnTo>
                    <a:pt x="48290" y="329478"/>
                  </a:lnTo>
                  <a:lnTo>
                    <a:pt x="68535" y="288797"/>
                  </a:lnTo>
                  <a:lnTo>
                    <a:pt x="91920" y="250085"/>
                  </a:lnTo>
                  <a:lnTo>
                    <a:pt x="118277" y="213510"/>
                  </a:lnTo>
                  <a:lnTo>
                    <a:pt x="147439" y="179239"/>
                  </a:lnTo>
                  <a:lnTo>
                    <a:pt x="179239" y="147439"/>
                  </a:lnTo>
                  <a:lnTo>
                    <a:pt x="213510" y="118277"/>
                  </a:lnTo>
                  <a:lnTo>
                    <a:pt x="250085" y="91920"/>
                  </a:lnTo>
                  <a:lnTo>
                    <a:pt x="288797" y="68535"/>
                  </a:lnTo>
                  <a:lnTo>
                    <a:pt x="329478" y="48290"/>
                  </a:lnTo>
                  <a:lnTo>
                    <a:pt x="371962" y="31351"/>
                  </a:lnTo>
                  <a:lnTo>
                    <a:pt x="416082" y="17885"/>
                  </a:lnTo>
                  <a:lnTo>
                    <a:pt x="461671" y="8060"/>
                  </a:lnTo>
                  <a:lnTo>
                    <a:pt x="508561" y="2042"/>
                  </a:lnTo>
                  <a:lnTo>
                    <a:pt x="556585" y="0"/>
                  </a:lnTo>
                  <a:lnTo>
                    <a:pt x="605523" y="2154"/>
                  </a:lnTo>
                  <a:lnTo>
                    <a:pt x="653758" y="8545"/>
                  </a:lnTo>
                  <a:lnTo>
                    <a:pt x="701032" y="19068"/>
                  </a:lnTo>
                  <a:lnTo>
                    <a:pt x="747089" y="33617"/>
                  </a:lnTo>
                  <a:lnTo>
                    <a:pt x="791673" y="52084"/>
                  </a:lnTo>
                  <a:lnTo>
                    <a:pt x="834527" y="74364"/>
                  </a:lnTo>
                  <a:lnTo>
                    <a:pt x="875396" y="100351"/>
                  </a:lnTo>
                  <a:lnTo>
                    <a:pt x="914022" y="129938"/>
                  </a:lnTo>
                  <a:lnTo>
                    <a:pt x="950150" y="163020"/>
                  </a:lnTo>
                  <a:lnTo>
                    <a:pt x="983232" y="199148"/>
                  </a:lnTo>
                  <a:lnTo>
                    <a:pt x="1012819" y="237774"/>
                  </a:lnTo>
                  <a:lnTo>
                    <a:pt x="1038806" y="278643"/>
                  </a:lnTo>
                  <a:lnTo>
                    <a:pt x="1061086" y="321497"/>
                  </a:lnTo>
                  <a:lnTo>
                    <a:pt x="1079553" y="366081"/>
                  </a:lnTo>
                  <a:lnTo>
                    <a:pt x="1094101" y="412138"/>
                  </a:lnTo>
                  <a:lnTo>
                    <a:pt x="1104624" y="459412"/>
                  </a:lnTo>
                  <a:lnTo>
                    <a:pt x="1111016" y="507646"/>
                  </a:lnTo>
                  <a:lnTo>
                    <a:pt x="1113170" y="556585"/>
                  </a:lnTo>
                  <a:lnTo>
                    <a:pt x="1111127" y="604609"/>
                  </a:lnTo>
                  <a:lnTo>
                    <a:pt x="1105110" y="651499"/>
                  </a:lnTo>
                  <a:lnTo>
                    <a:pt x="1095284" y="697087"/>
                  </a:lnTo>
                  <a:lnTo>
                    <a:pt x="1081819" y="741207"/>
                  </a:lnTo>
                  <a:lnTo>
                    <a:pt x="1064880" y="783692"/>
                  </a:lnTo>
                  <a:lnTo>
                    <a:pt x="1044634" y="824373"/>
                  </a:lnTo>
                  <a:lnTo>
                    <a:pt x="1021250" y="863085"/>
                  </a:lnTo>
                  <a:lnTo>
                    <a:pt x="994893" y="899660"/>
                  </a:lnTo>
                  <a:lnTo>
                    <a:pt x="965731" y="933931"/>
                  </a:lnTo>
                  <a:lnTo>
                    <a:pt x="933931" y="965731"/>
                  </a:lnTo>
                  <a:lnTo>
                    <a:pt x="899660" y="994893"/>
                  </a:lnTo>
                  <a:lnTo>
                    <a:pt x="863085" y="1021250"/>
                  </a:lnTo>
                  <a:lnTo>
                    <a:pt x="824373" y="1044634"/>
                  </a:lnTo>
                  <a:lnTo>
                    <a:pt x="783692" y="1064880"/>
                  </a:lnTo>
                  <a:lnTo>
                    <a:pt x="741207" y="1081819"/>
                  </a:lnTo>
                  <a:lnTo>
                    <a:pt x="697087" y="1095284"/>
                  </a:lnTo>
                  <a:lnTo>
                    <a:pt x="651499" y="1105110"/>
                  </a:lnTo>
                  <a:lnTo>
                    <a:pt x="604609" y="1111127"/>
                  </a:lnTo>
                  <a:lnTo>
                    <a:pt x="556585" y="111317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5921" y="7466409"/>
              <a:ext cx="860133" cy="86013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834376" y="4846775"/>
            <a:ext cx="506588" cy="506588"/>
            <a:chOff x="2881007" y="8771811"/>
            <a:chExt cx="1113790" cy="1113790"/>
          </a:xfrm>
        </p:grpSpPr>
        <p:sp>
          <p:nvSpPr>
            <p:cNvPr id="10" name="object 10"/>
            <p:cNvSpPr/>
            <p:nvPr/>
          </p:nvSpPr>
          <p:spPr>
            <a:xfrm>
              <a:off x="2881007" y="8771811"/>
              <a:ext cx="1113790" cy="1113790"/>
            </a:xfrm>
            <a:custGeom>
              <a:avLst/>
              <a:gdLst/>
              <a:ahLst/>
              <a:cxnLst/>
              <a:rect l="l" t="t" r="r" b="b"/>
              <a:pathLst>
                <a:path w="1113789" h="1113790">
                  <a:moveTo>
                    <a:pt x="556585" y="1113170"/>
                  </a:moveTo>
                  <a:lnTo>
                    <a:pt x="508561" y="1111127"/>
                  </a:lnTo>
                  <a:lnTo>
                    <a:pt x="461671" y="1105109"/>
                  </a:lnTo>
                  <a:lnTo>
                    <a:pt x="416082" y="1095284"/>
                  </a:lnTo>
                  <a:lnTo>
                    <a:pt x="371962" y="1081819"/>
                  </a:lnTo>
                  <a:lnTo>
                    <a:pt x="329478" y="1064880"/>
                  </a:lnTo>
                  <a:lnTo>
                    <a:pt x="288797" y="1044634"/>
                  </a:lnTo>
                  <a:lnTo>
                    <a:pt x="250085" y="1021250"/>
                  </a:lnTo>
                  <a:lnTo>
                    <a:pt x="213510" y="994893"/>
                  </a:lnTo>
                  <a:lnTo>
                    <a:pt x="179239" y="965731"/>
                  </a:lnTo>
                  <a:lnTo>
                    <a:pt x="147439" y="933931"/>
                  </a:lnTo>
                  <a:lnTo>
                    <a:pt x="118277" y="899660"/>
                  </a:lnTo>
                  <a:lnTo>
                    <a:pt x="91920" y="863085"/>
                  </a:lnTo>
                  <a:lnTo>
                    <a:pt x="68535" y="824373"/>
                  </a:lnTo>
                  <a:lnTo>
                    <a:pt x="48290" y="783691"/>
                  </a:lnTo>
                  <a:lnTo>
                    <a:pt x="31351" y="741207"/>
                  </a:lnTo>
                  <a:lnTo>
                    <a:pt x="17885" y="697087"/>
                  </a:lnTo>
                  <a:lnTo>
                    <a:pt x="8060" y="651499"/>
                  </a:lnTo>
                  <a:lnTo>
                    <a:pt x="2043" y="604609"/>
                  </a:lnTo>
                  <a:lnTo>
                    <a:pt x="0" y="556585"/>
                  </a:lnTo>
                  <a:lnTo>
                    <a:pt x="2043" y="508561"/>
                  </a:lnTo>
                  <a:lnTo>
                    <a:pt x="8060" y="461671"/>
                  </a:lnTo>
                  <a:lnTo>
                    <a:pt x="17885" y="416082"/>
                  </a:lnTo>
                  <a:lnTo>
                    <a:pt x="31351" y="371962"/>
                  </a:lnTo>
                  <a:lnTo>
                    <a:pt x="48290" y="329478"/>
                  </a:lnTo>
                  <a:lnTo>
                    <a:pt x="68535" y="288797"/>
                  </a:lnTo>
                  <a:lnTo>
                    <a:pt x="91920" y="250085"/>
                  </a:lnTo>
                  <a:lnTo>
                    <a:pt x="118277" y="213510"/>
                  </a:lnTo>
                  <a:lnTo>
                    <a:pt x="147439" y="179239"/>
                  </a:lnTo>
                  <a:lnTo>
                    <a:pt x="179239" y="147439"/>
                  </a:lnTo>
                  <a:lnTo>
                    <a:pt x="213510" y="118277"/>
                  </a:lnTo>
                  <a:lnTo>
                    <a:pt x="250085" y="91920"/>
                  </a:lnTo>
                  <a:lnTo>
                    <a:pt x="288797" y="68535"/>
                  </a:lnTo>
                  <a:lnTo>
                    <a:pt x="329478" y="48290"/>
                  </a:lnTo>
                  <a:lnTo>
                    <a:pt x="371962" y="31351"/>
                  </a:lnTo>
                  <a:lnTo>
                    <a:pt x="416082" y="17885"/>
                  </a:lnTo>
                  <a:lnTo>
                    <a:pt x="461671" y="8060"/>
                  </a:lnTo>
                  <a:lnTo>
                    <a:pt x="508561" y="2043"/>
                  </a:lnTo>
                  <a:lnTo>
                    <a:pt x="556585" y="0"/>
                  </a:lnTo>
                  <a:lnTo>
                    <a:pt x="605523" y="2154"/>
                  </a:lnTo>
                  <a:lnTo>
                    <a:pt x="653758" y="8545"/>
                  </a:lnTo>
                  <a:lnTo>
                    <a:pt x="701032" y="19068"/>
                  </a:lnTo>
                  <a:lnTo>
                    <a:pt x="747089" y="33617"/>
                  </a:lnTo>
                  <a:lnTo>
                    <a:pt x="791672" y="52084"/>
                  </a:lnTo>
                  <a:lnTo>
                    <a:pt x="834527" y="74364"/>
                  </a:lnTo>
                  <a:lnTo>
                    <a:pt x="875395" y="100351"/>
                  </a:lnTo>
                  <a:lnTo>
                    <a:pt x="914022" y="129938"/>
                  </a:lnTo>
                  <a:lnTo>
                    <a:pt x="950150" y="163020"/>
                  </a:lnTo>
                  <a:lnTo>
                    <a:pt x="983232" y="199148"/>
                  </a:lnTo>
                  <a:lnTo>
                    <a:pt x="1012819" y="237774"/>
                  </a:lnTo>
                  <a:lnTo>
                    <a:pt x="1038806" y="278643"/>
                  </a:lnTo>
                  <a:lnTo>
                    <a:pt x="1061086" y="321497"/>
                  </a:lnTo>
                  <a:lnTo>
                    <a:pt x="1079553" y="366081"/>
                  </a:lnTo>
                  <a:lnTo>
                    <a:pt x="1094101" y="412138"/>
                  </a:lnTo>
                  <a:lnTo>
                    <a:pt x="1104624" y="459412"/>
                  </a:lnTo>
                  <a:lnTo>
                    <a:pt x="1111016" y="507646"/>
                  </a:lnTo>
                  <a:lnTo>
                    <a:pt x="1113170" y="556585"/>
                  </a:lnTo>
                  <a:lnTo>
                    <a:pt x="1111127" y="604609"/>
                  </a:lnTo>
                  <a:lnTo>
                    <a:pt x="1105109" y="651499"/>
                  </a:lnTo>
                  <a:lnTo>
                    <a:pt x="1095284" y="697087"/>
                  </a:lnTo>
                  <a:lnTo>
                    <a:pt x="1081819" y="741207"/>
                  </a:lnTo>
                  <a:lnTo>
                    <a:pt x="1064880" y="783691"/>
                  </a:lnTo>
                  <a:lnTo>
                    <a:pt x="1044634" y="824373"/>
                  </a:lnTo>
                  <a:lnTo>
                    <a:pt x="1021250" y="863085"/>
                  </a:lnTo>
                  <a:lnTo>
                    <a:pt x="994893" y="899660"/>
                  </a:lnTo>
                  <a:lnTo>
                    <a:pt x="965731" y="933931"/>
                  </a:lnTo>
                  <a:lnTo>
                    <a:pt x="933931" y="965731"/>
                  </a:lnTo>
                  <a:lnTo>
                    <a:pt x="899660" y="994893"/>
                  </a:lnTo>
                  <a:lnTo>
                    <a:pt x="863085" y="1021250"/>
                  </a:lnTo>
                  <a:lnTo>
                    <a:pt x="824373" y="1044634"/>
                  </a:lnTo>
                  <a:lnTo>
                    <a:pt x="783691" y="1064880"/>
                  </a:lnTo>
                  <a:lnTo>
                    <a:pt x="741207" y="1081819"/>
                  </a:lnTo>
                  <a:lnTo>
                    <a:pt x="697087" y="1095284"/>
                  </a:lnTo>
                  <a:lnTo>
                    <a:pt x="651499" y="1105109"/>
                  </a:lnTo>
                  <a:lnTo>
                    <a:pt x="604609" y="1111127"/>
                  </a:lnTo>
                  <a:lnTo>
                    <a:pt x="556585" y="1113170"/>
                  </a:lnTo>
                  <a:close/>
                </a:path>
              </a:pathLst>
            </a:custGeom>
            <a:solidFill>
              <a:srgbClr val="2A576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11" name="object 11"/>
            <p:cNvSpPr/>
            <p:nvPr/>
          </p:nvSpPr>
          <p:spPr>
            <a:xfrm>
              <a:off x="3188154" y="9142868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0"/>
                  </a:moveTo>
                  <a:lnTo>
                    <a:pt x="45783" y="5416"/>
                  </a:lnTo>
                  <a:lnTo>
                    <a:pt x="86241" y="20724"/>
                  </a:lnTo>
                  <a:lnTo>
                    <a:pt x="122133" y="44511"/>
                  </a:lnTo>
                  <a:lnTo>
                    <a:pt x="154221" y="75362"/>
                  </a:lnTo>
                  <a:lnTo>
                    <a:pt x="183264" y="111866"/>
                  </a:lnTo>
                  <a:lnTo>
                    <a:pt x="210024" y="152609"/>
                  </a:lnTo>
                  <a:lnTo>
                    <a:pt x="235261" y="196178"/>
                  </a:lnTo>
                  <a:lnTo>
                    <a:pt x="259737" y="241160"/>
                  </a:lnTo>
                  <a:lnTo>
                    <a:pt x="284211" y="286142"/>
                  </a:lnTo>
                  <a:lnTo>
                    <a:pt x="309445" y="329711"/>
                  </a:lnTo>
                  <a:lnTo>
                    <a:pt x="336199" y="370454"/>
                  </a:lnTo>
                  <a:lnTo>
                    <a:pt x="365236" y="406957"/>
                  </a:lnTo>
                  <a:lnTo>
                    <a:pt x="397315" y="437809"/>
                  </a:lnTo>
                  <a:lnTo>
                    <a:pt x="433199" y="461595"/>
                  </a:lnTo>
                  <a:lnTo>
                    <a:pt x="473647" y="476903"/>
                  </a:lnTo>
                  <a:lnTo>
                    <a:pt x="519421" y="482320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822184" y="3530379"/>
            <a:ext cx="506588" cy="506588"/>
            <a:chOff x="2854201" y="5877567"/>
            <a:chExt cx="1113790" cy="1113790"/>
          </a:xfrm>
        </p:grpSpPr>
        <p:sp>
          <p:nvSpPr>
            <p:cNvPr id="13" name="object 13"/>
            <p:cNvSpPr/>
            <p:nvPr/>
          </p:nvSpPr>
          <p:spPr>
            <a:xfrm>
              <a:off x="2854201" y="5877567"/>
              <a:ext cx="1113790" cy="1113790"/>
            </a:xfrm>
            <a:custGeom>
              <a:avLst/>
              <a:gdLst/>
              <a:ahLst/>
              <a:cxnLst/>
              <a:rect l="l" t="t" r="r" b="b"/>
              <a:pathLst>
                <a:path w="1113789" h="1113790">
                  <a:moveTo>
                    <a:pt x="556585" y="1113170"/>
                  </a:moveTo>
                  <a:lnTo>
                    <a:pt x="508561" y="1111127"/>
                  </a:lnTo>
                  <a:lnTo>
                    <a:pt x="461671" y="1105110"/>
                  </a:lnTo>
                  <a:lnTo>
                    <a:pt x="416082" y="1095284"/>
                  </a:lnTo>
                  <a:lnTo>
                    <a:pt x="371962" y="1081819"/>
                  </a:lnTo>
                  <a:lnTo>
                    <a:pt x="329478" y="1064880"/>
                  </a:lnTo>
                  <a:lnTo>
                    <a:pt x="288797" y="1044634"/>
                  </a:lnTo>
                  <a:lnTo>
                    <a:pt x="250085" y="1021250"/>
                  </a:lnTo>
                  <a:lnTo>
                    <a:pt x="213510" y="994893"/>
                  </a:lnTo>
                  <a:lnTo>
                    <a:pt x="179239" y="965731"/>
                  </a:lnTo>
                  <a:lnTo>
                    <a:pt x="147439" y="933931"/>
                  </a:lnTo>
                  <a:lnTo>
                    <a:pt x="118277" y="899660"/>
                  </a:lnTo>
                  <a:lnTo>
                    <a:pt x="91920" y="863085"/>
                  </a:lnTo>
                  <a:lnTo>
                    <a:pt x="68535" y="824373"/>
                  </a:lnTo>
                  <a:lnTo>
                    <a:pt x="48290" y="783691"/>
                  </a:lnTo>
                  <a:lnTo>
                    <a:pt x="31351" y="741207"/>
                  </a:lnTo>
                  <a:lnTo>
                    <a:pt x="17885" y="697087"/>
                  </a:lnTo>
                  <a:lnTo>
                    <a:pt x="8060" y="651499"/>
                  </a:lnTo>
                  <a:lnTo>
                    <a:pt x="2043" y="604609"/>
                  </a:lnTo>
                  <a:lnTo>
                    <a:pt x="0" y="556585"/>
                  </a:lnTo>
                  <a:lnTo>
                    <a:pt x="2043" y="508561"/>
                  </a:lnTo>
                  <a:lnTo>
                    <a:pt x="8060" y="461671"/>
                  </a:lnTo>
                  <a:lnTo>
                    <a:pt x="17885" y="416082"/>
                  </a:lnTo>
                  <a:lnTo>
                    <a:pt x="31351" y="371962"/>
                  </a:lnTo>
                  <a:lnTo>
                    <a:pt x="48290" y="329478"/>
                  </a:lnTo>
                  <a:lnTo>
                    <a:pt x="68535" y="288797"/>
                  </a:lnTo>
                  <a:lnTo>
                    <a:pt x="91920" y="250085"/>
                  </a:lnTo>
                  <a:lnTo>
                    <a:pt x="118277" y="213510"/>
                  </a:lnTo>
                  <a:lnTo>
                    <a:pt x="147439" y="179239"/>
                  </a:lnTo>
                  <a:lnTo>
                    <a:pt x="179239" y="147439"/>
                  </a:lnTo>
                  <a:lnTo>
                    <a:pt x="213510" y="118277"/>
                  </a:lnTo>
                  <a:lnTo>
                    <a:pt x="250085" y="91920"/>
                  </a:lnTo>
                  <a:lnTo>
                    <a:pt x="288797" y="68535"/>
                  </a:lnTo>
                  <a:lnTo>
                    <a:pt x="329478" y="48290"/>
                  </a:lnTo>
                  <a:lnTo>
                    <a:pt x="371962" y="31351"/>
                  </a:lnTo>
                  <a:lnTo>
                    <a:pt x="416082" y="17885"/>
                  </a:lnTo>
                  <a:lnTo>
                    <a:pt x="461671" y="8060"/>
                  </a:lnTo>
                  <a:lnTo>
                    <a:pt x="508561" y="2042"/>
                  </a:lnTo>
                  <a:lnTo>
                    <a:pt x="556585" y="0"/>
                  </a:lnTo>
                  <a:lnTo>
                    <a:pt x="605523" y="2154"/>
                  </a:lnTo>
                  <a:lnTo>
                    <a:pt x="653758" y="8545"/>
                  </a:lnTo>
                  <a:lnTo>
                    <a:pt x="701032" y="19068"/>
                  </a:lnTo>
                  <a:lnTo>
                    <a:pt x="747089" y="33617"/>
                  </a:lnTo>
                  <a:lnTo>
                    <a:pt x="791673" y="52084"/>
                  </a:lnTo>
                  <a:lnTo>
                    <a:pt x="834527" y="74364"/>
                  </a:lnTo>
                  <a:lnTo>
                    <a:pt x="875396" y="100351"/>
                  </a:lnTo>
                  <a:lnTo>
                    <a:pt x="914022" y="129938"/>
                  </a:lnTo>
                  <a:lnTo>
                    <a:pt x="950150" y="163020"/>
                  </a:lnTo>
                  <a:lnTo>
                    <a:pt x="983232" y="199148"/>
                  </a:lnTo>
                  <a:lnTo>
                    <a:pt x="1012819" y="237774"/>
                  </a:lnTo>
                  <a:lnTo>
                    <a:pt x="1038806" y="278642"/>
                  </a:lnTo>
                  <a:lnTo>
                    <a:pt x="1061086" y="321497"/>
                  </a:lnTo>
                  <a:lnTo>
                    <a:pt x="1079553" y="366081"/>
                  </a:lnTo>
                  <a:lnTo>
                    <a:pt x="1094101" y="412138"/>
                  </a:lnTo>
                  <a:lnTo>
                    <a:pt x="1104624" y="459412"/>
                  </a:lnTo>
                  <a:lnTo>
                    <a:pt x="1111016" y="507646"/>
                  </a:lnTo>
                  <a:lnTo>
                    <a:pt x="1113170" y="556585"/>
                  </a:lnTo>
                  <a:lnTo>
                    <a:pt x="1111127" y="604609"/>
                  </a:lnTo>
                  <a:lnTo>
                    <a:pt x="1105110" y="651499"/>
                  </a:lnTo>
                  <a:lnTo>
                    <a:pt x="1095284" y="697087"/>
                  </a:lnTo>
                  <a:lnTo>
                    <a:pt x="1081819" y="741207"/>
                  </a:lnTo>
                  <a:lnTo>
                    <a:pt x="1064880" y="783691"/>
                  </a:lnTo>
                  <a:lnTo>
                    <a:pt x="1044634" y="824373"/>
                  </a:lnTo>
                  <a:lnTo>
                    <a:pt x="1021250" y="863085"/>
                  </a:lnTo>
                  <a:lnTo>
                    <a:pt x="994893" y="899660"/>
                  </a:lnTo>
                  <a:lnTo>
                    <a:pt x="965731" y="933931"/>
                  </a:lnTo>
                  <a:lnTo>
                    <a:pt x="933931" y="965731"/>
                  </a:lnTo>
                  <a:lnTo>
                    <a:pt x="899660" y="994893"/>
                  </a:lnTo>
                  <a:lnTo>
                    <a:pt x="863085" y="1021250"/>
                  </a:lnTo>
                  <a:lnTo>
                    <a:pt x="824373" y="1044634"/>
                  </a:lnTo>
                  <a:lnTo>
                    <a:pt x="783692" y="1064880"/>
                  </a:lnTo>
                  <a:lnTo>
                    <a:pt x="741207" y="1081819"/>
                  </a:lnTo>
                  <a:lnTo>
                    <a:pt x="697087" y="1095284"/>
                  </a:lnTo>
                  <a:lnTo>
                    <a:pt x="651499" y="1105110"/>
                  </a:lnTo>
                  <a:lnTo>
                    <a:pt x="604609" y="1111127"/>
                  </a:lnTo>
                  <a:lnTo>
                    <a:pt x="556585" y="1113170"/>
                  </a:lnTo>
                  <a:close/>
                </a:path>
              </a:pathLst>
            </a:custGeom>
            <a:solidFill>
              <a:srgbClr val="64A0A2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1127" y="6230515"/>
              <a:ext cx="753531" cy="618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808975"/>
            <a:ext cx="9143260" cy="38061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1950" y="934452"/>
            <a:ext cx="5543921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223" dirty="0"/>
              <a:t>Primitive</a:t>
            </a:r>
            <a:r>
              <a:rPr spc="-127" dirty="0"/>
              <a:t> </a:t>
            </a:r>
            <a:r>
              <a:rPr spc="-146" dirty="0"/>
              <a:t>Data</a:t>
            </a:r>
            <a:r>
              <a:rPr spc="-121" dirty="0"/>
              <a:t> </a:t>
            </a:r>
            <a:r>
              <a:rPr spc="-223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95866" y="1827850"/>
            <a:ext cx="7883595" cy="4530725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239125" marR="245767" indent="-233638">
              <a:spcBef>
                <a:spcPts val="45"/>
              </a:spcBef>
              <a:buFont typeface="Segoe UI Symbol"/>
              <a:buChar char="▪"/>
              <a:tabLst>
                <a:tab pos="239125" algn="l"/>
              </a:tabLst>
            </a:pPr>
            <a:r>
              <a:rPr sz="1273" spc="-93" dirty="0">
                <a:solidFill>
                  <a:srgbClr val="427384"/>
                </a:solidFill>
                <a:latin typeface="Arial Black"/>
                <a:cs typeface="Arial Black"/>
              </a:rPr>
              <a:t>Integer,</a:t>
            </a:r>
            <a:r>
              <a:rPr sz="1273" spc="-55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273" spc="-104" dirty="0">
                <a:solidFill>
                  <a:srgbClr val="427384"/>
                </a:solidFill>
                <a:latin typeface="Arial Black"/>
                <a:cs typeface="Arial Black"/>
              </a:rPr>
              <a:t>Long,</a:t>
            </a:r>
            <a:r>
              <a:rPr sz="1273" spc="-55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273" spc="-66" dirty="0">
                <a:solidFill>
                  <a:srgbClr val="427384"/>
                </a:solidFill>
                <a:latin typeface="Arial Black"/>
                <a:cs typeface="Arial Black"/>
              </a:rPr>
              <a:t>Double</a:t>
            </a:r>
            <a:r>
              <a:rPr sz="1273" spc="-52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273" spc="-39" dirty="0">
                <a:solidFill>
                  <a:srgbClr val="427384"/>
                </a:solidFill>
                <a:latin typeface="Arial Black"/>
                <a:cs typeface="Arial Black"/>
              </a:rPr>
              <a:t>and</a:t>
            </a:r>
            <a:r>
              <a:rPr sz="1273" spc="-55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273" spc="-82" dirty="0">
                <a:solidFill>
                  <a:srgbClr val="427384"/>
                </a:solidFill>
                <a:latin typeface="Arial Black"/>
                <a:cs typeface="Arial Black"/>
              </a:rPr>
              <a:t>Decimal:</a:t>
            </a:r>
            <a:r>
              <a:rPr sz="1273" spc="-27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273" spc="-41" dirty="0">
                <a:latin typeface="Arial MT"/>
                <a:cs typeface="Arial MT"/>
              </a:rPr>
              <a:t>To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store</a:t>
            </a:r>
            <a:r>
              <a:rPr sz="1273" spc="14" dirty="0">
                <a:latin typeface="Arial MT"/>
                <a:cs typeface="Arial MT"/>
              </a:rPr>
              <a:t> </a:t>
            </a:r>
            <a:r>
              <a:rPr sz="1273" spc="61" dirty="0">
                <a:latin typeface="Arial MT"/>
                <a:cs typeface="Arial MT"/>
              </a:rPr>
              <a:t>numeric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34" dirty="0">
                <a:latin typeface="Arial MT"/>
                <a:cs typeface="Arial MT"/>
              </a:rPr>
              <a:t>values</a:t>
            </a:r>
            <a:r>
              <a:rPr sz="1273" spc="14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in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34" dirty="0">
                <a:latin typeface="Arial MT"/>
                <a:cs typeface="Arial MT"/>
              </a:rPr>
              <a:t>variables,</a:t>
            </a:r>
            <a:r>
              <a:rPr sz="1273" spc="14" dirty="0">
                <a:latin typeface="Arial MT"/>
                <a:cs typeface="Arial MT"/>
              </a:rPr>
              <a:t> </a:t>
            </a:r>
            <a:r>
              <a:rPr sz="1273" spc="93" dirty="0">
                <a:latin typeface="Arial MT"/>
                <a:cs typeface="Arial MT"/>
              </a:rPr>
              <a:t>declare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43" dirty="0">
                <a:latin typeface="Arial MT"/>
                <a:cs typeface="Arial MT"/>
              </a:rPr>
              <a:t>variables</a:t>
            </a:r>
            <a:r>
              <a:rPr sz="1273" spc="14" dirty="0">
                <a:latin typeface="Arial MT"/>
                <a:cs typeface="Arial MT"/>
              </a:rPr>
              <a:t> </a:t>
            </a:r>
            <a:r>
              <a:rPr sz="1273" spc="50" dirty="0">
                <a:latin typeface="Arial MT"/>
                <a:cs typeface="Arial MT"/>
              </a:rPr>
              <a:t>with </a:t>
            </a:r>
            <a:r>
              <a:rPr sz="1273" spc="98" dirty="0">
                <a:latin typeface="Arial MT"/>
                <a:cs typeface="Arial MT"/>
              </a:rPr>
              <a:t>one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82" dirty="0">
                <a:latin typeface="Arial MT"/>
                <a:cs typeface="Arial MT"/>
              </a:rPr>
              <a:t>of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80" dirty="0">
                <a:latin typeface="Arial MT"/>
                <a:cs typeface="Arial MT"/>
              </a:rPr>
              <a:t>the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61" dirty="0">
                <a:latin typeface="Arial MT"/>
                <a:cs typeface="Arial MT"/>
              </a:rPr>
              <a:t>numeric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134" dirty="0">
                <a:latin typeface="Arial MT"/>
                <a:cs typeface="Arial MT"/>
              </a:rPr>
              <a:t>data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36" dirty="0">
                <a:latin typeface="Arial MT"/>
                <a:cs typeface="Arial MT"/>
              </a:rPr>
              <a:t>types.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45" dirty="0">
                <a:latin typeface="Arial MT"/>
                <a:cs typeface="Arial MT"/>
              </a:rPr>
              <a:t>Integer,Long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70" dirty="0">
                <a:latin typeface="Arial MT"/>
                <a:cs typeface="Arial MT"/>
              </a:rPr>
              <a:t>Double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125" dirty="0">
                <a:latin typeface="Arial MT"/>
                <a:cs typeface="Arial MT"/>
              </a:rPr>
              <a:t>and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61" dirty="0">
                <a:latin typeface="Arial MT"/>
                <a:cs typeface="Arial MT"/>
              </a:rPr>
              <a:t>Decimal.</a:t>
            </a:r>
            <a:endParaRPr sz="1273" dirty="0">
              <a:latin typeface="Arial MT"/>
              <a:cs typeface="Arial MT"/>
            </a:endParaRPr>
          </a:p>
          <a:p>
            <a:pPr marL="239125" indent="-233349">
              <a:spcBef>
                <a:spcPts val="455"/>
              </a:spcBef>
              <a:buFont typeface="Segoe UI Symbol"/>
              <a:buChar char="▪"/>
              <a:tabLst>
                <a:tab pos="239125" algn="l"/>
              </a:tabLst>
            </a:pPr>
            <a:r>
              <a:rPr sz="1273" spc="-84" dirty="0">
                <a:solidFill>
                  <a:srgbClr val="427384"/>
                </a:solidFill>
                <a:latin typeface="Arial Black"/>
                <a:cs typeface="Arial Black"/>
              </a:rPr>
              <a:t>Integer</a:t>
            </a:r>
            <a:r>
              <a:rPr sz="1273" spc="-84" dirty="0">
                <a:solidFill>
                  <a:srgbClr val="427384"/>
                </a:solidFill>
                <a:latin typeface="Arial MT"/>
                <a:cs typeface="Arial MT"/>
              </a:rPr>
              <a:t>:</a:t>
            </a:r>
            <a:r>
              <a:rPr sz="1273" dirty="0">
                <a:solidFill>
                  <a:srgbClr val="427384"/>
                </a:solidFill>
                <a:latin typeface="Arial MT"/>
                <a:cs typeface="Arial MT"/>
              </a:rPr>
              <a:t> </a:t>
            </a:r>
            <a:r>
              <a:rPr sz="1273" spc="91" dirty="0">
                <a:latin typeface="Arial MT"/>
                <a:cs typeface="Arial MT"/>
              </a:rPr>
              <a:t>A</a:t>
            </a:r>
            <a:r>
              <a:rPr sz="1273" spc="-2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32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64" dirty="0">
                <a:latin typeface="Arial MT"/>
                <a:cs typeface="Arial MT"/>
              </a:rPr>
              <a:t>bit</a:t>
            </a:r>
            <a:r>
              <a:rPr sz="1273" spc="-2" dirty="0">
                <a:latin typeface="Arial MT"/>
                <a:cs typeface="Arial MT"/>
              </a:rPr>
              <a:t> </a:t>
            </a:r>
            <a:r>
              <a:rPr sz="1273" spc="77" dirty="0">
                <a:latin typeface="Arial MT"/>
                <a:cs typeface="Arial MT"/>
              </a:rPr>
              <a:t>number</a:t>
            </a:r>
            <a:r>
              <a:rPr sz="1273" spc="-2" dirty="0">
                <a:latin typeface="Arial MT"/>
                <a:cs typeface="Arial MT"/>
              </a:rPr>
              <a:t> </a:t>
            </a:r>
            <a:r>
              <a:rPr sz="1273" spc="93" dirty="0">
                <a:latin typeface="Arial MT"/>
                <a:cs typeface="Arial MT"/>
              </a:rPr>
              <a:t>that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59" dirty="0">
                <a:latin typeface="Arial MT"/>
                <a:cs typeface="Arial MT"/>
              </a:rPr>
              <a:t>does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86" dirty="0">
                <a:latin typeface="Arial MT"/>
                <a:cs typeface="Arial MT"/>
              </a:rPr>
              <a:t>not</a:t>
            </a:r>
            <a:r>
              <a:rPr sz="1273" spc="-2" dirty="0">
                <a:latin typeface="Arial MT"/>
                <a:cs typeface="Arial MT"/>
              </a:rPr>
              <a:t> </a:t>
            </a:r>
            <a:r>
              <a:rPr sz="1273" spc="73" dirty="0">
                <a:latin typeface="Arial MT"/>
                <a:cs typeface="Arial MT"/>
              </a:rPr>
              <a:t>include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155" dirty="0">
                <a:latin typeface="Arial MT"/>
                <a:cs typeface="Arial MT"/>
              </a:rPr>
              <a:t>a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91" dirty="0">
                <a:latin typeface="Arial MT"/>
                <a:cs typeface="Arial MT"/>
              </a:rPr>
              <a:t>decimal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75" dirty="0">
                <a:latin typeface="Arial MT"/>
                <a:cs typeface="Arial MT"/>
              </a:rPr>
              <a:t>point</a:t>
            </a:r>
            <a:r>
              <a:rPr sz="1273" spc="-2" dirty="0">
                <a:latin typeface="Arial MT"/>
                <a:cs typeface="Arial MT"/>
              </a:rPr>
              <a:t> </a:t>
            </a:r>
            <a:r>
              <a:rPr sz="1273" spc="55" dirty="0">
                <a:latin typeface="Arial MT"/>
                <a:cs typeface="Arial MT"/>
              </a:rPr>
              <a:t>Integer</a:t>
            </a:r>
            <a:r>
              <a:rPr sz="1273" spc="-2" dirty="0">
                <a:latin typeface="Arial MT"/>
                <a:cs typeface="Arial MT"/>
              </a:rPr>
              <a:t> </a:t>
            </a:r>
            <a:r>
              <a:rPr sz="1273" spc="25" dirty="0">
                <a:latin typeface="Arial MT"/>
                <a:cs typeface="Arial MT"/>
              </a:rPr>
              <a:t>has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155" dirty="0">
                <a:latin typeface="Arial MT"/>
                <a:cs typeface="Arial MT"/>
              </a:rPr>
              <a:t>a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64" dirty="0">
                <a:latin typeface="Arial MT"/>
                <a:cs typeface="Arial MT"/>
              </a:rPr>
              <a:t>minimum</a:t>
            </a:r>
            <a:r>
              <a:rPr sz="1273" spc="-2" dirty="0">
                <a:latin typeface="Arial MT"/>
                <a:cs typeface="Arial MT"/>
              </a:rPr>
              <a:t> </a:t>
            </a:r>
            <a:r>
              <a:rPr sz="1273" spc="70" dirty="0">
                <a:latin typeface="Arial MT"/>
                <a:cs typeface="Arial MT"/>
              </a:rPr>
              <a:t>value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70" dirty="0">
                <a:latin typeface="Arial MT"/>
                <a:cs typeface="Arial MT"/>
              </a:rPr>
              <a:t>of</a:t>
            </a:r>
            <a:endParaRPr sz="1273" dirty="0">
              <a:latin typeface="Arial MT"/>
              <a:cs typeface="Arial MT"/>
            </a:endParaRPr>
          </a:p>
          <a:p>
            <a:pPr marL="239125">
              <a:spcBef>
                <a:spcPts val="2"/>
              </a:spcBef>
            </a:pPr>
            <a:r>
              <a:rPr sz="1273" spc="-9" dirty="0">
                <a:latin typeface="Arial MT"/>
                <a:cs typeface="Arial MT"/>
              </a:rPr>
              <a:t>-</a:t>
            </a:r>
            <a:r>
              <a:rPr sz="1273" spc="-5" dirty="0">
                <a:latin typeface="Arial MT"/>
                <a:cs typeface="Arial MT"/>
              </a:rPr>
              <a:t>2,147,483,647</a:t>
            </a:r>
            <a:r>
              <a:rPr sz="1273" spc="-18" dirty="0">
                <a:latin typeface="Arial MT"/>
                <a:cs typeface="Arial MT"/>
              </a:rPr>
              <a:t> </a:t>
            </a:r>
            <a:r>
              <a:rPr sz="1273" spc="125" dirty="0">
                <a:latin typeface="Arial MT"/>
                <a:cs typeface="Arial MT"/>
              </a:rPr>
              <a:t>and</a:t>
            </a:r>
            <a:r>
              <a:rPr sz="1273" spc="-18" dirty="0">
                <a:latin typeface="Arial MT"/>
                <a:cs typeface="Arial MT"/>
              </a:rPr>
              <a:t> </a:t>
            </a:r>
            <a:r>
              <a:rPr sz="1273" spc="75" dirty="0">
                <a:latin typeface="Arial MT"/>
                <a:cs typeface="Arial MT"/>
              </a:rPr>
              <a:t>maximum</a:t>
            </a:r>
            <a:r>
              <a:rPr sz="1273" spc="-18" dirty="0">
                <a:latin typeface="Arial MT"/>
                <a:cs typeface="Arial MT"/>
              </a:rPr>
              <a:t> </a:t>
            </a:r>
            <a:r>
              <a:rPr sz="1273" spc="70" dirty="0">
                <a:latin typeface="Arial MT"/>
                <a:cs typeface="Arial MT"/>
              </a:rPr>
              <a:t>value</a:t>
            </a:r>
            <a:r>
              <a:rPr sz="1273" spc="-20" dirty="0">
                <a:latin typeface="Arial MT"/>
                <a:cs typeface="Arial MT"/>
              </a:rPr>
              <a:t> </a:t>
            </a:r>
            <a:r>
              <a:rPr sz="1273" spc="-5" dirty="0">
                <a:latin typeface="Arial MT"/>
                <a:cs typeface="Arial MT"/>
              </a:rPr>
              <a:t>2,147,483,647</a:t>
            </a:r>
            <a:r>
              <a:rPr sz="1273" spc="-16" dirty="0">
                <a:latin typeface="Arial MT"/>
                <a:cs typeface="Arial MT"/>
              </a:rPr>
              <a:t> </a:t>
            </a:r>
            <a:r>
              <a:rPr sz="1273" spc="-23" dirty="0">
                <a:latin typeface="Arial MT"/>
                <a:cs typeface="Arial MT"/>
              </a:rPr>
              <a:t>.</a:t>
            </a:r>
            <a:endParaRPr sz="1273" dirty="0">
              <a:latin typeface="Arial MT"/>
              <a:cs typeface="Arial MT"/>
            </a:endParaRPr>
          </a:p>
          <a:p>
            <a:pPr marL="252987" marR="4928049" indent="-2310">
              <a:lnSpc>
                <a:spcPts val="1978"/>
              </a:lnSpc>
              <a:spcBef>
                <a:spcPts val="141"/>
              </a:spcBef>
              <a:tabLst>
                <a:tab pos="1692645" algn="l"/>
              </a:tabLst>
            </a:pPr>
            <a:r>
              <a:rPr sz="1273" spc="-77" dirty="0">
                <a:latin typeface="Arial Black"/>
                <a:cs typeface="Arial Black"/>
              </a:rPr>
              <a:t>Example-</a:t>
            </a:r>
            <a:r>
              <a:rPr sz="1273" spc="-48" dirty="0">
                <a:latin typeface="Arial Black"/>
                <a:cs typeface="Arial Black"/>
              </a:rPr>
              <a:t> </a:t>
            </a:r>
            <a:r>
              <a:rPr sz="1273" spc="-5" dirty="0">
                <a:latin typeface="Arial Black"/>
                <a:cs typeface="Arial Black"/>
              </a:rPr>
              <a:t>Integer</a:t>
            </a:r>
            <a:r>
              <a:rPr sz="1273" dirty="0">
                <a:latin typeface="Arial Black"/>
                <a:cs typeface="Arial Black"/>
              </a:rPr>
              <a:t>	</a:t>
            </a:r>
            <a:r>
              <a:rPr sz="1273" spc="-14" dirty="0">
                <a:latin typeface="Arial Black"/>
                <a:cs typeface="Arial Black"/>
              </a:rPr>
              <a:t>age</a:t>
            </a:r>
            <a:r>
              <a:rPr sz="1273" spc="-86" dirty="0">
                <a:latin typeface="Arial Black"/>
                <a:cs typeface="Arial Black"/>
              </a:rPr>
              <a:t> </a:t>
            </a:r>
            <a:r>
              <a:rPr sz="1273" spc="-9" dirty="0">
                <a:latin typeface="Arial Black"/>
                <a:cs typeface="Arial Black"/>
              </a:rPr>
              <a:t>=25; </a:t>
            </a:r>
            <a:r>
              <a:rPr sz="1273" spc="-132" dirty="0">
                <a:latin typeface="Arial Black"/>
                <a:cs typeface="Arial Black"/>
              </a:rPr>
              <a:t>System.</a:t>
            </a:r>
            <a:r>
              <a:rPr sz="1273" spc="-64" dirty="0">
                <a:latin typeface="Arial Black"/>
                <a:cs typeface="Arial Black"/>
              </a:rPr>
              <a:t> </a:t>
            </a:r>
            <a:r>
              <a:rPr sz="1273" spc="-45" dirty="0">
                <a:latin typeface="Arial Black"/>
                <a:cs typeface="Arial Black"/>
              </a:rPr>
              <a:t>Debug(‘my</a:t>
            </a:r>
            <a:r>
              <a:rPr sz="1273" spc="-64" dirty="0">
                <a:latin typeface="Arial Black"/>
                <a:cs typeface="Arial Black"/>
              </a:rPr>
              <a:t> </a:t>
            </a:r>
            <a:r>
              <a:rPr sz="1273" spc="-14" dirty="0">
                <a:latin typeface="Arial Black"/>
                <a:cs typeface="Arial Black"/>
              </a:rPr>
              <a:t>age</a:t>
            </a:r>
            <a:r>
              <a:rPr sz="1273" spc="-64" dirty="0">
                <a:latin typeface="Arial Black"/>
                <a:cs typeface="Arial Black"/>
              </a:rPr>
              <a:t> </a:t>
            </a:r>
            <a:r>
              <a:rPr sz="1273" spc="-177" dirty="0">
                <a:latin typeface="Arial Black"/>
                <a:cs typeface="Arial Black"/>
              </a:rPr>
              <a:t>is</a:t>
            </a:r>
            <a:r>
              <a:rPr sz="1273" spc="-64" dirty="0">
                <a:latin typeface="Arial Black"/>
                <a:cs typeface="Arial Black"/>
              </a:rPr>
              <a:t> </a:t>
            </a:r>
            <a:r>
              <a:rPr sz="1273" spc="-45" dirty="0">
                <a:latin typeface="Arial Black"/>
                <a:cs typeface="Arial Black"/>
              </a:rPr>
              <a:t>‘+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sz="1273" spc="-11" dirty="0">
                <a:latin typeface="Arial Black"/>
                <a:cs typeface="Arial Black"/>
              </a:rPr>
              <a:t>age);</a:t>
            </a:r>
            <a:endParaRPr sz="1273" dirty="0">
              <a:latin typeface="Arial Black"/>
              <a:cs typeface="Arial Black"/>
            </a:endParaRPr>
          </a:p>
          <a:p>
            <a:pPr marL="239125" marR="36677" indent="-233638">
              <a:spcBef>
                <a:spcPts val="312"/>
              </a:spcBef>
              <a:buFont typeface="Segoe UI Symbol"/>
              <a:buChar char="▪"/>
              <a:tabLst>
                <a:tab pos="239125" algn="l"/>
              </a:tabLst>
            </a:pPr>
            <a:r>
              <a:rPr sz="1273" spc="-64" dirty="0">
                <a:solidFill>
                  <a:srgbClr val="427384"/>
                </a:solidFill>
                <a:latin typeface="Arial Black"/>
                <a:cs typeface="Arial Black"/>
              </a:rPr>
              <a:t>Decimal</a:t>
            </a:r>
            <a:r>
              <a:rPr sz="1273" spc="-64" dirty="0">
                <a:solidFill>
                  <a:srgbClr val="427384"/>
                </a:solidFill>
                <a:latin typeface="Arial MT"/>
                <a:cs typeface="Arial MT"/>
              </a:rPr>
              <a:t>:</a:t>
            </a:r>
            <a:r>
              <a:rPr sz="1273" spc="11" dirty="0">
                <a:solidFill>
                  <a:srgbClr val="427384"/>
                </a:solidFill>
                <a:latin typeface="Arial MT"/>
                <a:cs typeface="Arial MT"/>
              </a:rPr>
              <a:t> </a:t>
            </a:r>
            <a:r>
              <a:rPr sz="1273" spc="91" dirty="0">
                <a:latin typeface="Arial MT"/>
                <a:cs typeface="Arial MT"/>
              </a:rPr>
              <a:t>A</a:t>
            </a:r>
            <a:r>
              <a:rPr sz="1273" spc="9" dirty="0">
                <a:latin typeface="Arial MT"/>
                <a:cs typeface="Arial MT"/>
              </a:rPr>
              <a:t> </a:t>
            </a:r>
            <a:r>
              <a:rPr sz="1273" spc="77" dirty="0">
                <a:latin typeface="Arial MT"/>
                <a:cs typeface="Arial MT"/>
              </a:rPr>
              <a:t>number</a:t>
            </a:r>
            <a:r>
              <a:rPr sz="1273" spc="9" dirty="0">
                <a:latin typeface="Arial MT"/>
                <a:cs typeface="Arial MT"/>
              </a:rPr>
              <a:t> </a:t>
            </a:r>
            <a:r>
              <a:rPr sz="1273" spc="93" dirty="0">
                <a:latin typeface="Arial MT"/>
                <a:cs typeface="Arial MT"/>
              </a:rPr>
              <a:t>that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43" dirty="0">
                <a:latin typeface="Arial MT"/>
                <a:cs typeface="Arial MT"/>
              </a:rPr>
              <a:t>includes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155" dirty="0">
                <a:latin typeface="Arial MT"/>
                <a:cs typeface="Arial MT"/>
              </a:rPr>
              <a:t>a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91" dirty="0">
                <a:latin typeface="Arial MT"/>
                <a:cs typeface="Arial MT"/>
              </a:rPr>
              <a:t>decimal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59" dirty="0">
                <a:latin typeface="Arial MT"/>
                <a:cs typeface="Arial MT"/>
              </a:rPr>
              <a:t>point.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55" dirty="0">
                <a:latin typeface="Arial MT"/>
                <a:cs typeface="Arial MT"/>
              </a:rPr>
              <a:t>Currency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fields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70" dirty="0">
                <a:latin typeface="Arial MT"/>
                <a:cs typeface="Arial MT"/>
              </a:rPr>
              <a:t>are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77" dirty="0">
                <a:latin typeface="Arial MT"/>
                <a:cs typeface="Arial MT"/>
              </a:rPr>
              <a:t>automatically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34" dirty="0">
                <a:latin typeface="Arial MT"/>
                <a:cs typeface="Arial MT"/>
              </a:rPr>
              <a:t>assigned</a:t>
            </a:r>
            <a:r>
              <a:rPr sz="1273" spc="11" dirty="0">
                <a:latin typeface="Arial MT"/>
                <a:cs typeface="Arial MT"/>
              </a:rPr>
              <a:t> </a:t>
            </a:r>
            <a:r>
              <a:rPr sz="1273" spc="68" dirty="0">
                <a:latin typeface="Arial MT"/>
                <a:cs typeface="Arial MT"/>
              </a:rPr>
              <a:t>the </a:t>
            </a:r>
            <a:r>
              <a:rPr sz="1273" spc="93" dirty="0">
                <a:latin typeface="Arial MT"/>
                <a:cs typeface="Arial MT"/>
              </a:rPr>
              <a:t>type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61" dirty="0">
                <a:latin typeface="Arial MT"/>
                <a:cs typeface="Arial MT"/>
              </a:rPr>
              <a:t>Decimal.</a:t>
            </a:r>
            <a:endParaRPr sz="1273" dirty="0">
              <a:latin typeface="Arial MT"/>
              <a:cs typeface="Arial MT"/>
            </a:endParaRPr>
          </a:p>
          <a:p>
            <a:pPr marL="252987">
              <a:spcBef>
                <a:spcPts val="455"/>
              </a:spcBef>
            </a:pPr>
            <a:r>
              <a:rPr sz="1273" spc="-100" dirty="0">
                <a:latin typeface="Arial Black"/>
                <a:cs typeface="Arial Black"/>
              </a:rPr>
              <a:t>Example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sz="1273" spc="-75" dirty="0">
                <a:latin typeface="Arial Black"/>
                <a:cs typeface="Arial Black"/>
              </a:rPr>
              <a:t>: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sz="1273" spc="-77" dirty="0">
                <a:latin typeface="Arial Black"/>
                <a:cs typeface="Arial Black"/>
              </a:rPr>
              <a:t>Decimal</a:t>
            </a:r>
            <a:r>
              <a:rPr sz="1273" spc="-59" dirty="0">
                <a:latin typeface="Arial Black"/>
                <a:cs typeface="Arial Black"/>
              </a:rPr>
              <a:t> </a:t>
            </a:r>
            <a:r>
              <a:rPr sz="1273" spc="-43" dirty="0">
                <a:latin typeface="Arial Black"/>
                <a:cs typeface="Arial Black"/>
              </a:rPr>
              <a:t>cy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sz="1273" spc="-84" dirty="0">
                <a:latin typeface="Arial Black"/>
                <a:cs typeface="Arial Black"/>
              </a:rPr>
              <a:t>=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sz="1273" spc="-130" dirty="0">
                <a:latin typeface="Arial Black"/>
                <a:cs typeface="Arial Black"/>
              </a:rPr>
              <a:t>34.55</a:t>
            </a:r>
            <a:endParaRPr sz="1273" dirty="0">
              <a:latin typeface="Arial Black"/>
              <a:cs typeface="Arial Black"/>
            </a:endParaRPr>
          </a:p>
          <a:p>
            <a:pPr marL="239125" marR="2310" indent="-233638">
              <a:spcBef>
                <a:spcPts val="453"/>
              </a:spcBef>
              <a:buFont typeface="Segoe UI Symbol"/>
              <a:buChar char="▪"/>
              <a:tabLst>
                <a:tab pos="239125" algn="l"/>
              </a:tabLst>
            </a:pPr>
            <a:r>
              <a:rPr sz="1273" spc="-86" dirty="0">
                <a:solidFill>
                  <a:srgbClr val="427384"/>
                </a:solidFill>
                <a:latin typeface="Arial Black"/>
                <a:cs typeface="Arial Black"/>
              </a:rPr>
              <a:t>Long</a:t>
            </a:r>
            <a:r>
              <a:rPr sz="1273" spc="-86" dirty="0">
                <a:solidFill>
                  <a:srgbClr val="427384"/>
                </a:solidFill>
                <a:latin typeface="Arial MT"/>
                <a:cs typeface="Arial MT"/>
              </a:rPr>
              <a:t>:</a:t>
            </a:r>
            <a:r>
              <a:rPr sz="1273" spc="2" dirty="0">
                <a:solidFill>
                  <a:srgbClr val="427384"/>
                </a:solidFill>
                <a:latin typeface="Arial MT"/>
                <a:cs typeface="Arial MT"/>
              </a:rPr>
              <a:t> </a:t>
            </a:r>
            <a:r>
              <a:rPr sz="1273" spc="-96" dirty="0">
                <a:latin typeface="Arial MT"/>
                <a:cs typeface="Arial MT"/>
              </a:rPr>
              <a:t>This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-89" dirty="0">
                <a:latin typeface="Arial MT"/>
                <a:cs typeface="Arial MT"/>
              </a:rPr>
              <a:t>is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155" dirty="0">
                <a:latin typeface="Arial MT"/>
                <a:cs typeface="Arial MT"/>
              </a:rPr>
              <a:t>a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34" dirty="0">
                <a:latin typeface="Arial MT"/>
                <a:cs typeface="Arial MT"/>
              </a:rPr>
              <a:t>64-</a:t>
            </a:r>
            <a:r>
              <a:rPr sz="1273" spc="25" dirty="0">
                <a:latin typeface="Arial MT"/>
                <a:cs typeface="Arial MT"/>
              </a:rPr>
              <a:t>bit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77" dirty="0">
                <a:latin typeface="Arial MT"/>
                <a:cs typeface="Arial MT"/>
              </a:rPr>
              <a:t>number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66" dirty="0">
                <a:latin typeface="Arial MT"/>
                <a:cs typeface="Arial MT"/>
              </a:rPr>
              <a:t>without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155" dirty="0">
                <a:latin typeface="Arial MT"/>
                <a:cs typeface="Arial MT"/>
              </a:rPr>
              <a:t>a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91" dirty="0">
                <a:latin typeface="Arial MT"/>
                <a:cs typeface="Arial MT"/>
              </a:rPr>
              <a:t>decimal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59" dirty="0">
                <a:latin typeface="Arial MT"/>
                <a:cs typeface="Arial MT"/>
              </a:rPr>
              <a:t>point.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-96" dirty="0">
                <a:latin typeface="Arial MT"/>
                <a:cs typeface="Arial MT"/>
              </a:rPr>
              <a:t>This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-89" dirty="0">
                <a:latin typeface="Arial MT"/>
                <a:cs typeface="Arial MT"/>
              </a:rPr>
              <a:t>is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45" dirty="0">
                <a:latin typeface="Arial MT"/>
                <a:cs typeface="Arial MT"/>
              </a:rPr>
              <a:t>used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89" dirty="0">
                <a:latin typeface="Arial MT"/>
                <a:cs typeface="Arial MT"/>
              </a:rPr>
              <a:t>when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121" dirty="0">
                <a:latin typeface="Arial MT"/>
                <a:cs typeface="Arial MT"/>
              </a:rPr>
              <a:t>we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111" dirty="0">
                <a:latin typeface="Arial MT"/>
                <a:cs typeface="Arial MT"/>
              </a:rPr>
              <a:t>need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155" dirty="0">
                <a:latin typeface="Arial MT"/>
                <a:cs typeface="Arial MT"/>
              </a:rPr>
              <a:t>a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82" dirty="0">
                <a:latin typeface="Arial MT"/>
                <a:cs typeface="Arial MT"/>
              </a:rPr>
              <a:t>range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82" dirty="0">
                <a:latin typeface="Arial MT"/>
                <a:cs typeface="Arial MT"/>
              </a:rPr>
              <a:t>of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30" dirty="0">
                <a:latin typeface="Arial MT"/>
                <a:cs typeface="Arial MT"/>
              </a:rPr>
              <a:t>values </a:t>
            </a:r>
            <a:r>
              <a:rPr sz="1273" spc="64" dirty="0">
                <a:latin typeface="Arial MT"/>
                <a:cs typeface="Arial MT"/>
              </a:rPr>
              <a:t>wider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91" dirty="0">
                <a:latin typeface="Arial MT"/>
                <a:cs typeface="Arial MT"/>
              </a:rPr>
              <a:t>than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41" dirty="0">
                <a:latin typeface="Arial MT"/>
                <a:cs typeface="Arial MT"/>
              </a:rPr>
              <a:t>those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82" dirty="0">
                <a:latin typeface="Arial MT"/>
                <a:cs typeface="Arial MT"/>
              </a:rPr>
              <a:t>provided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98" dirty="0">
                <a:latin typeface="Arial MT"/>
                <a:cs typeface="Arial MT"/>
              </a:rPr>
              <a:t>by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41" dirty="0">
                <a:latin typeface="Arial MT"/>
                <a:cs typeface="Arial MT"/>
              </a:rPr>
              <a:t>Integer.</a:t>
            </a:r>
            <a:endParaRPr sz="1273" dirty="0">
              <a:latin typeface="Arial MT"/>
              <a:cs typeface="Arial MT"/>
            </a:endParaRPr>
          </a:p>
          <a:p>
            <a:pPr marL="252987" marR="3894152" indent="-2310">
              <a:lnSpc>
                <a:spcPct val="129600"/>
              </a:lnSpc>
              <a:tabLst>
                <a:tab pos="1448322" algn="l"/>
              </a:tabLst>
            </a:pPr>
            <a:r>
              <a:rPr sz="1273" spc="-100" dirty="0">
                <a:latin typeface="Arial Black"/>
                <a:cs typeface="Arial Black"/>
              </a:rPr>
              <a:t>Example</a:t>
            </a:r>
            <a:r>
              <a:rPr sz="1273" spc="-45" dirty="0">
                <a:latin typeface="Arial Black"/>
                <a:cs typeface="Arial Black"/>
              </a:rPr>
              <a:t> </a:t>
            </a:r>
            <a:r>
              <a:rPr sz="1273" spc="-9" dirty="0">
                <a:latin typeface="Arial Black"/>
                <a:cs typeface="Arial Black"/>
              </a:rPr>
              <a:t>Long</a:t>
            </a:r>
            <a:r>
              <a:rPr sz="1273" dirty="0">
                <a:latin typeface="Arial Black"/>
                <a:cs typeface="Arial Black"/>
              </a:rPr>
              <a:t>	</a:t>
            </a:r>
            <a:r>
              <a:rPr sz="1273" spc="-93" dirty="0">
                <a:latin typeface="Arial Black"/>
                <a:cs typeface="Arial Black"/>
              </a:rPr>
              <a:t>num</a:t>
            </a:r>
            <a:r>
              <a:rPr sz="1273" spc="-68" dirty="0">
                <a:latin typeface="Arial Black"/>
                <a:cs typeface="Arial Black"/>
              </a:rPr>
              <a:t> </a:t>
            </a:r>
            <a:r>
              <a:rPr sz="1273" spc="-84" dirty="0">
                <a:latin typeface="Arial Black"/>
                <a:cs typeface="Arial Black"/>
              </a:rPr>
              <a:t>=</a:t>
            </a:r>
            <a:r>
              <a:rPr sz="1273" spc="-66" dirty="0">
                <a:latin typeface="Arial Black"/>
                <a:cs typeface="Arial Black"/>
              </a:rPr>
              <a:t> </a:t>
            </a:r>
            <a:r>
              <a:rPr sz="1273" spc="-148" dirty="0">
                <a:latin typeface="Arial Black"/>
                <a:cs typeface="Arial Black"/>
              </a:rPr>
              <a:t>21474838973344648L; </a:t>
            </a:r>
            <a:r>
              <a:rPr sz="1273" spc="-127" dirty="0">
                <a:latin typeface="Arial Black"/>
                <a:cs typeface="Arial Black"/>
              </a:rPr>
              <a:t>system.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sz="1273" spc="-80" dirty="0">
                <a:latin typeface="Arial Black"/>
                <a:cs typeface="Arial Black"/>
              </a:rPr>
              <a:t>Debug(It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sz="1273" spc="-177" dirty="0">
                <a:latin typeface="Arial Black"/>
                <a:cs typeface="Arial Black"/>
              </a:rPr>
              <a:t>is</a:t>
            </a:r>
            <a:r>
              <a:rPr sz="1273" spc="-59" dirty="0">
                <a:latin typeface="Arial Black"/>
                <a:cs typeface="Arial Black"/>
              </a:rPr>
              <a:t> </a:t>
            </a:r>
            <a:r>
              <a:rPr sz="1273" dirty="0">
                <a:latin typeface="Arial Black"/>
                <a:cs typeface="Arial Black"/>
              </a:rPr>
              <a:t>a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sz="1273" spc="-80" dirty="0">
                <a:latin typeface="Arial Black"/>
                <a:cs typeface="Arial Black"/>
              </a:rPr>
              <a:t>very</a:t>
            </a:r>
            <a:r>
              <a:rPr sz="1273" spc="-59" dirty="0">
                <a:latin typeface="Arial Black"/>
                <a:cs typeface="Arial Black"/>
              </a:rPr>
              <a:t> </a:t>
            </a:r>
            <a:r>
              <a:rPr sz="1273" spc="-73" dirty="0">
                <a:latin typeface="Arial Black"/>
                <a:cs typeface="Arial Black"/>
              </a:rPr>
              <a:t>long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sz="1273" spc="-64" dirty="0">
                <a:latin typeface="Arial Black"/>
                <a:cs typeface="Arial Black"/>
              </a:rPr>
              <a:t>number='+num);</a:t>
            </a:r>
            <a:endParaRPr sz="1273" dirty="0">
              <a:latin typeface="Arial Black"/>
              <a:cs typeface="Arial Black"/>
            </a:endParaRPr>
          </a:p>
          <a:p>
            <a:pPr marL="239125" marR="18194" indent="-233638">
              <a:spcBef>
                <a:spcPts val="452"/>
              </a:spcBef>
              <a:buFont typeface="Segoe UI Symbol"/>
              <a:buChar char="▪"/>
              <a:tabLst>
                <a:tab pos="239125" algn="l"/>
                <a:tab pos="4068875" algn="l"/>
                <a:tab pos="4556655" algn="l"/>
                <a:tab pos="5023064" algn="l"/>
                <a:tab pos="5481964" algn="l"/>
                <a:tab pos="6284822" algn="l"/>
              </a:tabLst>
            </a:pPr>
            <a:r>
              <a:rPr sz="1273" spc="-109" dirty="0">
                <a:solidFill>
                  <a:srgbClr val="427384"/>
                </a:solidFill>
                <a:latin typeface="Arial Black"/>
                <a:cs typeface="Arial Black"/>
              </a:rPr>
              <a:t>DateTime</a:t>
            </a:r>
            <a:r>
              <a:rPr sz="1273" spc="-109" dirty="0">
                <a:solidFill>
                  <a:srgbClr val="427384"/>
                </a:solidFill>
                <a:latin typeface="Arial MT"/>
                <a:cs typeface="Arial MT"/>
              </a:rPr>
              <a:t>:</a:t>
            </a:r>
            <a:r>
              <a:rPr sz="1273" spc="-2" dirty="0">
                <a:solidFill>
                  <a:srgbClr val="427384"/>
                </a:solidFill>
                <a:latin typeface="Arial MT"/>
                <a:cs typeface="Arial MT"/>
              </a:rPr>
              <a:t> </a:t>
            </a:r>
            <a:r>
              <a:rPr sz="1273" spc="-9" dirty="0">
                <a:latin typeface="Arial MT"/>
                <a:cs typeface="Arial MT"/>
              </a:rPr>
              <a:t>These </a:t>
            </a:r>
            <a:r>
              <a:rPr sz="1273" spc="70" dirty="0">
                <a:latin typeface="Arial MT"/>
                <a:cs typeface="Arial MT"/>
              </a:rPr>
              <a:t>are</a:t>
            </a:r>
            <a:r>
              <a:rPr sz="1273" spc="-7" dirty="0">
                <a:latin typeface="Arial MT"/>
                <a:cs typeface="Arial MT"/>
              </a:rPr>
              <a:t> </a:t>
            </a:r>
            <a:r>
              <a:rPr sz="1273" spc="134" dirty="0">
                <a:latin typeface="Arial MT"/>
                <a:cs typeface="Arial MT"/>
              </a:rPr>
              <a:t>data</a:t>
            </a:r>
            <a:r>
              <a:rPr sz="1273" spc="-7" dirty="0">
                <a:latin typeface="Arial MT"/>
                <a:cs typeface="Arial MT"/>
              </a:rPr>
              <a:t> </a:t>
            </a:r>
            <a:r>
              <a:rPr sz="1273" spc="45" dirty="0">
                <a:latin typeface="Arial MT"/>
                <a:cs typeface="Arial MT"/>
              </a:rPr>
              <a:t>types</a:t>
            </a:r>
            <a:r>
              <a:rPr sz="1273" spc="-5" dirty="0">
                <a:latin typeface="Arial MT"/>
                <a:cs typeface="Arial MT"/>
              </a:rPr>
              <a:t> </a:t>
            </a:r>
            <a:r>
              <a:rPr sz="1273" spc="64" dirty="0">
                <a:latin typeface="Arial MT"/>
                <a:cs typeface="Arial MT"/>
              </a:rPr>
              <a:t>associated</a:t>
            </a:r>
            <a:r>
              <a:rPr sz="1273" spc="-5" dirty="0">
                <a:latin typeface="Arial MT"/>
                <a:cs typeface="Arial MT"/>
              </a:rPr>
              <a:t> </a:t>
            </a:r>
            <a:r>
              <a:rPr sz="1273" spc="50" dirty="0">
                <a:latin typeface="Arial MT"/>
                <a:cs typeface="Arial MT"/>
              </a:rPr>
              <a:t>with</a:t>
            </a:r>
            <a:r>
              <a:rPr sz="1273" dirty="0">
                <a:latin typeface="Arial MT"/>
                <a:cs typeface="Arial MT"/>
              </a:rPr>
              <a:t>	</a:t>
            </a:r>
            <a:r>
              <a:rPr sz="1273" spc="73" dirty="0">
                <a:latin typeface="Arial MT"/>
                <a:cs typeface="Arial MT"/>
              </a:rPr>
              <a:t>dates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125" dirty="0">
                <a:latin typeface="Arial MT"/>
                <a:cs typeface="Arial MT"/>
              </a:rPr>
              <a:t>and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27" dirty="0">
                <a:latin typeface="Arial MT"/>
                <a:cs typeface="Arial MT"/>
              </a:rPr>
              <a:t>times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91" dirty="0">
                <a:latin typeface="Arial MT"/>
                <a:cs typeface="Arial MT"/>
              </a:rPr>
              <a:t>along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50" dirty="0">
                <a:latin typeface="Arial MT"/>
                <a:cs typeface="Arial MT"/>
              </a:rPr>
              <a:t>with</a:t>
            </a:r>
            <a:r>
              <a:rPr sz="1273" dirty="0">
                <a:latin typeface="Arial MT"/>
                <a:cs typeface="Arial MT"/>
              </a:rPr>
              <a:t>	</a:t>
            </a:r>
            <a:r>
              <a:rPr sz="1273" spc="121" dirty="0">
                <a:latin typeface="Arial MT"/>
                <a:cs typeface="Arial MT"/>
              </a:rPr>
              <a:t>date</a:t>
            </a:r>
            <a:r>
              <a:rPr sz="1273" spc="-2" dirty="0">
                <a:latin typeface="Arial MT"/>
                <a:cs typeface="Arial MT"/>
              </a:rPr>
              <a:t> </a:t>
            </a:r>
            <a:r>
              <a:rPr sz="1273" spc="134" dirty="0">
                <a:latin typeface="Arial MT"/>
                <a:cs typeface="Arial MT"/>
              </a:rPr>
              <a:t>data</a:t>
            </a:r>
            <a:r>
              <a:rPr sz="1273" spc="2" dirty="0">
                <a:latin typeface="Arial MT"/>
                <a:cs typeface="Arial MT"/>
              </a:rPr>
              <a:t> </a:t>
            </a:r>
            <a:r>
              <a:rPr sz="1273" spc="75" dirty="0">
                <a:latin typeface="Arial MT"/>
                <a:cs typeface="Arial MT"/>
              </a:rPr>
              <a:t>type.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-11" dirty="0">
                <a:latin typeface="Arial MT"/>
                <a:cs typeface="Arial MT"/>
              </a:rPr>
              <a:t>The </a:t>
            </a:r>
            <a:r>
              <a:rPr sz="1273" spc="70" dirty="0">
                <a:latin typeface="Arial MT"/>
                <a:cs typeface="Arial MT"/>
              </a:rPr>
              <a:t>time</a:t>
            </a:r>
            <a:r>
              <a:rPr sz="1273" spc="36" dirty="0">
                <a:latin typeface="Arial MT"/>
                <a:cs typeface="Arial MT"/>
              </a:rPr>
              <a:t> </a:t>
            </a:r>
            <a:r>
              <a:rPr sz="1273" spc="134" dirty="0">
                <a:latin typeface="Arial MT"/>
                <a:cs typeface="Arial MT"/>
              </a:rPr>
              <a:t>data</a:t>
            </a:r>
            <a:r>
              <a:rPr sz="1273" spc="41" dirty="0">
                <a:latin typeface="Arial MT"/>
                <a:cs typeface="Arial MT"/>
              </a:rPr>
              <a:t> </a:t>
            </a:r>
            <a:r>
              <a:rPr sz="1273" spc="45" dirty="0">
                <a:latin typeface="Arial MT"/>
                <a:cs typeface="Arial MT"/>
              </a:rPr>
              <a:t>types</a:t>
            </a:r>
            <a:r>
              <a:rPr sz="1273" spc="41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store</a:t>
            </a:r>
            <a:r>
              <a:rPr sz="1273" spc="36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times.</a:t>
            </a:r>
            <a:r>
              <a:rPr sz="1273" spc="39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The</a:t>
            </a:r>
            <a:r>
              <a:rPr sz="1273" spc="36" dirty="0">
                <a:latin typeface="Arial MT"/>
                <a:cs typeface="Arial MT"/>
              </a:rPr>
              <a:t> </a:t>
            </a:r>
            <a:r>
              <a:rPr sz="1273" dirty="0">
                <a:latin typeface="Arial MT"/>
                <a:cs typeface="Arial MT"/>
              </a:rPr>
              <a:t>DateTimes</a:t>
            </a:r>
            <a:r>
              <a:rPr sz="1273" spc="41" dirty="0">
                <a:latin typeface="Arial MT"/>
                <a:cs typeface="Arial MT"/>
              </a:rPr>
              <a:t> </a:t>
            </a:r>
            <a:r>
              <a:rPr sz="1273" spc="134" dirty="0">
                <a:latin typeface="Arial MT"/>
                <a:cs typeface="Arial MT"/>
              </a:rPr>
              <a:t>data</a:t>
            </a:r>
            <a:r>
              <a:rPr sz="1273" spc="41" dirty="0">
                <a:latin typeface="Arial MT"/>
                <a:cs typeface="Arial MT"/>
              </a:rPr>
              <a:t> types</a:t>
            </a:r>
            <a:r>
              <a:rPr sz="1273" dirty="0">
                <a:latin typeface="Arial MT"/>
                <a:cs typeface="Arial MT"/>
              </a:rPr>
              <a:t>	</a:t>
            </a:r>
            <a:r>
              <a:rPr sz="1273" spc="-5" dirty="0">
                <a:latin typeface="Arial MT"/>
                <a:cs typeface="Arial MT"/>
              </a:rPr>
              <a:t>store</a:t>
            </a:r>
            <a:r>
              <a:rPr sz="1273" dirty="0">
                <a:latin typeface="Arial MT"/>
                <a:cs typeface="Arial MT"/>
              </a:rPr>
              <a:t>	</a:t>
            </a:r>
            <a:r>
              <a:rPr sz="1273" spc="93" dirty="0">
                <a:latin typeface="Arial MT"/>
                <a:cs typeface="Arial MT"/>
              </a:rPr>
              <a:t>both</a:t>
            </a:r>
            <a:r>
              <a:rPr sz="1273" dirty="0">
                <a:latin typeface="Arial MT"/>
                <a:cs typeface="Arial MT"/>
              </a:rPr>
              <a:t>	</a:t>
            </a:r>
            <a:r>
              <a:rPr sz="1273" spc="121" dirty="0">
                <a:latin typeface="Arial MT"/>
                <a:cs typeface="Arial MT"/>
              </a:rPr>
              <a:t>date</a:t>
            </a:r>
            <a:r>
              <a:rPr sz="1273" dirty="0">
                <a:latin typeface="Arial MT"/>
                <a:cs typeface="Arial MT"/>
              </a:rPr>
              <a:t> </a:t>
            </a:r>
            <a:r>
              <a:rPr sz="1273" spc="125" dirty="0">
                <a:latin typeface="Arial MT"/>
                <a:cs typeface="Arial MT"/>
              </a:rPr>
              <a:t>and</a:t>
            </a:r>
            <a:r>
              <a:rPr sz="1273" spc="5" dirty="0">
                <a:latin typeface="Arial MT"/>
                <a:cs typeface="Arial MT"/>
              </a:rPr>
              <a:t> </a:t>
            </a:r>
            <a:r>
              <a:rPr sz="1273" spc="-5" dirty="0">
                <a:latin typeface="Arial MT"/>
                <a:cs typeface="Arial MT"/>
              </a:rPr>
              <a:t>times.</a:t>
            </a:r>
            <a:endParaRPr sz="1273" dirty="0">
              <a:latin typeface="Arial MT"/>
              <a:cs typeface="Arial MT"/>
            </a:endParaRPr>
          </a:p>
          <a:p>
            <a:pPr marL="250965">
              <a:spcBef>
                <a:spcPts val="452"/>
              </a:spcBef>
            </a:pPr>
            <a:r>
              <a:rPr sz="1273" spc="-77" dirty="0">
                <a:latin typeface="Arial Black"/>
                <a:cs typeface="Arial Black"/>
              </a:rPr>
              <a:t>Example-</a:t>
            </a:r>
            <a:r>
              <a:rPr sz="1273" spc="-61" dirty="0">
                <a:latin typeface="Arial Black"/>
                <a:cs typeface="Arial Black"/>
              </a:rPr>
              <a:t> </a:t>
            </a:r>
            <a:r>
              <a:rPr lang="en-IN" sz="1273" spc="-159" dirty="0">
                <a:latin typeface="Arial Black"/>
                <a:cs typeface="Arial Black"/>
              </a:rPr>
              <a:t>Time t= </a:t>
            </a:r>
            <a:r>
              <a:rPr lang="en-IN" sz="1273" spc="-159" dirty="0" err="1">
                <a:latin typeface="Arial Black"/>
                <a:cs typeface="Arial Black"/>
              </a:rPr>
              <a:t>time.newInstance</a:t>
            </a:r>
            <a:r>
              <a:rPr lang="en-IN" sz="1273" spc="-159" dirty="0">
                <a:latin typeface="Arial Black"/>
                <a:cs typeface="Arial Black"/>
              </a:rPr>
              <a:t>(19,20,20,7);</a:t>
            </a:r>
          </a:p>
          <a:p>
            <a:pPr marL="250965">
              <a:spcBef>
                <a:spcPts val="452"/>
              </a:spcBef>
            </a:pPr>
            <a:r>
              <a:rPr lang="en-IN" sz="1273" spc="-159" dirty="0" err="1">
                <a:latin typeface="Arial Black"/>
                <a:cs typeface="Arial Black"/>
              </a:rPr>
              <a:t>system.debug</a:t>
            </a:r>
            <a:r>
              <a:rPr lang="en-IN" sz="1273" spc="-159" dirty="0">
                <a:latin typeface="Arial Black"/>
                <a:cs typeface="Arial Black"/>
              </a:rPr>
              <a:t>(t);</a:t>
            </a:r>
          </a:p>
          <a:p>
            <a:pPr marL="250965">
              <a:spcBef>
                <a:spcPts val="452"/>
              </a:spcBef>
            </a:pPr>
            <a:r>
              <a:rPr lang="en-IN" sz="1273" dirty="0" err="1">
                <a:latin typeface="Arial Black"/>
                <a:cs typeface="Arial Black"/>
              </a:rPr>
              <a:t>dateTime</a:t>
            </a:r>
            <a:r>
              <a:rPr lang="en-IN" sz="1273" dirty="0">
                <a:latin typeface="Arial Black"/>
                <a:cs typeface="Arial Black"/>
              </a:rPr>
              <a:t> dt= </a:t>
            </a:r>
            <a:r>
              <a:rPr lang="en-IN" sz="1273" dirty="0" err="1">
                <a:latin typeface="Arial Black"/>
                <a:cs typeface="Arial Black"/>
              </a:rPr>
              <a:t>datetime.newInstance</a:t>
            </a:r>
            <a:r>
              <a:rPr lang="en-IN" sz="1273" dirty="0">
                <a:latin typeface="Arial Black"/>
                <a:cs typeface="Arial Black"/>
              </a:rPr>
              <a:t>(2014,1,31,7,8,16);</a:t>
            </a:r>
          </a:p>
          <a:p>
            <a:pPr marL="250965">
              <a:spcBef>
                <a:spcPts val="452"/>
              </a:spcBef>
            </a:pPr>
            <a:r>
              <a:rPr lang="en-IN" sz="1273" dirty="0" err="1">
                <a:latin typeface="Arial Black"/>
                <a:cs typeface="Arial Black"/>
              </a:rPr>
              <a:t>system.debug</a:t>
            </a:r>
            <a:r>
              <a:rPr lang="en-IN" sz="1273" dirty="0">
                <a:latin typeface="Arial Black"/>
                <a:cs typeface="Arial Black"/>
              </a:rPr>
              <a:t>(dt);</a:t>
            </a:r>
            <a:endParaRPr sz="1273" dirty="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1463" y="1808974"/>
            <a:ext cx="0" cy="3806342"/>
          </a:xfrm>
          <a:custGeom>
            <a:avLst/>
            <a:gdLst/>
            <a:ahLst/>
            <a:cxnLst/>
            <a:rect l="l" t="t" r="r" b="b"/>
            <a:pathLst>
              <a:path h="8368665">
                <a:moveTo>
                  <a:pt x="0" y="0"/>
                </a:moveTo>
                <a:lnTo>
                  <a:pt x="0" y="8368169"/>
                </a:lnTo>
              </a:path>
            </a:pathLst>
          </a:custGeom>
          <a:ln w="4711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5CEA-7515-3039-7DBC-77036C78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17964-A95D-1BFA-2B10-89C134C9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Boolean</a:t>
            </a:r>
          </a:p>
          <a:p>
            <a:r>
              <a:rPr lang="en-US" sz="1400" dirty="0"/>
              <a:t>A value that can only be assigned true, false, or null. For example: Boolean is Winner = true,</a:t>
            </a:r>
          </a:p>
          <a:p>
            <a:r>
              <a:rPr lang="en-US" sz="1400" dirty="0"/>
              <a:t>Date</a:t>
            </a:r>
          </a:p>
          <a:p>
            <a:r>
              <a:rPr lang="en-US" sz="1400" dirty="0"/>
              <a:t>A value that indicates a particular day. Unlike Datetime values, Date values contain no information about time. Date values must always be created with a system static method.</a:t>
            </a:r>
          </a:p>
          <a:p>
            <a:r>
              <a:rPr lang="en-US" sz="1400" dirty="0"/>
              <a:t>Datetime</a:t>
            </a:r>
          </a:p>
          <a:p>
            <a:r>
              <a:rPr lang="en-US" sz="1400" dirty="0"/>
              <a:t>A value that indicates a particular day and time, such as a timestamp. Datetime values must always be created with a system static method</a:t>
            </a:r>
          </a:p>
          <a:p>
            <a:r>
              <a:rPr lang="en-US" sz="1400" dirty="0"/>
              <a:t>Decimal</a:t>
            </a:r>
          </a:p>
          <a:p>
            <a:r>
              <a:rPr lang="en-US" sz="1400" dirty="0"/>
              <a:t>A number that includes a decimal point. Decimal is an arbitrary precision number. Currency fields are automatically assigned the type Decimal.</a:t>
            </a:r>
          </a:p>
          <a:p>
            <a:r>
              <a:rPr lang="en-US" sz="1400" dirty="0"/>
              <a:t>Double</a:t>
            </a:r>
          </a:p>
          <a:p>
            <a:r>
              <a:rPr lang="en-US" sz="1400" dirty="0"/>
              <a:t>ID</a:t>
            </a:r>
          </a:p>
          <a:p>
            <a:r>
              <a:rPr lang="en-US" sz="1400" dirty="0"/>
              <a:t>A 64-bit number that includes a decimal point. Doubles have a minimum value of -283 and a maximum value of 263-1. For example: Double d=3.14159,</a:t>
            </a:r>
          </a:p>
          <a:p>
            <a:r>
              <a:rPr lang="en-US" sz="1400" dirty="0"/>
              <a:t>Any valid 18-character Force.com record identifier. For example: ID  = ‘100300000003T2PGAAO’;</a:t>
            </a:r>
          </a:p>
          <a:p>
            <a:r>
              <a:rPr lang="en-US" sz="1400" dirty="0"/>
              <a:t>Integer</a:t>
            </a:r>
          </a:p>
          <a:p>
            <a:r>
              <a:rPr lang="en-US" sz="1400" dirty="0"/>
              <a:t>A 32-bit number that does not include a decimal point. Integers have a minimum value of -2,147,483,648 and a maximum value of 2,147,483,647. For example:</a:t>
            </a:r>
          </a:p>
          <a:p>
            <a:r>
              <a:rPr lang="en-US" sz="1400" dirty="0"/>
              <a:t>Integer </a:t>
            </a:r>
            <a:r>
              <a:rPr lang="en-US" sz="1400" dirty="0" err="1"/>
              <a:t>i</a:t>
            </a:r>
            <a:r>
              <a:rPr lang="en-US" sz="1400" dirty="0"/>
              <a:t> = 1;</a:t>
            </a:r>
          </a:p>
          <a:p>
            <a:r>
              <a:rPr lang="en-US" sz="1400" dirty="0"/>
              <a:t>Long</a:t>
            </a:r>
          </a:p>
          <a:p>
            <a:r>
              <a:rPr lang="en-US" sz="1400" dirty="0"/>
              <a:t>A 64-bit number that does not include a decimal point. Longs have a minimum value of -263 and a maximum value of 263-1. Use this data type when you need a range of values wider than those provided by Integer. For example:</a:t>
            </a:r>
          </a:p>
          <a:p>
            <a:r>
              <a:rPr lang="en-US" sz="1400" dirty="0"/>
              <a:t>Long 1 = 2147483648L:</a:t>
            </a:r>
          </a:p>
          <a:p>
            <a:r>
              <a:rPr lang="en-US" sz="1400" dirty="0"/>
              <a:t>String</a:t>
            </a:r>
          </a:p>
          <a:p>
            <a:r>
              <a:rPr lang="en-US" sz="1400" dirty="0"/>
              <a:t>Any set of characters surrounded by single quotes. For example, String s = The quick brown fox jumped over the lazy dog.';</a:t>
            </a:r>
          </a:p>
          <a:p>
            <a:r>
              <a:rPr lang="en-US" sz="1400" dirty="0"/>
              <a:t>Time</a:t>
            </a:r>
          </a:p>
          <a:p>
            <a:r>
              <a:rPr lang="en-US" sz="1400" dirty="0"/>
              <a:t>A value that indicates a particular time. Time values must always be created with a system static method.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730161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50" y="934452"/>
            <a:ext cx="5868383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146" dirty="0"/>
              <a:t>Data</a:t>
            </a:r>
            <a:r>
              <a:rPr spc="-121" dirty="0"/>
              <a:t> </a:t>
            </a:r>
            <a:r>
              <a:rPr spc="-180" dirty="0"/>
              <a:t>Types-</a:t>
            </a:r>
            <a:r>
              <a:rPr spc="-123" dirty="0"/>
              <a:t> </a:t>
            </a:r>
            <a:r>
              <a:rPr spc="-141" dirty="0"/>
              <a:t>SObject…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8461" y="1726969"/>
            <a:ext cx="8066129" cy="3653621"/>
          </a:xfrm>
          <a:prstGeom prst="rect">
            <a:avLst/>
          </a:prstGeom>
        </p:spPr>
        <p:txBody>
          <a:bodyPr vert="horz" wrap="square" lIns="0" tIns="5199" rIns="0" bIns="0" rtlCol="0">
            <a:spAutoFit/>
          </a:bodyPr>
          <a:lstStyle/>
          <a:p>
            <a:pPr marL="5776" marR="118118">
              <a:lnSpc>
                <a:spcPct val="101499"/>
              </a:lnSpc>
              <a:spcBef>
                <a:spcPts val="41"/>
              </a:spcBef>
            </a:pPr>
            <a:r>
              <a:rPr sz="1182" spc="32" dirty="0">
                <a:latin typeface="Arial MT"/>
                <a:cs typeface="Arial MT"/>
              </a:rPr>
              <a:t>SObjects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23" dirty="0">
                <a:latin typeface="Arial MT"/>
                <a:cs typeface="Arial MT"/>
              </a:rPr>
              <a:t>(short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43" dirty="0">
                <a:latin typeface="Arial MT"/>
                <a:cs typeface="Arial MT"/>
              </a:rPr>
              <a:t>for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45" dirty="0">
                <a:latin typeface="Arial MT"/>
                <a:cs typeface="Arial MT"/>
              </a:rPr>
              <a:t>“Salesforce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Objects”)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are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73" dirty="0">
                <a:latin typeface="Arial MT"/>
                <a:cs typeface="Arial MT"/>
              </a:rPr>
              <a:t>standard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45" dirty="0">
                <a:latin typeface="Arial MT"/>
                <a:cs typeface="Arial MT"/>
              </a:rPr>
              <a:t>or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73" dirty="0">
                <a:latin typeface="Arial MT"/>
                <a:cs typeface="Arial MT"/>
              </a:rPr>
              <a:t>custom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66" dirty="0">
                <a:latin typeface="Arial MT"/>
                <a:cs typeface="Arial MT"/>
              </a:rPr>
              <a:t>objects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stores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record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73" dirty="0">
                <a:latin typeface="Arial MT"/>
                <a:cs typeface="Arial MT"/>
              </a:rPr>
              <a:t>the </a:t>
            </a:r>
            <a:r>
              <a:rPr sz="1182" spc="70" dirty="0">
                <a:latin typeface="Arial MT"/>
                <a:cs typeface="Arial MT"/>
              </a:rPr>
              <a:t>Force.com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9" dirty="0">
                <a:latin typeface="Arial MT"/>
                <a:cs typeface="Arial MT"/>
              </a:rPr>
              <a:t>database.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There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30" dirty="0">
                <a:latin typeface="Arial MT"/>
                <a:cs typeface="Arial MT"/>
              </a:rPr>
              <a:t>also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an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SObject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4" dirty="0">
                <a:latin typeface="Arial MT"/>
                <a:cs typeface="Arial MT"/>
              </a:rPr>
              <a:t>Apex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Programmatic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representation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68" dirty="0">
                <a:latin typeface="Arial MT"/>
                <a:cs typeface="Arial MT"/>
              </a:rPr>
              <a:t>of </a:t>
            </a:r>
            <a:r>
              <a:rPr sz="1182" spc="50" dirty="0">
                <a:latin typeface="Arial MT"/>
                <a:cs typeface="Arial MT"/>
              </a:rPr>
              <a:t>these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SObjects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123" dirty="0">
                <a:latin typeface="Arial MT"/>
                <a:cs typeface="Arial MT"/>
              </a:rPr>
              <a:t>and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39" dirty="0">
                <a:latin typeface="Arial MT"/>
                <a:cs typeface="Arial MT"/>
              </a:rPr>
              <a:t>their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code.</a:t>
            </a:r>
            <a:endParaRPr sz="1182" dirty="0">
              <a:latin typeface="Arial MT"/>
              <a:cs typeface="Arial MT"/>
            </a:endParaRPr>
          </a:p>
          <a:p>
            <a:pPr marL="5776" marR="2310">
              <a:lnSpc>
                <a:spcPct val="101499"/>
              </a:lnSpc>
              <a:spcBef>
                <a:spcPts val="450"/>
              </a:spcBef>
              <a:tabLst>
                <a:tab pos="572975" algn="l"/>
              </a:tabLst>
            </a:pPr>
            <a:r>
              <a:rPr sz="1182" spc="-75" dirty="0">
                <a:latin typeface="Arial MT"/>
                <a:cs typeface="Arial MT"/>
              </a:rPr>
              <a:t>This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59" dirty="0">
                <a:latin typeface="Arial MT"/>
                <a:cs typeface="Arial MT"/>
              </a:rPr>
              <a:t>special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70" dirty="0">
                <a:latin typeface="Arial MT"/>
                <a:cs typeface="Arial MT"/>
              </a:rPr>
              <a:t>Apex.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68" dirty="0">
                <a:latin typeface="Arial MT"/>
                <a:cs typeface="Arial MT"/>
              </a:rPr>
              <a:t>We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132" dirty="0">
                <a:latin typeface="Arial MT"/>
                <a:cs typeface="Arial MT"/>
              </a:rPr>
              <a:t>can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41" dirty="0">
                <a:latin typeface="Arial MT"/>
                <a:cs typeface="Arial MT"/>
              </a:rPr>
              <a:t>refer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this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as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any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which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73" dirty="0">
                <a:latin typeface="Arial MT"/>
                <a:cs typeface="Arial MT"/>
              </a:rPr>
              <a:t>supported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70" dirty="0">
                <a:latin typeface="Arial MT"/>
                <a:cs typeface="Arial MT"/>
              </a:rPr>
              <a:t>Apex.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66" dirty="0">
                <a:latin typeface="Arial MT"/>
                <a:cs typeface="Arial MT"/>
              </a:rPr>
              <a:t>sObject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34" dirty="0">
                <a:latin typeface="Arial MT"/>
                <a:cs typeface="Arial MT"/>
              </a:rPr>
              <a:t>a </a:t>
            </a:r>
            <a:r>
              <a:rPr sz="1182" spc="80" dirty="0">
                <a:latin typeface="Arial MT"/>
                <a:cs typeface="Arial MT"/>
              </a:rPr>
              <a:t>generic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data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43" dirty="0">
                <a:latin typeface="Arial MT"/>
                <a:cs typeface="Arial MT"/>
              </a:rPr>
              <a:t>for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representing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an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Object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-5" dirty="0">
                <a:latin typeface="Arial MT"/>
                <a:cs typeface="Arial MT"/>
              </a:rPr>
              <a:t>exists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68" dirty="0">
                <a:latin typeface="Arial MT"/>
                <a:cs typeface="Arial MT"/>
              </a:rPr>
              <a:t>Force.com.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It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could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be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Standard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02" dirty="0">
                <a:latin typeface="Arial MT"/>
                <a:cs typeface="Arial MT"/>
              </a:rPr>
              <a:t>object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48" dirty="0">
                <a:latin typeface="Arial MT"/>
                <a:cs typeface="Arial MT"/>
              </a:rPr>
              <a:t>,Custom </a:t>
            </a:r>
            <a:r>
              <a:rPr sz="1182" spc="98" dirty="0">
                <a:latin typeface="Arial MT"/>
                <a:cs typeface="Arial MT"/>
              </a:rPr>
              <a:t>object</a:t>
            </a:r>
            <a:r>
              <a:rPr sz="1182" dirty="0">
                <a:latin typeface="Arial MT"/>
                <a:cs typeface="Arial MT"/>
              </a:rPr>
              <a:t>	</a:t>
            </a:r>
            <a:r>
              <a:rPr sz="1182" spc="45" dirty="0">
                <a:latin typeface="Arial MT"/>
                <a:cs typeface="Arial MT"/>
              </a:rPr>
              <a:t>or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4" dirty="0">
                <a:latin typeface="Arial MT"/>
                <a:cs typeface="Arial MT"/>
              </a:rPr>
              <a:t>Apex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-5" dirty="0">
                <a:latin typeface="Arial MT"/>
                <a:cs typeface="Arial MT"/>
              </a:rPr>
              <a:t>class.</a:t>
            </a:r>
            <a:endParaRPr sz="1182" dirty="0">
              <a:latin typeface="Arial MT"/>
              <a:cs typeface="Arial MT"/>
            </a:endParaRPr>
          </a:p>
          <a:p>
            <a:pPr marL="5776" marR="861773">
              <a:lnSpc>
                <a:spcPct val="101499"/>
              </a:lnSpc>
              <a:spcBef>
                <a:spcPts val="448"/>
              </a:spcBef>
              <a:tabLst>
                <a:tab pos="931662" algn="l"/>
              </a:tabLst>
            </a:pPr>
            <a:r>
              <a:rPr sz="1182" spc="77" dirty="0">
                <a:latin typeface="Arial MT"/>
                <a:cs typeface="Arial MT"/>
              </a:rPr>
              <a:t>An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50" dirty="0">
                <a:latin typeface="Arial MT"/>
                <a:cs typeface="Arial MT"/>
              </a:rPr>
              <a:t>Sobject,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132" dirty="0">
                <a:latin typeface="Arial MT"/>
                <a:cs typeface="Arial MT"/>
              </a:rPr>
              <a:t>can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be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0" dirty="0">
                <a:latin typeface="Arial MT"/>
                <a:cs typeface="Arial MT"/>
              </a:rPr>
              <a:t>generic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SObject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45" dirty="0">
                <a:latin typeface="Arial MT"/>
                <a:cs typeface="Arial MT"/>
              </a:rPr>
              <a:t>or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be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61" dirty="0">
                <a:latin typeface="Arial MT"/>
                <a:cs typeface="Arial MT"/>
              </a:rPr>
              <a:t>specific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SObjects,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48" dirty="0">
                <a:latin typeface="Arial MT"/>
                <a:cs typeface="Arial MT"/>
              </a:rPr>
              <a:t>such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as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an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96" dirty="0">
                <a:latin typeface="Arial MT"/>
                <a:cs typeface="Arial MT"/>
              </a:rPr>
              <a:t>Account,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96" dirty="0">
                <a:latin typeface="Arial MT"/>
                <a:cs typeface="Arial MT"/>
              </a:rPr>
              <a:t>Contact,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or </a:t>
            </a:r>
            <a:r>
              <a:rPr sz="1182" spc="55" dirty="0">
                <a:latin typeface="Arial MT"/>
                <a:cs typeface="Arial MT"/>
              </a:rPr>
              <a:t>MYcustom</a:t>
            </a:r>
            <a:r>
              <a:rPr sz="1182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182" spc="77" dirty="0">
                <a:latin typeface="Arial MT"/>
                <a:cs typeface="Arial MT"/>
              </a:rPr>
              <a:t>c.</a:t>
            </a:r>
            <a:endParaRPr sz="1182" dirty="0">
              <a:latin typeface="Arial MT"/>
              <a:cs typeface="Arial MT"/>
            </a:endParaRPr>
          </a:p>
          <a:p>
            <a:pPr marL="5776">
              <a:spcBef>
                <a:spcPts val="473"/>
              </a:spcBef>
            </a:pPr>
            <a:r>
              <a:rPr sz="1182" spc="50" dirty="0">
                <a:latin typeface="Arial MT"/>
                <a:cs typeface="Arial MT"/>
              </a:rPr>
              <a:t>Developers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41" dirty="0">
                <a:latin typeface="Arial MT"/>
                <a:cs typeface="Arial MT"/>
              </a:rPr>
              <a:t>refer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to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SObjects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123" dirty="0">
                <a:latin typeface="Arial MT"/>
                <a:cs typeface="Arial MT"/>
              </a:rPr>
              <a:t>and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39" dirty="0">
                <a:latin typeface="Arial MT"/>
                <a:cs typeface="Arial MT"/>
              </a:rPr>
              <a:t>their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fields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by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39" dirty="0">
                <a:latin typeface="Arial MT"/>
                <a:cs typeface="Arial MT"/>
              </a:rPr>
              <a:t>their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API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50" dirty="0">
                <a:latin typeface="Arial MT"/>
                <a:cs typeface="Arial MT"/>
              </a:rPr>
              <a:t>names.</a:t>
            </a:r>
            <a:endParaRPr sz="1182" dirty="0">
              <a:latin typeface="Arial MT"/>
              <a:cs typeface="Arial MT"/>
            </a:endParaRPr>
          </a:p>
          <a:p>
            <a:pPr marL="5776" marR="602721">
              <a:lnSpc>
                <a:spcPct val="101499"/>
              </a:lnSpc>
              <a:spcBef>
                <a:spcPts val="448"/>
              </a:spcBef>
            </a:pPr>
            <a:r>
              <a:rPr sz="1182" dirty="0">
                <a:latin typeface="Arial MT"/>
                <a:cs typeface="Arial MT"/>
              </a:rPr>
              <a:t>So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73" dirty="0">
                <a:latin typeface="Arial MT"/>
                <a:cs typeface="Arial MT"/>
              </a:rPr>
              <a:t>you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2" dirty="0">
                <a:latin typeface="Arial MT"/>
                <a:cs typeface="Arial MT"/>
              </a:rPr>
              <a:t>can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consider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SObject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as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class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43" dirty="0">
                <a:latin typeface="Arial MT"/>
                <a:cs typeface="Arial MT"/>
              </a:rPr>
              <a:t>for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which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73" dirty="0">
                <a:latin typeface="Arial MT"/>
                <a:cs typeface="Arial MT"/>
              </a:rPr>
              <a:t>you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32" dirty="0">
                <a:latin typeface="Arial MT"/>
                <a:cs typeface="Arial MT"/>
              </a:rPr>
              <a:t>can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02" dirty="0">
                <a:latin typeface="Arial MT"/>
                <a:cs typeface="Arial MT"/>
              </a:rPr>
              <a:t>create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an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55" dirty="0">
                <a:latin typeface="Arial MT"/>
                <a:cs typeface="Arial MT"/>
              </a:rPr>
              <a:t>instance.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database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59" dirty="0">
                <a:latin typeface="Arial MT"/>
                <a:cs typeface="Arial MT"/>
              </a:rPr>
              <a:t>terminology </a:t>
            </a:r>
            <a:r>
              <a:rPr sz="1182" spc="91" dirty="0">
                <a:latin typeface="Arial MT"/>
                <a:cs typeface="Arial MT"/>
              </a:rPr>
              <a:t>Object/sObject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Table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23" dirty="0">
                <a:latin typeface="Arial MT"/>
                <a:cs typeface="Arial MT"/>
              </a:rPr>
              <a:t>and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fields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on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66" dirty="0">
                <a:latin typeface="Arial MT"/>
                <a:cs typeface="Arial MT"/>
              </a:rPr>
              <a:t>objects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are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50" dirty="0">
                <a:latin typeface="Arial MT"/>
                <a:cs typeface="Arial MT"/>
              </a:rPr>
              <a:t>Columns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75" dirty="0">
                <a:latin typeface="Arial MT"/>
                <a:cs typeface="Arial MT"/>
              </a:rPr>
              <a:t>table.</a:t>
            </a:r>
            <a:endParaRPr lang="en-US" sz="1182" spc="75" dirty="0">
              <a:latin typeface="Arial MT"/>
              <a:cs typeface="Arial MT"/>
            </a:endParaRPr>
          </a:p>
          <a:p>
            <a:pPr marL="5776" marR="602721">
              <a:lnSpc>
                <a:spcPct val="101499"/>
              </a:lnSpc>
              <a:spcBef>
                <a:spcPts val="448"/>
              </a:spcBef>
            </a:pPr>
            <a:endParaRPr lang="en-US" sz="1182" spc="75" dirty="0">
              <a:latin typeface="Arial MT"/>
              <a:cs typeface="Arial MT"/>
            </a:endParaRPr>
          </a:p>
          <a:p>
            <a:pPr marL="5776" marR="602721">
              <a:lnSpc>
                <a:spcPct val="101499"/>
              </a:lnSpc>
              <a:spcBef>
                <a:spcPts val="448"/>
              </a:spcBef>
            </a:pPr>
            <a:endParaRPr lang="en-US" sz="1182" spc="75" dirty="0">
              <a:latin typeface="Arial MT"/>
              <a:cs typeface="Arial MT"/>
            </a:endParaRPr>
          </a:p>
          <a:p>
            <a:pPr marL="5776" marR="602721">
              <a:lnSpc>
                <a:spcPct val="101499"/>
              </a:lnSpc>
              <a:spcBef>
                <a:spcPts val="448"/>
              </a:spcBef>
            </a:pPr>
            <a:r>
              <a:rPr lang="en-US" sz="1182" spc="75" dirty="0">
                <a:latin typeface="Arial MT"/>
                <a:cs typeface="Arial MT"/>
              </a:rPr>
              <a:t>Account acc= new Account (Name = 'Training');</a:t>
            </a:r>
          </a:p>
          <a:p>
            <a:pPr marL="5776" marR="602721">
              <a:lnSpc>
                <a:spcPct val="101499"/>
              </a:lnSpc>
              <a:spcBef>
                <a:spcPts val="448"/>
              </a:spcBef>
            </a:pPr>
            <a:r>
              <a:rPr lang="en-US" sz="1182" spc="75" dirty="0" err="1">
                <a:latin typeface="Arial MT"/>
                <a:cs typeface="Arial MT"/>
              </a:rPr>
              <a:t>system.Debug</a:t>
            </a:r>
            <a:r>
              <a:rPr lang="en-US" sz="1182" spc="75" dirty="0">
                <a:latin typeface="Arial MT"/>
                <a:cs typeface="Arial MT"/>
              </a:rPr>
              <a:t>('Account record name is ' + acc);</a:t>
            </a:r>
          </a:p>
          <a:p>
            <a:pPr marL="5776" marR="602721">
              <a:lnSpc>
                <a:spcPct val="101499"/>
              </a:lnSpc>
              <a:spcBef>
                <a:spcPts val="448"/>
              </a:spcBef>
            </a:pPr>
            <a:endParaRPr lang="en-IN" sz="1182" spc="75" dirty="0">
              <a:latin typeface="Arial MT"/>
              <a:cs typeface="Arial MT"/>
            </a:endParaRPr>
          </a:p>
          <a:p>
            <a:pPr marL="5776" marR="602721">
              <a:lnSpc>
                <a:spcPct val="101499"/>
              </a:lnSpc>
              <a:spcBef>
                <a:spcPts val="448"/>
              </a:spcBef>
            </a:pPr>
            <a:endParaRPr sz="1182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5222" y="1808938"/>
            <a:ext cx="101261" cy="1012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5222" y="2399629"/>
            <a:ext cx="101261" cy="1012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5222" y="3024073"/>
            <a:ext cx="101261" cy="1012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696" y="3412241"/>
            <a:ext cx="101261" cy="1012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5222" y="3665395"/>
            <a:ext cx="101261" cy="10126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028971" y="1765555"/>
            <a:ext cx="0" cy="2255963"/>
          </a:xfrm>
          <a:custGeom>
            <a:avLst/>
            <a:gdLst/>
            <a:ahLst/>
            <a:cxnLst/>
            <a:rect l="l" t="t" r="r" b="b"/>
            <a:pathLst>
              <a:path h="4959984">
                <a:moveTo>
                  <a:pt x="0" y="0"/>
                </a:moveTo>
                <a:lnTo>
                  <a:pt x="0" y="4959587"/>
                </a:lnTo>
              </a:path>
            </a:pathLst>
          </a:custGeom>
          <a:ln w="4188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617458"/>
            <a:ext cx="9144866" cy="4137905"/>
            <a:chOff x="0" y="1671795"/>
            <a:chExt cx="20106005" cy="9097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622316"/>
              <a:ext cx="20104100" cy="1465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2351" y="1671799"/>
              <a:ext cx="1431748" cy="2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14235" y="1682270"/>
              <a:ext cx="1391285" cy="151130"/>
            </a:xfrm>
            <a:custGeom>
              <a:avLst/>
              <a:gdLst/>
              <a:ahLst/>
              <a:cxnLst/>
              <a:rect l="l" t="t" r="r" b="b"/>
              <a:pathLst>
                <a:path w="1391284" h="151130">
                  <a:moveTo>
                    <a:pt x="1391175" y="150777"/>
                  </a:moveTo>
                  <a:lnTo>
                    <a:pt x="0" y="150777"/>
                  </a:lnTo>
                  <a:lnTo>
                    <a:pt x="0" y="0"/>
                  </a:lnTo>
                  <a:lnTo>
                    <a:pt x="1391175" y="0"/>
                  </a:lnTo>
                  <a:lnTo>
                    <a:pt x="1391175" y="150777"/>
                  </a:lnTo>
                  <a:close/>
                </a:path>
              </a:pathLst>
            </a:custGeom>
            <a:solidFill>
              <a:srgbClr val="CC5959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795"/>
              <a:ext cx="18583344" cy="2345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3" y="1682266"/>
              <a:ext cx="18541365" cy="151130"/>
            </a:xfrm>
            <a:custGeom>
              <a:avLst/>
              <a:gdLst/>
              <a:ahLst/>
              <a:cxnLst/>
              <a:rect l="l" t="t" r="r" b="b"/>
              <a:pathLst>
                <a:path w="18541365" h="151130">
                  <a:moveTo>
                    <a:pt x="18540807" y="150778"/>
                  </a:moveTo>
                  <a:lnTo>
                    <a:pt x="0" y="150778"/>
                  </a:lnTo>
                  <a:lnTo>
                    <a:pt x="0" y="0"/>
                  </a:lnTo>
                  <a:lnTo>
                    <a:pt x="18540807" y="0"/>
                  </a:lnTo>
                  <a:lnTo>
                    <a:pt x="18540807" y="150778"/>
                  </a:lnTo>
                  <a:close/>
                </a:path>
              </a:pathLst>
            </a:custGeom>
            <a:solidFill>
              <a:srgbClr val="59A0CC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689869"/>
              <a:ext cx="20105411" cy="20057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0" y="1870154"/>
              <a:ext cx="20100279" cy="68274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23266" y="4857594"/>
              <a:ext cx="4081625" cy="57733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4070" y="6458501"/>
              <a:ext cx="5677169" cy="4168592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69696" y="965687"/>
            <a:ext cx="5441260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61" dirty="0"/>
              <a:t>Conditions</a:t>
            </a:r>
            <a:r>
              <a:rPr spc="-116" dirty="0"/>
              <a:t> </a:t>
            </a:r>
            <a:r>
              <a:rPr spc="-205" dirty="0"/>
              <a:t>In</a:t>
            </a:r>
            <a:r>
              <a:rPr spc="-116" dirty="0"/>
              <a:t> </a:t>
            </a:r>
            <a:r>
              <a:rPr spc="-93" dirty="0"/>
              <a:t>Apex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037427" y="1822552"/>
            <a:ext cx="8256171" cy="3156597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310">
              <a:spcBef>
                <a:spcPts val="43"/>
              </a:spcBef>
            </a:pPr>
            <a:r>
              <a:rPr sz="1501" spc="100" dirty="0">
                <a:latin typeface="Arial MT"/>
                <a:cs typeface="Arial MT"/>
              </a:rPr>
              <a:t>A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89" dirty="0">
                <a:latin typeface="Arial MT"/>
                <a:cs typeface="Arial MT"/>
              </a:rPr>
              <a:t>conditional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84" dirty="0">
                <a:latin typeface="Arial MT"/>
                <a:cs typeface="Arial MT"/>
              </a:rPr>
              <a:t>statement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-107" dirty="0">
                <a:latin typeface="Arial MT"/>
                <a:cs typeface="Arial MT"/>
              </a:rPr>
              <a:t>is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182" dirty="0">
                <a:latin typeface="Arial MT"/>
                <a:cs typeface="Arial MT"/>
              </a:rPr>
              <a:t>a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89" dirty="0">
                <a:latin typeface="Arial MT"/>
                <a:cs typeface="Arial MT"/>
              </a:rPr>
              <a:t>conditional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104" dirty="0">
                <a:latin typeface="Arial MT"/>
                <a:cs typeface="Arial MT"/>
              </a:rPr>
              <a:t>based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168" dirty="0">
                <a:latin typeface="Arial MT"/>
                <a:cs typeface="Arial MT"/>
              </a:rPr>
              <a:t>code</a:t>
            </a:r>
            <a:r>
              <a:rPr sz="1501" spc="7" dirty="0">
                <a:latin typeface="Arial MT"/>
                <a:cs typeface="Arial MT"/>
              </a:rPr>
              <a:t> </a:t>
            </a:r>
            <a:r>
              <a:rPr sz="1501" dirty="0">
                <a:latin typeface="Arial MT"/>
                <a:cs typeface="Arial MT"/>
              </a:rPr>
              <a:t>like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100" dirty="0">
                <a:latin typeface="Arial MT"/>
                <a:cs typeface="Arial MT"/>
              </a:rPr>
              <a:t>java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98" dirty="0">
                <a:latin typeface="Arial MT"/>
                <a:cs typeface="Arial MT"/>
              </a:rPr>
              <a:t>which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80" dirty="0">
                <a:latin typeface="Arial MT"/>
                <a:cs typeface="Arial MT"/>
              </a:rPr>
              <a:t>control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96" dirty="0">
                <a:latin typeface="Arial MT"/>
                <a:cs typeface="Arial MT"/>
              </a:rPr>
              <a:t>the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77" dirty="0">
                <a:latin typeface="Arial MT"/>
                <a:cs typeface="Arial MT"/>
              </a:rPr>
              <a:t>flow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86" dirty="0">
                <a:latin typeface="Arial MT"/>
                <a:cs typeface="Arial MT"/>
              </a:rPr>
              <a:t>of </a:t>
            </a:r>
            <a:r>
              <a:rPr sz="1501" spc="82" dirty="0">
                <a:latin typeface="Arial MT"/>
                <a:cs typeface="Arial MT"/>
              </a:rPr>
              <a:t>execution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98" dirty="0">
                <a:latin typeface="Arial MT"/>
                <a:cs typeface="Arial MT"/>
              </a:rPr>
              <a:t>of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96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86" dirty="0">
                <a:latin typeface="Arial MT"/>
                <a:cs typeface="Arial MT"/>
              </a:rPr>
              <a:t>program.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-111" dirty="0">
                <a:latin typeface="Arial MT"/>
                <a:cs typeface="Arial MT"/>
              </a:rPr>
              <a:t>This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82" dirty="0">
                <a:latin typeface="Arial MT"/>
                <a:cs typeface="Arial MT"/>
              </a:rPr>
              <a:t>execution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68" dirty="0">
                <a:latin typeface="Arial MT"/>
                <a:cs typeface="Arial MT"/>
              </a:rPr>
              <a:t>order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104" dirty="0">
                <a:latin typeface="Arial MT"/>
                <a:cs typeface="Arial MT"/>
              </a:rPr>
              <a:t>depends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07" dirty="0">
                <a:latin typeface="Arial MT"/>
                <a:cs typeface="Arial MT"/>
              </a:rPr>
              <a:t>on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96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59" dirty="0">
                <a:latin typeface="Arial MT"/>
                <a:cs typeface="Arial MT"/>
              </a:rPr>
              <a:t>supplied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157" dirty="0">
                <a:latin typeface="Arial MT"/>
                <a:cs typeface="Arial MT"/>
              </a:rPr>
              <a:t>data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41" dirty="0">
                <a:latin typeface="Arial MT"/>
                <a:cs typeface="Arial MT"/>
              </a:rPr>
              <a:t>values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36" dirty="0">
                <a:latin typeface="Arial MT"/>
                <a:cs typeface="Arial MT"/>
              </a:rPr>
              <a:t>and </a:t>
            </a:r>
            <a:r>
              <a:rPr sz="1501" spc="96" dirty="0">
                <a:latin typeface="Arial MT"/>
                <a:cs typeface="Arial MT"/>
              </a:rPr>
              <a:t>the</a:t>
            </a:r>
            <a:r>
              <a:rPr sz="1501" spc="-2" dirty="0">
                <a:latin typeface="Arial MT"/>
                <a:cs typeface="Arial MT"/>
              </a:rPr>
              <a:t> </a:t>
            </a:r>
            <a:r>
              <a:rPr sz="1501" spc="89" dirty="0">
                <a:latin typeface="Arial MT"/>
                <a:cs typeface="Arial MT"/>
              </a:rPr>
              <a:t>conditional</a:t>
            </a:r>
            <a:r>
              <a:rPr sz="1501" dirty="0">
                <a:latin typeface="Arial MT"/>
                <a:cs typeface="Arial MT"/>
              </a:rPr>
              <a:t> </a:t>
            </a:r>
            <a:r>
              <a:rPr sz="1501" spc="84" dirty="0">
                <a:latin typeface="Arial MT"/>
                <a:cs typeface="Arial MT"/>
              </a:rPr>
              <a:t>logic</a:t>
            </a:r>
            <a:endParaRPr sz="1501" dirty="0">
              <a:latin typeface="Arial MT"/>
              <a:cs typeface="Arial MT"/>
            </a:endParaRPr>
          </a:p>
          <a:p>
            <a:pPr marL="610808" indent="-605321">
              <a:spcBef>
                <a:spcPts val="455"/>
              </a:spcBef>
            </a:pPr>
            <a:r>
              <a:rPr sz="1637" spc="-216" dirty="0">
                <a:latin typeface="Arial Black"/>
                <a:cs typeface="Arial Black"/>
              </a:rPr>
              <a:t>The</a:t>
            </a:r>
            <a:r>
              <a:rPr sz="1637" spc="-84" dirty="0">
                <a:latin typeface="Arial Black"/>
                <a:cs typeface="Arial Black"/>
              </a:rPr>
              <a:t> </a:t>
            </a:r>
            <a:r>
              <a:rPr sz="1637" spc="-121" dirty="0">
                <a:latin typeface="Arial Black"/>
                <a:cs typeface="Arial Black"/>
              </a:rPr>
              <a:t>control</a:t>
            </a:r>
            <a:r>
              <a:rPr sz="1637" spc="-84" dirty="0">
                <a:latin typeface="Arial Black"/>
                <a:cs typeface="Arial Black"/>
              </a:rPr>
              <a:t> </a:t>
            </a:r>
            <a:r>
              <a:rPr sz="1637" spc="-146" dirty="0">
                <a:latin typeface="Arial Black"/>
                <a:cs typeface="Arial Black"/>
              </a:rPr>
              <a:t>statement</a:t>
            </a:r>
            <a:r>
              <a:rPr sz="1637" spc="-84" dirty="0">
                <a:latin typeface="Arial Black"/>
                <a:cs typeface="Arial Black"/>
              </a:rPr>
              <a:t> </a:t>
            </a:r>
            <a:r>
              <a:rPr sz="1637" spc="-11" dirty="0">
                <a:latin typeface="Arial Black"/>
                <a:cs typeface="Arial Black"/>
              </a:rPr>
              <a:t>are</a:t>
            </a:r>
            <a:endParaRPr sz="1637" dirty="0">
              <a:latin typeface="Arial Black"/>
              <a:cs typeface="Arial Black"/>
            </a:endParaRPr>
          </a:p>
          <a:p>
            <a:pPr marL="610808" marR="5615677">
              <a:spcBef>
                <a:spcPts val="525"/>
              </a:spcBef>
            </a:pPr>
            <a:r>
              <a:rPr sz="1501" spc="45" dirty="0">
                <a:latin typeface="Arial MT"/>
                <a:cs typeface="Arial MT"/>
              </a:rPr>
              <a:t>Selection</a:t>
            </a:r>
            <a:r>
              <a:rPr sz="1501" dirty="0">
                <a:latin typeface="Arial MT"/>
                <a:cs typeface="Arial MT"/>
              </a:rPr>
              <a:t> </a:t>
            </a:r>
            <a:r>
              <a:rPr sz="1501" spc="45" dirty="0">
                <a:latin typeface="Arial MT"/>
                <a:cs typeface="Arial MT"/>
              </a:rPr>
              <a:t>Statements </a:t>
            </a:r>
            <a:r>
              <a:rPr sz="1501" spc="57" dirty="0">
                <a:latin typeface="Arial MT"/>
                <a:cs typeface="Arial MT"/>
              </a:rPr>
              <a:t>Repetition</a:t>
            </a:r>
            <a:r>
              <a:rPr sz="1501" spc="14" dirty="0">
                <a:latin typeface="Arial MT"/>
                <a:cs typeface="Arial MT"/>
              </a:rPr>
              <a:t> </a:t>
            </a:r>
            <a:r>
              <a:rPr sz="1501" spc="45" dirty="0">
                <a:latin typeface="Arial MT"/>
                <a:cs typeface="Arial MT"/>
              </a:rPr>
              <a:t>Statements </a:t>
            </a:r>
            <a:r>
              <a:rPr sz="1501" spc="-123" dirty="0">
                <a:latin typeface="Arial Black"/>
                <a:cs typeface="Arial Black"/>
              </a:rPr>
              <a:t>Selection</a:t>
            </a:r>
            <a:r>
              <a:rPr sz="1501" spc="-84" dirty="0">
                <a:latin typeface="Arial Black"/>
                <a:cs typeface="Arial Black"/>
              </a:rPr>
              <a:t> </a:t>
            </a:r>
            <a:r>
              <a:rPr sz="1501" spc="-159" dirty="0">
                <a:latin typeface="Arial Black"/>
                <a:cs typeface="Arial Black"/>
              </a:rPr>
              <a:t>Statements </a:t>
            </a:r>
            <a:r>
              <a:rPr sz="1501" spc="-9" dirty="0">
                <a:latin typeface="Arial MT"/>
                <a:cs typeface="Arial MT"/>
              </a:rPr>
              <a:t>1.If</a:t>
            </a:r>
            <a:endParaRPr sz="1501" dirty="0">
              <a:latin typeface="Arial MT"/>
              <a:cs typeface="Arial MT"/>
            </a:endParaRPr>
          </a:p>
          <a:p>
            <a:pPr marL="809789" indent="-159705">
              <a:lnSpc>
                <a:spcPts val="1796"/>
              </a:lnSpc>
              <a:buSzPct val="96969"/>
              <a:buAutoNum type="arabicPeriod" startAt="2"/>
              <a:tabLst>
                <a:tab pos="809789" algn="l"/>
              </a:tabLst>
            </a:pPr>
            <a:r>
              <a:rPr sz="1501" spc="-9" dirty="0">
                <a:latin typeface="Arial MT"/>
                <a:cs typeface="Arial MT"/>
              </a:rPr>
              <a:t>Else</a:t>
            </a:r>
            <a:endParaRPr sz="1501" dirty="0">
              <a:latin typeface="Arial MT"/>
              <a:cs typeface="Arial MT"/>
            </a:endParaRPr>
          </a:p>
          <a:p>
            <a:pPr marL="809789" indent="-159705">
              <a:lnSpc>
                <a:spcPts val="1798"/>
              </a:lnSpc>
              <a:buSzPct val="96969"/>
              <a:buAutoNum type="arabicPeriod" startAt="2"/>
              <a:tabLst>
                <a:tab pos="809789" algn="l"/>
              </a:tabLst>
            </a:pPr>
            <a:r>
              <a:rPr sz="1501" dirty="0">
                <a:latin typeface="Arial MT"/>
                <a:cs typeface="Arial MT"/>
              </a:rPr>
              <a:t>If</a:t>
            </a:r>
            <a:r>
              <a:rPr sz="1501" spc="-3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else</a:t>
            </a:r>
            <a:endParaRPr sz="1501" dirty="0">
              <a:latin typeface="Arial MT"/>
              <a:cs typeface="Arial MT"/>
            </a:endParaRPr>
          </a:p>
          <a:p>
            <a:pPr marL="652106">
              <a:lnSpc>
                <a:spcPts val="1798"/>
              </a:lnSpc>
            </a:pPr>
            <a:r>
              <a:rPr sz="1501" spc="-130" dirty="0">
                <a:latin typeface="Arial Black"/>
                <a:cs typeface="Arial Black"/>
              </a:rPr>
              <a:t>Repetition</a:t>
            </a:r>
            <a:r>
              <a:rPr sz="1501" spc="-84" dirty="0">
                <a:latin typeface="Arial Black"/>
                <a:cs typeface="Arial Black"/>
              </a:rPr>
              <a:t> </a:t>
            </a:r>
            <a:r>
              <a:rPr sz="1501" spc="-159" dirty="0">
                <a:latin typeface="Arial Black"/>
                <a:cs typeface="Arial Black"/>
              </a:rPr>
              <a:t>Statements</a:t>
            </a:r>
            <a:endParaRPr sz="1501" dirty="0">
              <a:latin typeface="Arial Black"/>
              <a:cs typeface="Arial Black"/>
            </a:endParaRPr>
          </a:p>
          <a:p>
            <a:pPr marL="809789" indent="-159705">
              <a:lnSpc>
                <a:spcPts val="1801"/>
              </a:lnSpc>
              <a:buSzPct val="96969"/>
              <a:buAutoNum type="arabicPeriod"/>
              <a:tabLst>
                <a:tab pos="809789" algn="l"/>
              </a:tabLst>
            </a:pPr>
            <a:r>
              <a:rPr sz="1501" spc="-9" dirty="0">
                <a:latin typeface="Arial MT"/>
                <a:cs typeface="Arial MT"/>
              </a:rPr>
              <a:t>For</a:t>
            </a:r>
            <a:r>
              <a:rPr sz="1501" spc="-96" dirty="0">
                <a:latin typeface="Arial MT"/>
                <a:cs typeface="Arial MT"/>
              </a:rPr>
              <a:t> </a:t>
            </a:r>
            <a:r>
              <a:rPr sz="1501" spc="93" dirty="0">
                <a:latin typeface="Arial MT"/>
                <a:cs typeface="Arial MT"/>
              </a:rPr>
              <a:t>loop</a:t>
            </a:r>
            <a:endParaRPr sz="1501" dirty="0">
              <a:latin typeface="Arial MT"/>
              <a:cs typeface="Arial MT"/>
            </a:endParaRPr>
          </a:p>
          <a:p>
            <a:pPr marL="809789" indent="-159705">
              <a:lnSpc>
                <a:spcPts val="1801"/>
              </a:lnSpc>
              <a:buSzPct val="96969"/>
              <a:buAutoNum type="arabicPeriod"/>
              <a:tabLst>
                <a:tab pos="809789" algn="l"/>
              </a:tabLst>
            </a:pPr>
            <a:r>
              <a:rPr sz="1501" spc="27" dirty="0">
                <a:latin typeface="Arial MT"/>
                <a:cs typeface="Arial MT"/>
              </a:rPr>
              <a:t>While</a:t>
            </a:r>
            <a:r>
              <a:rPr sz="1501" dirty="0">
                <a:latin typeface="Arial MT"/>
                <a:cs typeface="Arial MT"/>
              </a:rPr>
              <a:t> </a:t>
            </a:r>
            <a:r>
              <a:rPr sz="1501" spc="93" dirty="0">
                <a:latin typeface="Arial MT"/>
                <a:cs typeface="Arial MT"/>
              </a:rPr>
              <a:t>loop</a:t>
            </a:r>
            <a:endParaRPr sz="1501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6" y="965687"/>
            <a:ext cx="6724502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84" dirty="0"/>
              <a:t>Selection</a:t>
            </a:r>
            <a:r>
              <a:rPr spc="-114" dirty="0"/>
              <a:t> </a:t>
            </a:r>
            <a:r>
              <a:rPr spc="-231" dirty="0"/>
              <a:t>Statements</a:t>
            </a:r>
            <a:r>
              <a:rPr spc="-118" dirty="0"/>
              <a:t> </a:t>
            </a:r>
            <a:r>
              <a:rPr spc="-205" dirty="0"/>
              <a:t>In</a:t>
            </a:r>
            <a:r>
              <a:rPr spc="-114" dirty="0"/>
              <a:t> </a:t>
            </a:r>
            <a:r>
              <a:rPr spc="-73" dirty="0"/>
              <a:t>Apex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808976"/>
            <a:ext cx="9143260" cy="4501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09757" y="1810629"/>
            <a:ext cx="7439681" cy="40975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2310">
              <a:lnSpc>
                <a:spcPct val="100600"/>
              </a:lnSpc>
              <a:spcBef>
                <a:spcPts val="43"/>
              </a:spcBef>
            </a:pPr>
            <a:r>
              <a:rPr sz="1342" spc="-127" dirty="0">
                <a:latin typeface="Arial Black"/>
                <a:cs typeface="Arial Black"/>
              </a:rPr>
              <a:t>If:</a:t>
            </a:r>
            <a:r>
              <a:rPr sz="1342" spc="-68" dirty="0">
                <a:latin typeface="Arial Black"/>
                <a:cs typeface="Arial Black"/>
              </a:rPr>
              <a:t> </a:t>
            </a:r>
            <a:r>
              <a:rPr sz="1342" dirty="0">
                <a:latin typeface="Arial MT"/>
                <a:cs typeface="Arial MT"/>
              </a:rPr>
              <a:t>The if </a:t>
            </a:r>
            <a:r>
              <a:rPr sz="1342" spc="82" dirty="0">
                <a:latin typeface="Arial MT"/>
                <a:cs typeface="Arial MT"/>
              </a:rPr>
              <a:t>statement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07" dirty="0">
                <a:latin typeface="Arial MT"/>
                <a:cs typeface="Arial MT"/>
              </a:rPr>
              <a:t>apex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4" dirty="0">
                <a:latin typeface="Arial MT"/>
                <a:cs typeface="Arial MT"/>
              </a:rPr>
              <a:t>conditional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07" dirty="0">
                <a:latin typeface="Arial MT"/>
                <a:cs typeface="Arial MT"/>
              </a:rPr>
              <a:t>branch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73" dirty="0">
                <a:latin typeface="Arial MT"/>
                <a:cs typeface="Arial MT"/>
              </a:rPr>
              <a:t>statement.</a:t>
            </a:r>
            <a:r>
              <a:rPr sz="1342" dirty="0">
                <a:latin typeface="Arial MT"/>
                <a:cs typeface="Arial MT"/>
              </a:rPr>
              <a:t> It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be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55" dirty="0">
                <a:latin typeface="Arial MT"/>
                <a:cs typeface="Arial MT"/>
              </a:rPr>
              <a:t>used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to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0" dirty="0">
                <a:latin typeface="Arial MT"/>
                <a:cs typeface="Arial MT"/>
              </a:rPr>
              <a:t>route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program </a:t>
            </a:r>
            <a:r>
              <a:rPr sz="1342" spc="80" dirty="0">
                <a:latin typeface="Arial MT"/>
                <a:cs typeface="Arial MT"/>
              </a:rPr>
              <a:t>execution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75" dirty="0">
                <a:latin typeface="Arial MT"/>
                <a:cs typeface="Arial MT"/>
              </a:rPr>
              <a:t>through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23" dirty="0">
                <a:latin typeface="Arial MT"/>
                <a:cs typeface="Arial MT"/>
              </a:rPr>
              <a:t>two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66" dirty="0">
                <a:latin typeface="Arial MT"/>
                <a:cs typeface="Arial MT"/>
              </a:rPr>
              <a:t>different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paths.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1" dirty="0">
                <a:latin typeface="Arial MT"/>
                <a:cs typeface="Arial MT"/>
              </a:rPr>
              <a:t>Here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general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form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if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statement: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09573" y="1808974"/>
            <a:ext cx="270045" cy="450268"/>
          </a:xfrm>
          <a:custGeom>
            <a:avLst/>
            <a:gdLst/>
            <a:ahLst/>
            <a:cxnLst/>
            <a:rect l="l" t="t" r="r" b="b"/>
            <a:pathLst>
              <a:path w="593725" h="989964">
                <a:moveTo>
                  <a:pt x="296845" y="989646"/>
                </a:moveTo>
                <a:lnTo>
                  <a:pt x="0" y="989646"/>
                </a:lnTo>
                <a:lnTo>
                  <a:pt x="296845" y="494823"/>
                </a:lnTo>
                <a:lnTo>
                  <a:pt x="0" y="0"/>
                </a:lnTo>
                <a:lnTo>
                  <a:pt x="296845" y="0"/>
                </a:lnTo>
                <a:lnTo>
                  <a:pt x="593690" y="494823"/>
                </a:lnTo>
                <a:lnTo>
                  <a:pt x="296845" y="989646"/>
                </a:lnTo>
                <a:close/>
              </a:path>
            </a:pathLst>
          </a:custGeom>
          <a:solidFill>
            <a:srgbClr val="8296B0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grpSp>
        <p:nvGrpSpPr>
          <p:cNvPr id="6" name="object 6"/>
          <p:cNvGrpSpPr/>
          <p:nvPr/>
        </p:nvGrpSpPr>
        <p:grpSpPr>
          <a:xfrm>
            <a:off x="2180862" y="2467135"/>
            <a:ext cx="3772550" cy="3122418"/>
            <a:chOff x="1444185" y="3539907"/>
            <a:chExt cx="8294370" cy="6864984"/>
          </a:xfrm>
        </p:grpSpPr>
        <p:sp>
          <p:nvSpPr>
            <p:cNvPr id="7" name="object 7"/>
            <p:cNvSpPr/>
            <p:nvPr/>
          </p:nvSpPr>
          <p:spPr>
            <a:xfrm>
              <a:off x="1444185" y="3539907"/>
              <a:ext cx="8294370" cy="6864984"/>
            </a:xfrm>
            <a:custGeom>
              <a:avLst/>
              <a:gdLst/>
              <a:ahLst/>
              <a:cxnLst/>
              <a:rect l="l" t="t" r="r" b="b"/>
              <a:pathLst>
                <a:path w="8294370" h="6864984">
                  <a:moveTo>
                    <a:pt x="7725136" y="6864551"/>
                  </a:moveTo>
                  <a:lnTo>
                    <a:pt x="568796" y="6864551"/>
                  </a:lnTo>
                  <a:lnTo>
                    <a:pt x="519718" y="6862464"/>
                  </a:lnTo>
                  <a:lnTo>
                    <a:pt x="471800" y="6856314"/>
                  </a:lnTo>
                  <a:lnTo>
                    <a:pt x="425211" y="6846273"/>
                  </a:lnTo>
                  <a:lnTo>
                    <a:pt x="380123" y="6832512"/>
                  </a:lnTo>
                  <a:lnTo>
                    <a:pt x="336707" y="6815201"/>
                  </a:lnTo>
                  <a:lnTo>
                    <a:pt x="295133" y="6794512"/>
                  </a:lnTo>
                  <a:lnTo>
                    <a:pt x="255572" y="6770614"/>
                  </a:lnTo>
                  <a:lnTo>
                    <a:pt x="218194" y="6743679"/>
                  </a:lnTo>
                  <a:lnTo>
                    <a:pt x="183171" y="6713877"/>
                  </a:lnTo>
                  <a:lnTo>
                    <a:pt x="150674" y="6681380"/>
                  </a:lnTo>
                  <a:lnTo>
                    <a:pt x="120872" y="6646357"/>
                  </a:lnTo>
                  <a:lnTo>
                    <a:pt x="93937" y="6608979"/>
                  </a:lnTo>
                  <a:lnTo>
                    <a:pt x="70039" y="6569418"/>
                  </a:lnTo>
                  <a:lnTo>
                    <a:pt x="49349" y="6527844"/>
                  </a:lnTo>
                  <a:lnTo>
                    <a:pt x="32039" y="6484428"/>
                  </a:lnTo>
                  <a:lnTo>
                    <a:pt x="18278" y="6439340"/>
                  </a:lnTo>
                  <a:lnTo>
                    <a:pt x="8237" y="6392752"/>
                  </a:lnTo>
                  <a:lnTo>
                    <a:pt x="2087" y="6344833"/>
                  </a:lnTo>
                  <a:lnTo>
                    <a:pt x="0" y="6295755"/>
                  </a:lnTo>
                  <a:lnTo>
                    <a:pt x="0" y="568797"/>
                  </a:lnTo>
                  <a:lnTo>
                    <a:pt x="2087" y="519719"/>
                  </a:lnTo>
                  <a:lnTo>
                    <a:pt x="8237" y="471800"/>
                  </a:lnTo>
                  <a:lnTo>
                    <a:pt x="18278" y="425211"/>
                  </a:lnTo>
                  <a:lnTo>
                    <a:pt x="32039" y="380123"/>
                  </a:lnTo>
                  <a:lnTo>
                    <a:pt x="49349" y="336707"/>
                  </a:lnTo>
                  <a:lnTo>
                    <a:pt x="70039" y="295133"/>
                  </a:lnTo>
                  <a:lnTo>
                    <a:pt x="93937" y="255572"/>
                  </a:lnTo>
                  <a:lnTo>
                    <a:pt x="120872" y="218194"/>
                  </a:lnTo>
                  <a:lnTo>
                    <a:pt x="150674" y="183172"/>
                  </a:lnTo>
                  <a:lnTo>
                    <a:pt x="183171" y="150674"/>
                  </a:lnTo>
                  <a:lnTo>
                    <a:pt x="218194" y="120872"/>
                  </a:lnTo>
                  <a:lnTo>
                    <a:pt x="255572" y="93937"/>
                  </a:lnTo>
                  <a:lnTo>
                    <a:pt x="295133" y="70039"/>
                  </a:lnTo>
                  <a:lnTo>
                    <a:pt x="336707" y="49350"/>
                  </a:lnTo>
                  <a:lnTo>
                    <a:pt x="380123" y="32039"/>
                  </a:lnTo>
                  <a:lnTo>
                    <a:pt x="425211" y="18278"/>
                  </a:lnTo>
                  <a:lnTo>
                    <a:pt x="471800" y="8237"/>
                  </a:lnTo>
                  <a:lnTo>
                    <a:pt x="519718" y="2087"/>
                  </a:lnTo>
                  <a:lnTo>
                    <a:pt x="568796" y="0"/>
                  </a:lnTo>
                  <a:lnTo>
                    <a:pt x="7725136" y="0"/>
                  </a:lnTo>
                  <a:lnTo>
                    <a:pt x="7775148" y="2201"/>
                  </a:lnTo>
                  <a:lnTo>
                    <a:pt x="7824441" y="8733"/>
                  </a:lnTo>
                  <a:lnTo>
                    <a:pt x="7872752" y="19487"/>
                  </a:lnTo>
                  <a:lnTo>
                    <a:pt x="7919820" y="34354"/>
                  </a:lnTo>
                  <a:lnTo>
                    <a:pt x="7965382" y="53227"/>
                  </a:lnTo>
                  <a:lnTo>
                    <a:pt x="8009176" y="75996"/>
                  </a:lnTo>
                  <a:lnTo>
                    <a:pt x="8050941" y="102553"/>
                  </a:lnTo>
                  <a:lnTo>
                    <a:pt x="8090415" y="132789"/>
                  </a:lnTo>
                  <a:lnTo>
                    <a:pt x="8127336" y="166596"/>
                  </a:lnTo>
                  <a:lnTo>
                    <a:pt x="8161143" y="203517"/>
                  </a:lnTo>
                  <a:lnTo>
                    <a:pt x="8191380" y="242991"/>
                  </a:lnTo>
                  <a:lnTo>
                    <a:pt x="8217937" y="284756"/>
                  </a:lnTo>
                  <a:lnTo>
                    <a:pt x="8240706" y="328551"/>
                  </a:lnTo>
                  <a:lnTo>
                    <a:pt x="8259578" y="374113"/>
                  </a:lnTo>
                  <a:lnTo>
                    <a:pt x="8274446" y="421180"/>
                  </a:lnTo>
                  <a:lnTo>
                    <a:pt x="8285200" y="469491"/>
                  </a:lnTo>
                  <a:lnTo>
                    <a:pt x="8291731" y="518784"/>
                  </a:lnTo>
                  <a:lnTo>
                    <a:pt x="8293933" y="568797"/>
                  </a:lnTo>
                  <a:lnTo>
                    <a:pt x="8293933" y="6295755"/>
                  </a:lnTo>
                  <a:lnTo>
                    <a:pt x="8291845" y="6344833"/>
                  </a:lnTo>
                  <a:lnTo>
                    <a:pt x="8285695" y="6392752"/>
                  </a:lnTo>
                  <a:lnTo>
                    <a:pt x="8275655" y="6439340"/>
                  </a:lnTo>
                  <a:lnTo>
                    <a:pt x="8261894" y="6484428"/>
                  </a:lnTo>
                  <a:lnTo>
                    <a:pt x="8244583" y="6527844"/>
                  </a:lnTo>
                  <a:lnTo>
                    <a:pt x="8223893" y="6569418"/>
                  </a:lnTo>
                  <a:lnTo>
                    <a:pt x="8199996" y="6608979"/>
                  </a:lnTo>
                  <a:lnTo>
                    <a:pt x="8173060" y="6646357"/>
                  </a:lnTo>
                  <a:lnTo>
                    <a:pt x="8143259" y="6681380"/>
                  </a:lnTo>
                  <a:lnTo>
                    <a:pt x="8110761" y="6713877"/>
                  </a:lnTo>
                  <a:lnTo>
                    <a:pt x="8075738" y="6743679"/>
                  </a:lnTo>
                  <a:lnTo>
                    <a:pt x="8038361" y="6770614"/>
                  </a:lnTo>
                  <a:lnTo>
                    <a:pt x="7998800" y="6794512"/>
                  </a:lnTo>
                  <a:lnTo>
                    <a:pt x="7957226" y="6815201"/>
                  </a:lnTo>
                  <a:lnTo>
                    <a:pt x="7913809" y="6832512"/>
                  </a:lnTo>
                  <a:lnTo>
                    <a:pt x="7868721" y="6846273"/>
                  </a:lnTo>
                  <a:lnTo>
                    <a:pt x="7822133" y="6856314"/>
                  </a:lnTo>
                  <a:lnTo>
                    <a:pt x="7774214" y="6862464"/>
                  </a:lnTo>
                  <a:lnTo>
                    <a:pt x="7725136" y="6864551"/>
                  </a:ln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8" name="object 8"/>
            <p:cNvSpPr/>
            <p:nvPr/>
          </p:nvSpPr>
          <p:spPr>
            <a:xfrm>
              <a:off x="1870088" y="3672266"/>
              <a:ext cx="2757170" cy="593725"/>
            </a:xfrm>
            <a:custGeom>
              <a:avLst/>
              <a:gdLst/>
              <a:ahLst/>
              <a:cxnLst/>
              <a:rect l="l" t="t" r="r" b="b"/>
              <a:pathLst>
                <a:path w="2757170" h="593725">
                  <a:moveTo>
                    <a:pt x="2657617" y="593690"/>
                  </a:moveTo>
                  <a:lnTo>
                    <a:pt x="99455" y="593690"/>
                  </a:lnTo>
                  <a:lnTo>
                    <a:pt x="60742" y="585875"/>
                  </a:lnTo>
                  <a:lnTo>
                    <a:pt x="29129" y="564561"/>
                  </a:lnTo>
                  <a:lnTo>
                    <a:pt x="7815" y="532948"/>
                  </a:lnTo>
                  <a:lnTo>
                    <a:pt x="0" y="494235"/>
                  </a:lnTo>
                  <a:lnTo>
                    <a:pt x="0" y="99455"/>
                  </a:lnTo>
                  <a:lnTo>
                    <a:pt x="7815" y="60742"/>
                  </a:lnTo>
                  <a:lnTo>
                    <a:pt x="29129" y="29129"/>
                  </a:lnTo>
                  <a:lnTo>
                    <a:pt x="60742" y="7815"/>
                  </a:lnTo>
                  <a:lnTo>
                    <a:pt x="99455" y="0"/>
                  </a:lnTo>
                  <a:lnTo>
                    <a:pt x="2657617" y="0"/>
                  </a:lnTo>
                  <a:lnTo>
                    <a:pt x="2695677" y="7570"/>
                  </a:lnTo>
                  <a:lnTo>
                    <a:pt x="2727942" y="29129"/>
                  </a:lnTo>
                  <a:lnTo>
                    <a:pt x="2749501" y="61395"/>
                  </a:lnTo>
                  <a:lnTo>
                    <a:pt x="2757072" y="99455"/>
                  </a:lnTo>
                  <a:lnTo>
                    <a:pt x="2757072" y="494235"/>
                  </a:lnTo>
                  <a:lnTo>
                    <a:pt x="2749256" y="532948"/>
                  </a:lnTo>
                  <a:lnTo>
                    <a:pt x="2727942" y="564561"/>
                  </a:lnTo>
                  <a:lnTo>
                    <a:pt x="2696329" y="585875"/>
                  </a:lnTo>
                  <a:lnTo>
                    <a:pt x="2657617" y="593690"/>
                  </a:lnTo>
                  <a:close/>
                </a:path>
              </a:pathLst>
            </a:custGeom>
            <a:solidFill>
              <a:srgbClr val="F6767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43797" y="2499385"/>
            <a:ext cx="2125128" cy="296252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55" dirty="0">
                <a:solidFill>
                  <a:srgbClr val="FFFFFF"/>
                </a:solidFill>
                <a:latin typeface="Arial Black"/>
                <a:cs typeface="Arial Black"/>
              </a:rPr>
              <a:t>Example</a:t>
            </a:r>
            <a:endParaRPr sz="1637" dirty="0">
              <a:latin typeface="Arial Black"/>
              <a:cs typeface="Arial Black"/>
            </a:endParaRPr>
          </a:p>
          <a:p>
            <a:pPr marL="495866" marR="2310">
              <a:lnSpc>
                <a:spcPct val="100400"/>
              </a:lnSpc>
              <a:spcBef>
                <a:spcPts val="996"/>
              </a:spcBef>
            </a:pPr>
            <a:r>
              <a:rPr sz="1046" dirty="0">
                <a:latin typeface="Arial MT"/>
                <a:cs typeface="Arial MT"/>
              </a:rPr>
              <a:t>if</a:t>
            </a:r>
            <a:r>
              <a:rPr sz="1046" spc="59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(</a:t>
            </a:r>
            <a:r>
              <a:rPr sz="1046" i="1" dirty="0">
                <a:latin typeface="Verdana"/>
                <a:cs typeface="Verdana"/>
              </a:rPr>
              <a:t>condition</a:t>
            </a:r>
            <a:r>
              <a:rPr sz="1046" dirty="0">
                <a:latin typeface="Arial MT"/>
                <a:cs typeface="Arial MT"/>
              </a:rPr>
              <a:t>)</a:t>
            </a:r>
            <a:r>
              <a:rPr sz="1046" spc="61" dirty="0">
                <a:latin typeface="Arial MT"/>
                <a:cs typeface="Arial MT"/>
              </a:rPr>
              <a:t> </a:t>
            </a:r>
            <a:r>
              <a:rPr sz="1046" i="1" spc="-25" dirty="0">
                <a:latin typeface="Verdana"/>
                <a:cs typeface="Verdana"/>
              </a:rPr>
              <a:t>statement1</a:t>
            </a:r>
            <a:r>
              <a:rPr sz="1046" spc="-25" dirty="0">
                <a:latin typeface="Arial MT"/>
                <a:cs typeface="Arial MT"/>
              </a:rPr>
              <a:t>; </a:t>
            </a:r>
            <a:r>
              <a:rPr sz="1046" dirty="0">
                <a:latin typeface="Arial MT"/>
                <a:cs typeface="Arial MT"/>
              </a:rPr>
              <a:t>else</a:t>
            </a:r>
            <a:r>
              <a:rPr sz="1046" spc="52" dirty="0">
                <a:latin typeface="Arial MT"/>
                <a:cs typeface="Arial MT"/>
              </a:rPr>
              <a:t> </a:t>
            </a:r>
            <a:r>
              <a:rPr sz="1046" i="1" spc="-5" dirty="0">
                <a:latin typeface="Verdana"/>
                <a:cs typeface="Verdana"/>
              </a:rPr>
              <a:t>statement2</a:t>
            </a:r>
            <a:r>
              <a:rPr sz="1046" spc="-5" dirty="0">
                <a:latin typeface="Arial MT"/>
                <a:cs typeface="Arial MT"/>
              </a:rPr>
              <a:t>;</a:t>
            </a:r>
            <a:endParaRPr sz="1046" dirty="0">
              <a:latin typeface="Arial MT"/>
              <a:cs typeface="Arial MT"/>
            </a:endParaRPr>
          </a:p>
          <a:p>
            <a:pPr marL="610808" marR="615140" indent="-73643" algn="just">
              <a:lnSpc>
                <a:spcPct val="100400"/>
              </a:lnSpc>
            </a:pPr>
            <a:r>
              <a:rPr sz="1046" spc="48" dirty="0">
                <a:latin typeface="Arial MT"/>
                <a:cs typeface="Arial MT"/>
              </a:rPr>
              <a:t>Integer</a:t>
            </a:r>
            <a:r>
              <a:rPr sz="1046" spc="-2" dirty="0">
                <a:latin typeface="Arial MT"/>
                <a:cs typeface="Arial MT"/>
              </a:rPr>
              <a:t> </a:t>
            </a:r>
            <a:r>
              <a:rPr sz="1046" dirty="0">
                <a:latin typeface="Arial MT"/>
                <a:cs typeface="Arial MT"/>
              </a:rPr>
              <a:t>i=1, </a:t>
            </a:r>
            <a:r>
              <a:rPr sz="1046" spc="-9" dirty="0">
                <a:latin typeface="Arial MT"/>
                <a:cs typeface="Arial MT"/>
              </a:rPr>
              <a:t>j=5; </a:t>
            </a:r>
            <a:r>
              <a:rPr sz="1046" spc="52" dirty="0">
                <a:latin typeface="Arial MT"/>
                <a:cs typeface="Arial MT"/>
              </a:rPr>
              <a:t>integer</a:t>
            </a:r>
            <a:r>
              <a:rPr sz="1046" dirty="0">
                <a:latin typeface="Arial MT"/>
                <a:cs typeface="Arial MT"/>
              </a:rPr>
              <a:t> </a:t>
            </a:r>
            <a:r>
              <a:rPr sz="1046" spc="-5" dirty="0">
                <a:latin typeface="Arial MT"/>
                <a:cs typeface="Arial MT"/>
              </a:rPr>
              <a:t>A,B,C; </a:t>
            </a:r>
            <a:r>
              <a:rPr sz="1046" dirty="0">
                <a:latin typeface="Arial MT"/>
                <a:cs typeface="Arial MT"/>
              </a:rPr>
              <a:t>If</a:t>
            </a:r>
            <a:r>
              <a:rPr sz="1046" spc="-23" dirty="0">
                <a:latin typeface="Arial MT"/>
                <a:cs typeface="Arial MT"/>
              </a:rPr>
              <a:t> </a:t>
            </a:r>
            <a:r>
              <a:rPr sz="1046" spc="-5" dirty="0">
                <a:latin typeface="Arial MT"/>
                <a:cs typeface="Arial MT"/>
              </a:rPr>
              <a:t>(i&gt;0){</a:t>
            </a:r>
            <a:endParaRPr sz="1046" dirty="0">
              <a:latin typeface="Arial MT"/>
              <a:cs typeface="Arial MT"/>
            </a:endParaRPr>
          </a:p>
          <a:p>
            <a:pPr marL="758095">
              <a:spcBef>
                <a:spcPts val="5"/>
              </a:spcBef>
            </a:pPr>
            <a:r>
              <a:rPr sz="1046" spc="-5" dirty="0">
                <a:latin typeface="Arial MT"/>
                <a:cs typeface="Arial MT"/>
              </a:rPr>
              <a:t>A=10;</a:t>
            </a:r>
            <a:endParaRPr sz="1046" dirty="0">
              <a:latin typeface="Arial MT"/>
              <a:cs typeface="Arial MT"/>
            </a:endParaRPr>
          </a:p>
          <a:p>
            <a:pPr marL="573842">
              <a:spcBef>
                <a:spcPts val="5"/>
              </a:spcBef>
            </a:pPr>
            <a:r>
              <a:rPr sz="1046" spc="-23" dirty="0">
                <a:latin typeface="Arial MT"/>
                <a:cs typeface="Arial MT"/>
              </a:rPr>
              <a:t>}</a:t>
            </a:r>
            <a:endParaRPr sz="1046" dirty="0">
              <a:latin typeface="Arial MT"/>
              <a:cs typeface="Arial MT"/>
            </a:endParaRPr>
          </a:p>
          <a:p>
            <a:pPr marL="758095" marR="1021767" indent="-110609">
              <a:lnSpc>
                <a:spcPct val="100400"/>
              </a:lnSpc>
            </a:pPr>
            <a:r>
              <a:rPr sz="1046" spc="-5" dirty="0">
                <a:latin typeface="Arial MT"/>
                <a:cs typeface="Arial MT"/>
              </a:rPr>
              <a:t>If(j&lt;2){ </a:t>
            </a:r>
            <a:r>
              <a:rPr sz="1046" spc="-20" dirty="0">
                <a:latin typeface="Arial MT"/>
                <a:cs typeface="Arial MT"/>
              </a:rPr>
              <a:t>B=20;</a:t>
            </a:r>
            <a:endParaRPr sz="1046" dirty="0">
              <a:latin typeface="Arial MT"/>
              <a:cs typeface="Arial MT"/>
            </a:endParaRPr>
          </a:p>
          <a:p>
            <a:pPr marL="537164">
              <a:spcBef>
                <a:spcPts val="2"/>
              </a:spcBef>
            </a:pPr>
            <a:r>
              <a:rPr sz="1046" spc="-23" dirty="0">
                <a:latin typeface="Arial MT"/>
                <a:cs typeface="Arial MT"/>
              </a:rPr>
              <a:t>}</a:t>
            </a:r>
            <a:endParaRPr sz="1046" dirty="0">
              <a:latin typeface="Arial MT"/>
              <a:cs typeface="Arial MT"/>
            </a:endParaRPr>
          </a:p>
          <a:p>
            <a:pPr marL="537164" marR="1210641">
              <a:lnSpc>
                <a:spcPct val="100400"/>
              </a:lnSpc>
            </a:pPr>
            <a:r>
              <a:rPr sz="1046" spc="-5" dirty="0">
                <a:latin typeface="Arial MT"/>
                <a:cs typeface="Arial MT"/>
              </a:rPr>
              <a:t>Else{ C=15;</a:t>
            </a:r>
            <a:endParaRPr sz="1046" dirty="0">
              <a:latin typeface="Arial MT"/>
              <a:cs typeface="Arial MT"/>
            </a:endParaRPr>
          </a:p>
          <a:p>
            <a:pPr marL="537164">
              <a:spcBef>
                <a:spcPts val="5"/>
              </a:spcBef>
            </a:pPr>
            <a:r>
              <a:rPr sz="1046" spc="-23" dirty="0">
                <a:latin typeface="Arial MT"/>
                <a:cs typeface="Arial MT"/>
              </a:rPr>
              <a:t>}</a:t>
            </a:r>
            <a:endParaRPr sz="1046" dirty="0">
              <a:latin typeface="Arial MT"/>
              <a:cs typeface="Arial MT"/>
            </a:endParaRPr>
          </a:p>
          <a:p>
            <a:pPr marL="537164" marR="420778" algn="just">
              <a:lnSpc>
                <a:spcPct val="100400"/>
              </a:lnSpc>
            </a:pPr>
            <a:r>
              <a:rPr sz="1046" spc="30" dirty="0">
                <a:latin typeface="Arial MT"/>
                <a:cs typeface="Arial MT"/>
              </a:rPr>
              <a:t>System.Debug(A); </a:t>
            </a:r>
            <a:r>
              <a:rPr sz="1046" spc="23" dirty="0">
                <a:latin typeface="Arial MT"/>
                <a:cs typeface="Arial MT"/>
              </a:rPr>
              <a:t>System.debug(B); </a:t>
            </a:r>
            <a:r>
              <a:rPr sz="1046" spc="43" dirty="0">
                <a:latin typeface="Arial MT"/>
                <a:cs typeface="Arial MT"/>
              </a:rPr>
              <a:t>System.debug(c);</a:t>
            </a:r>
            <a:endParaRPr sz="1046" dirty="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50270" y="2620837"/>
            <a:ext cx="2072274" cy="2783057"/>
            <a:chOff x="13029562" y="3877836"/>
            <a:chExt cx="4556125" cy="61188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9562" y="3877836"/>
              <a:ext cx="4555597" cy="611846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429322" y="4987030"/>
              <a:ext cx="2189480" cy="1410335"/>
            </a:xfrm>
            <a:custGeom>
              <a:avLst/>
              <a:gdLst/>
              <a:ahLst/>
              <a:cxnLst/>
              <a:rect l="l" t="t" r="r" b="b"/>
              <a:pathLst>
                <a:path w="2189480" h="1410335">
                  <a:moveTo>
                    <a:pt x="1094616" y="1410015"/>
                  </a:moveTo>
                  <a:lnTo>
                    <a:pt x="0" y="705008"/>
                  </a:lnTo>
                  <a:lnTo>
                    <a:pt x="1094616" y="0"/>
                  </a:lnTo>
                  <a:lnTo>
                    <a:pt x="2189235" y="705008"/>
                  </a:lnTo>
                  <a:lnTo>
                    <a:pt x="1094616" y="1410015"/>
                  </a:lnTo>
                  <a:close/>
                </a:path>
              </a:pathLst>
            </a:custGeom>
            <a:solidFill>
              <a:srgbClr val="C7E4F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76706" y="3338764"/>
            <a:ext cx="727823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82" spc="-61" dirty="0">
                <a:solidFill>
                  <a:srgbClr val="0C0C0C"/>
                </a:solidFill>
                <a:latin typeface="Arial Black"/>
                <a:cs typeface="Arial Black"/>
              </a:rPr>
              <a:t>Condition</a:t>
            </a:r>
            <a:endParaRPr sz="1182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6478" y="4137947"/>
            <a:ext cx="877720" cy="314682"/>
          </a:xfrm>
          <a:prstGeom prst="rect">
            <a:avLst/>
          </a:prstGeom>
          <a:solidFill>
            <a:srgbClr val="FFBEBE"/>
          </a:solidFill>
        </p:spPr>
        <p:txBody>
          <a:bodyPr vert="horz" wrap="square" lIns="0" tIns="43034" rIns="0" bIns="0" rtlCol="0">
            <a:spAutoFit/>
          </a:bodyPr>
          <a:lstStyle/>
          <a:p>
            <a:pPr marL="275802" marR="118118" indent="-159705">
              <a:lnSpc>
                <a:spcPct val="101499"/>
              </a:lnSpc>
              <a:spcBef>
                <a:spcPts val="339"/>
              </a:spcBef>
            </a:pPr>
            <a:r>
              <a:rPr sz="887" spc="-48" dirty="0">
                <a:solidFill>
                  <a:srgbClr val="0C0C0C"/>
                </a:solidFill>
                <a:latin typeface="Arial Black"/>
                <a:cs typeface="Arial Black"/>
              </a:rPr>
              <a:t>Conditional </a:t>
            </a:r>
            <a:r>
              <a:rPr sz="887" spc="-9" dirty="0">
                <a:solidFill>
                  <a:srgbClr val="0C0C0C"/>
                </a:solidFill>
                <a:latin typeface="Arial Black"/>
                <a:cs typeface="Arial Black"/>
              </a:rPr>
              <a:t>code</a:t>
            </a:r>
            <a:endParaRPr sz="887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910198"/>
            <a:ext cx="9143422" cy="716848"/>
            <a:chOff x="0" y="2315421"/>
            <a:chExt cx="20102830" cy="1576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17693"/>
              <a:ext cx="20102474" cy="15732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438590" y="2315421"/>
              <a:ext cx="1089025" cy="1576070"/>
            </a:xfrm>
            <a:custGeom>
              <a:avLst/>
              <a:gdLst/>
              <a:ahLst/>
              <a:cxnLst/>
              <a:rect l="l" t="t" r="r" b="b"/>
              <a:pathLst>
                <a:path w="1089025" h="1576070">
                  <a:moveTo>
                    <a:pt x="462532" y="1575555"/>
                  </a:moveTo>
                  <a:lnTo>
                    <a:pt x="0" y="1575555"/>
                  </a:lnTo>
                  <a:lnTo>
                    <a:pt x="626419" y="787777"/>
                  </a:lnTo>
                  <a:lnTo>
                    <a:pt x="0" y="0"/>
                  </a:lnTo>
                  <a:lnTo>
                    <a:pt x="462532" y="0"/>
                  </a:lnTo>
                  <a:lnTo>
                    <a:pt x="1088951" y="787777"/>
                  </a:lnTo>
                  <a:lnTo>
                    <a:pt x="462532" y="1575555"/>
                  </a:lnTo>
                  <a:close/>
                </a:path>
              </a:pathLst>
            </a:custGeom>
            <a:solidFill>
              <a:srgbClr val="64A0A2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9696" y="965687"/>
            <a:ext cx="5037465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196" dirty="0"/>
              <a:t>Repetition</a:t>
            </a:r>
            <a:r>
              <a:rPr spc="-104" dirty="0"/>
              <a:t> </a:t>
            </a:r>
            <a:r>
              <a:rPr spc="-89" dirty="0"/>
              <a:t>(Loop)…</a:t>
            </a:r>
          </a:p>
        </p:txBody>
      </p:sp>
      <p:sp>
        <p:nvSpPr>
          <p:cNvPr id="6" name="object 6"/>
          <p:cNvSpPr/>
          <p:nvPr/>
        </p:nvSpPr>
        <p:spPr>
          <a:xfrm>
            <a:off x="2049534" y="2799001"/>
            <a:ext cx="1254051" cy="270045"/>
          </a:xfrm>
          <a:custGeom>
            <a:avLst/>
            <a:gdLst/>
            <a:ahLst/>
            <a:cxnLst/>
            <a:rect l="l" t="t" r="r" b="b"/>
            <a:pathLst>
              <a:path w="2757170" h="593725">
                <a:moveTo>
                  <a:pt x="2657617" y="593690"/>
                </a:moveTo>
                <a:lnTo>
                  <a:pt x="99455" y="593690"/>
                </a:lnTo>
                <a:lnTo>
                  <a:pt x="60742" y="585875"/>
                </a:lnTo>
                <a:lnTo>
                  <a:pt x="29129" y="564561"/>
                </a:lnTo>
                <a:lnTo>
                  <a:pt x="7815" y="532948"/>
                </a:lnTo>
                <a:lnTo>
                  <a:pt x="0" y="494236"/>
                </a:lnTo>
                <a:lnTo>
                  <a:pt x="0" y="99455"/>
                </a:lnTo>
                <a:lnTo>
                  <a:pt x="7815" y="60742"/>
                </a:lnTo>
                <a:lnTo>
                  <a:pt x="29129" y="29129"/>
                </a:lnTo>
                <a:lnTo>
                  <a:pt x="60742" y="7815"/>
                </a:lnTo>
                <a:lnTo>
                  <a:pt x="99455" y="0"/>
                </a:lnTo>
                <a:lnTo>
                  <a:pt x="2657617" y="0"/>
                </a:lnTo>
                <a:lnTo>
                  <a:pt x="2695677" y="7570"/>
                </a:lnTo>
                <a:lnTo>
                  <a:pt x="2727942" y="29129"/>
                </a:lnTo>
                <a:lnTo>
                  <a:pt x="2749501" y="61395"/>
                </a:lnTo>
                <a:lnTo>
                  <a:pt x="2757072" y="99455"/>
                </a:lnTo>
                <a:lnTo>
                  <a:pt x="2757072" y="494236"/>
                </a:lnTo>
                <a:lnTo>
                  <a:pt x="2749256" y="532948"/>
                </a:lnTo>
                <a:lnTo>
                  <a:pt x="2727942" y="564561"/>
                </a:lnTo>
                <a:lnTo>
                  <a:pt x="2696329" y="585875"/>
                </a:lnTo>
                <a:lnTo>
                  <a:pt x="2657617" y="593690"/>
                </a:lnTo>
                <a:close/>
              </a:path>
            </a:pathLst>
          </a:custGeom>
          <a:solidFill>
            <a:srgbClr val="F67676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7" name="object 7"/>
          <p:cNvSpPr txBox="1"/>
          <p:nvPr/>
        </p:nvSpPr>
        <p:spPr>
          <a:xfrm>
            <a:off x="2040859" y="1855735"/>
            <a:ext cx="8264258" cy="3715260"/>
          </a:xfrm>
          <a:prstGeom prst="rect">
            <a:avLst/>
          </a:prstGeom>
        </p:spPr>
        <p:txBody>
          <a:bodyPr vert="horz" wrap="square" lIns="0" tIns="63829" rIns="0" bIns="0" rtlCol="0">
            <a:spAutoFit/>
          </a:bodyPr>
          <a:lstStyle/>
          <a:p>
            <a:pPr marL="208512" indent="-152485">
              <a:spcBef>
                <a:spcPts val="503"/>
              </a:spcBef>
              <a:buFont typeface="Segoe UI Symbol"/>
              <a:buChar char="▪"/>
              <a:tabLst>
                <a:tab pos="208512" algn="l"/>
              </a:tabLst>
            </a:pPr>
            <a:r>
              <a:rPr sz="1342" spc="34" dirty="0">
                <a:latin typeface="Arial MT"/>
                <a:cs typeface="Arial MT"/>
              </a:rPr>
              <a:t>Loops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are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18" dirty="0">
                <a:latin typeface="Arial MT"/>
                <a:cs typeface="Arial MT"/>
              </a:rPr>
              <a:t>piece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57" dirty="0">
                <a:latin typeface="Arial MT"/>
                <a:cs typeface="Arial MT"/>
              </a:rPr>
              <a:t>code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that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let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4" dirty="0">
                <a:latin typeface="Arial MT"/>
                <a:cs typeface="Arial MT"/>
              </a:rPr>
              <a:t>you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repeatedly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execute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16" dirty="0">
                <a:latin typeface="Arial MT"/>
                <a:cs typeface="Arial MT"/>
              </a:rPr>
              <a:t>code.</a:t>
            </a:r>
            <a:endParaRPr sz="1342" dirty="0">
              <a:latin typeface="Arial MT"/>
              <a:cs typeface="Arial MT"/>
            </a:endParaRPr>
          </a:p>
          <a:p>
            <a:pPr marL="208512" marR="968917" indent="-152485">
              <a:lnSpc>
                <a:spcPct val="100600"/>
              </a:lnSpc>
              <a:spcBef>
                <a:spcPts val="450"/>
              </a:spcBef>
              <a:buFont typeface="Segoe UI Symbol"/>
              <a:buChar char="▪"/>
              <a:tabLst>
                <a:tab pos="208512" algn="l"/>
              </a:tabLst>
            </a:pPr>
            <a:r>
              <a:rPr sz="1342" spc="89" dirty="0">
                <a:latin typeface="Arial MT"/>
                <a:cs typeface="Arial MT"/>
              </a:rPr>
              <a:t>Apex</a:t>
            </a:r>
            <a:r>
              <a:rPr sz="1342" spc="155" dirty="0">
                <a:latin typeface="Arial MT"/>
                <a:cs typeface="Arial MT"/>
              </a:rPr>
              <a:t> </a:t>
            </a:r>
            <a:r>
              <a:rPr sz="1342" spc="36" dirty="0">
                <a:latin typeface="Arial MT"/>
                <a:cs typeface="Arial MT"/>
              </a:rPr>
              <a:t>supports</a:t>
            </a:r>
            <a:r>
              <a:rPr sz="1342" spc="161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159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standard</a:t>
            </a:r>
            <a:r>
              <a:rPr sz="1342" spc="161" dirty="0">
                <a:latin typeface="Arial MT"/>
                <a:cs typeface="Arial MT"/>
              </a:rPr>
              <a:t> </a:t>
            </a:r>
            <a:r>
              <a:rPr sz="1342" spc="66" dirty="0">
                <a:latin typeface="Arial MT"/>
                <a:cs typeface="Arial MT"/>
              </a:rPr>
              <a:t>traditional</a:t>
            </a:r>
            <a:r>
              <a:rPr sz="1342" spc="159" dirty="0">
                <a:latin typeface="Arial MT"/>
                <a:cs typeface="Arial MT"/>
              </a:rPr>
              <a:t> </a:t>
            </a:r>
            <a:r>
              <a:rPr sz="1342" spc="45" dirty="0">
                <a:latin typeface="Arial MT"/>
                <a:cs typeface="Arial MT"/>
              </a:rPr>
              <a:t>for</a:t>
            </a:r>
            <a:r>
              <a:rPr sz="1342" spc="159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loop</a:t>
            </a:r>
            <a:r>
              <a:rPr sz="1342" spc="161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as</a:t>
            </a:r>
            <a:r>
              <a:rPr sz="1342" spc="159" dirty="0">
                <a:latin typeface="Arial MT"/>
                <a:cs typeface="Arial MT"/>
              </a:rPr>
              <a:t> </a:t>
            </a:r>
            <a:r>
              <a:rPr sz="1342" spc="55" dirty="0">
                <a:latin typeface="Arial MT"/>
                <a:cs typeface="Arial MT"/>
              </a:rPr>
              <a:t>well</a:t>
            </a:r>
            <a:r>
              <a:rPr sz="1342" spc="159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as</a:t>
            </a:r>
            <a:r>
              <a:rPr sz="1342" spc="161" dirty="0">
                <a:latin typeface="Arial MT"/>
                <a:cs typeface="Arial MT"/>
              </a:rPr>
              <a:t> </a:t>
            </a:r>
            <a:r>
              <a:rPr sz="1342" spc="70" dirty="0">
                <a:latin typeface="Arial MT"/>
                <a:cs typeface="Arial MT"/>
              </a:rPr>
              <a:t>other</a:t>
            </a:r>
            <a:r>
              <a:rPr sz="1342" spc="159" dirty="0">
                <a:latin typeface="Arial MT"/>
                <a:cs typeface="Arial MT"/>
              </a:rPr>
              <a:t> </a:t>
            </a:r>
            <a:r>
              <a:rPr sz="1342" spc="143" dirty="0">
                <a:latin typeface="Arial MT"/>
                <a:cs typeface="Arial MT"/>
              </a:rPr>
              <a:t>advanced</a:t>
            </a:r>
            <a:r>
              <a:rPr sz="1342" spc="161" dirty="0">
                <a:latin typeface="Arial MT"/>
                <a:cs typeface="Arial MT"/>
              </a:rPr>
              <a:t> </a:t>
            </a:r>
            <a:r>
              <a:rPr sz="1342" spc="55" dirty="0">
                <a:latin typeface="Arial MT"/>
                <a:cs typeface="Arial MT"/>
              </a:rPr>
              <a:t>types</a:t>
            </a:r>
            <a:r>
              <a:rPr sz="1342" spc="159" dirty="0">
                <a:latin typeface="Arial MT"/>
                <a:cs typeface="Arial MT"/>
              </a:rPr>
              <a:t> </a:t>
            </a:r>
            <a:r>
              <a:rPr sz="1342" spc="75" dirty="0">
                <a:latin typeface="Arial MT"/>
                <a:cs typeface="Arial MT"/>
              </a:rPr>
              <a:t>of </a:t>
            </a:r>
            <a:r>
              <a:rPr sz="1342" spc="23" dirty="0">
                <a:latin typeface="Arial MT"/>
                <a:cs typeface="Arial MT"/>
              </a:rPr>
              <a:t>Loops.</a:t>
            </a:r>
            <a:r>
              <a:rPr sz="1342" dirty="0">
                <a:latin typeface="Arial MT"/>
                <a:cs typeface="Arial MT"/>
              </a:rPr>
              <a:t> In this </a:t>
            </a:r>
            <a:r>
              <a:rPr sz="1342" spc="93" dirty="0">
                <a:latin typeface="Arial MT"/>
                <a:cs typeface="Arial MT"/>
              </a:rPr>
              <a:t>chapter,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34" dirty="0">
                <a:latin typeface="Arial MT"/>
                <a:cs typeface="Arial MT"/>
              </a:rPr>
              <a:t>we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will discuss </a:t>
            </a:r>
            <a:r>
              <a:rPr sz="1342" spc="23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detail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25" dirty="0">
                <a:latin typeface="Arial MT"/>
                <a:cs typeface="Arial MT"/>
              </a:rPr>
              <a:t>about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34" dirty="0">
                <a:latin typeface="Arial MT"/>
                <a:cs typeface="Arial MT"/>
              </a:rPr>
              <a:t>Loops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23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Apex.</a:t>
            </a:r>
            <a:endParaRPr sz="1342" dirty="0">
              <a:latin typeface="Arial MT"/>
              <a:cs typeface="Arial MT"/>
            </a:endParaRPr>
          </a:p>
          <a:p>
            <a:pPr marL="183387">
              <a:spcBef>
                <a:spcPts val="1462"/>
              </a:spcBef>
            </a:pPr>
            <a:r>
              <a:rPr sz="1637" spc="-55" dirty="0">
                <a:solidFill>
                  <a:srgbClr val="FFFFFF"/>
                </a:solidFill>
                <a:latin typeface="Arial Black"/>
                <a:cs typeface="Arial Black"/>
              </a:rPr>
              <a:t>Example</a:t>
            </a:r>
            <a:endParaRPr sz="1637" dirty="0">
              <a:latin typeface="Arial Black"/>
              <a:cs typeface="Arial Black"/>
            </a:endParaRPr>
          </a:p>
          <a:p>
            <a:pPr marL="5776" algn="just">
              <a:spcBef>
                <a:spcPts val="866"/>
              </a:spcBef>
            </a:pPr>
            <a:r>
              <a:rPr sz="1342" spc="77" dirty="0">
                <a:latin typeface="Arial MT"/>
                <a:cs typeface="Arial MT"/>
              </a:rPr>
              <a:t>for(type</a:t>
            </a:r>
            <a:r>
              <a:rPr sz="1342" spc="23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itr-</a:t>
            </a:r>
            <a:r>
              <a:rPr sz="1342" spc="34" dirty="0">
                <a:latin typeface="Arial MT"/>
                <a:cs typeface="Arial MT"/>
              </a:rPr>
              <a:t>var</a:t>
            </a:r>
            <a:r>
              <a:rPr sz="1342" spc="23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:</a:t>
            </a:r>
            <a:r>
              <a:rPr sz="1342" spc="23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collection)</a:t>
            </a:r>
            <a:r>
              <a:rPr sz="1342" spc="23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statement-</a:t>
            </a:r>
            <a:r>
              <a:rPr sz="1342" spc="73" dirty="0">
                <a:latin typeface="Arial MT"/>
                <a:cs typeface="Arial MT"/>
              </a:rPr>
              <a:t>block</a:t>
            </a:r>
            <a:endParaRPr sz="1342" dirty="0">
              <a:latin typeface="Arial MT"/>
              <a:cs typeface="Arial MT"/>
            </a:endParaRPr>
          </a:p>
          <a:p>
            <a:pPr marL="5776" marR="2310" algn="just">
              <a:lnSpc>
                <a:spcPct val="100600"/>
              </a:lnSpc>
              <a:spcBef>
                <a:spcPts val="450"/>
              </a:spcBef>
            </a:pPr>
            <a:r>
              <a:rPr sz="1342" spc="30" dirty="0">
                <a:latin typeface="Arial MT"/>
                <a:cs typeface="Arial MT"/>
              </a:rPr>
              <a:t>Here,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type</a:t>
            </a:r>
            <a:r>
              <a:rPr sz="1342" spc="11" dirty="0">
                <a:latin typeface="Arial MT"/>
                <a:cs typeface="Arial MT"/>
              </a:rPr>
              <a:t> </a:t>
            </a:r>
            <a:r>
              <a:rPr sz="1342" spc="32" dirty="0">
                <a:latin typeface="Arial MT"/>
                <a:cs typeface="Arial MT"/>
              </a:rPr>
              <a:t>specifies</a:t>
            </a:r>
            <a:r>
              <a:rPr sz="1342" spc="86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89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type</a:t>
            </a:r>
            <a:r>
              <a:rPr sz="1342" spc="89" dirty="0">
                <a:latin typeface="Arial MT"/>
                <a:cs typeface="Arial MT"/>
              </a:rPr>
              <a:t> </a:t>
            </a:r>
            <a:r>
              <a:rPr sz="1342" spc="139" dirty="0">
                <a:latin typeface="Arial MT"/>
                <a:cs typeface="Arial MT"/>
              </a:rPr>
              <a:t>and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itr-</a:t>
            </a:r>
            <a:r>
              <a:rPr sz="1342" spc="34" dirty="0">
                <a:latin typeface="Arial MT"/>
                <a:cs typeface="Arial MT"/>
              </a:rPr>
              <a:t>var</a:t>
            </a:r>
            <a:r>
              <a:rPr sz="1342" spc="11" dirty="0">
                <a:latin typeface="Arial MT"/>
                <a:cs typeface="Arial MT"/>
              </a:rPr>
              <a:t> </a:t>
            </a:r>
            <a:r>
              <a:rPr sz="1342" spc="32" dirty="0">
                <a:latin typeface="Arial MT"/>
                <a:cs typeface="Arial MT"/>
              </a:rPr>
              <a:t>specifies</a:t>
            </a:r>
            <a:r>
              <a:rPr sz="1342" spc="89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86" dirty="0">
                <a:latin typeface="Arial MT"/>
                <a:cs typeface="Arial MT"/>
              </a:rPr>
              <a:t> </a:t>
            </a:r>
            <a:r>
              <a:rPr sz="1342" spc="123" dirty="0">
                <a:latin typeface="Arial MT"/>
                <a:cs typeface="Arial MT"/>
              </a:rPr>
              <a:t>name</a:t>
            </a:r>
            <a:r>
              <a:rPr sz="1342" spc="89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89" dirty="0">
                <a:latin typeface="Arial MT"/>
                <a:cs typeface="Arial MT"/>
              </a:rPr>
              <a:t> </a:t>
            </a:r>
            <a:r>
              <a:rPr sz="1342" spc="125" dirty="0">
                <a:latin typeface="Arial MT"/>
                <a:cs typeface="Arial MT"/>
              </a:rPr>
              <a:t>an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61" dirty="0">
                <a:latin typeface="Arial MT"/>
                <a:cs typeface="Arial MT"/>
              </a:rPr>
              <a:t>iteration</a:t>
            </a:r>
            <a:r>
              <a:rPr sz="1342" spc="91" dirty="0">
                <a:latin typeface="Arial MT"/>
                <a:cs typeface="Arial MT"/>
              </a:rPr>
              <a:t> </a:t>
            </a:r>
            <a:r>
              <a:rPr sz="1342" spc="73" dirty="0">
                <a:latin typeface="Arial MT"/>
                <a:cs typeface="Arial MT"/>
              </a:rPr>
              <a:t>variable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that</a:t>
            </a:r>
            <a:r>
              <a:rPr sz="1342" spc="89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will</a:t>
            </a:r>
            <a:r>
              <a:rPr sz="1342" spc="89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receive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61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spc="66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from</a:t>
            </a:r>
            <a:r>
              <a:rPr sz="1342" spc="61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64" dirty="0">
                <a:latin typeface="Arial MT"/>
                <a:cs typeface="Arial MT"/>
              </a:rPr>
              <a:t> </a:t>
            </a:r>
            <a:r>
              <a:rPr sz="1342" spc="77" dirty="0">
                <a:latin typeface="Arial MT"/>
                <a:cs typeface="Arial MT"/>
              </a:rPr>
              <a:t>collection,</a:t>
            </a:r>
            <a:r>
              <a:rPr sz="1342" spc="64" dirty="0">
                <a:latin typeface="Arial MT"/>
                <a:cs typeface="Arial MT"/>
              </a:rPr>
              <a:t> </a:t>
            </a:r>
            <a:r>
              <a:rPr sz="1342" spc="109" dirty="0">
                <a:latin typeface="Arial MT"/>
                <a:cs typeface="Arial MT"/>
              </a:rPr>
              <a:t>one</a:t>
            </a:r>
            <a:r>
              <a:rPr sz="1342" spc="64" dirty="0">
                <a:latin typeface="Arial MT"/>
                <a:cs typeface="Arial MT"/>
              </a:rPr>
              <a:t> </a:t>
            </a:r>
            <a:r>
              <a:rPr sz="1342" spc="127" dirty="0">
                <a:latin typeface="Arial MT"/>
                <a:cs typeface="Arial MT"/>
              </a:rPr>
              <a:t>at</a:t>
            </a:r>
            <a:r>
              <a:rPr sz="1342" spc="61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64" dirty="0">
                <a:latin typeface="Arial MT"/>
                <a:cs typeface="Arial MT"/>
              </a:rPr>
              <a:t> </a:t>
            </a:r>
            <a:r>
              <a:rPr sz="1342" spc="61" dirty="0">
                <a:latin typeface="Arial MT"/>
                <a:cs typeface="Arial MT"/>
              </a:rPr>
              <a:t>time,</a:t>
            </a:r>
            <a:r>
              <a:rPr sz="1342" spc="66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from</a:t>
            </a:r>
            <a:r>
              <a:rPr sz="1342" spc="61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beginning</a:t>
            </a:r>
            <a:r>
              <a:rPr sz="1342" spc="64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to</a:t>
            </a:r>
            <a:r>
              <a:rPr sz="1342" spc="64" dirty="0">
                <a:latin typeface="Arial MT"/>
                <a:cs typeface="Arial MT"/>
              </a:rPr>
              <a:t> </a:t>
            </a:r>
            <a:r>
              <a:rPr sz="1342" spc="89" dirty="0">
                <a:latin typeface="Arial MT"/>
                <a:cs typeface="Arial MT"/>
              </a:rPr>
              <a:t>end.</a:t>
            </a:r>
            <a:r>
              <a:rPr sz="1342" spc="61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The</a:t>
            </a:r>
            <a:r>
              <a:rPr sz="1342" spc="64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collection</a:t>
            </a:r>
            <a:r>
              <a:rPr sz="1342" spc="64" dirty="0">
                <a:latin typeface="Arial MT"/>
                <a:cs typeface="Arial MT"/>
              </a:rPr>
              <a:t> </a:t>
            </a:r>
            <a:r>
              <a:rPr sz="1342" spc="102" dirty="0">
                <a:latin typeface="Arial MT"/>
                <a:cs typeface="Arial MT"/>
              </a:rPr>
              <a:t>being</a:t>
            </a:r>
            <a:r>
              <a:rPr sz="1342" spc="64" dirty="0">
                <a:latin typeface="Arial MT"/>
                <a:cs typeface="Arial MT"/>
              </a:rPr>
              <a:t> </a:t>
            </a:r>
            <a:r>
              <a:rPr sz="1342" spc="111" dirty="0">
                <a:latin typeface="Arial MT"/>
                <a:cs typeface="Arial MT"/>
              </a:rPr>
              <a:t>cycled </a:t>
            </a:r>
            <a:r>
              <a:rPr sz="1342" spc="75" dirty="0">
                <a:latin typeface="Arial MT"/>
                <a:cs typeface="Arial MT"/>
              </a:rPr>
              <a:t>through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specified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11" dirty="0">
                <a:latin typeface="Arial MT"/>
                <a:cs typeface="Arial MT"/>
              </a:rPr>
              <a:t>by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3" dirty="0">
                <a:latin typeface="Arial MT"/>
                <a:cs typeface="Arial MT"/>
              </a:rPr>
              <a:t>collection.</a:t>
            </a:r>
            <a:endParaRPr sz="1342" dirty="0">
              <a:latin typeface="Arial MT"/>
              <a:cs typeface="Arial MT"/>
            </a:endParaRPr>
          </a:p>
          <a:p>
            <a:pPr>
              <a:spcBef>
                <a:spcPts val="148"/>
              </a:spcBef>
            </a:pPr>
            <a:endParaRPr sz="1342" dirty="0">
              <a:latin typeface="Arial MT"/>
              <a:cs typeface="Arial MT"/>
            </a:endParaRPr>
          </a:p>
          <a:p>
            <a:pPr marL="300639"/>
            <a:r>
              <a:rPr lang="en-IN" sz="1046" spc="52" dirty="0">
                <a:latin typeface="Arial MT"/>
                <a:cs typeface="Arial MT"/>
              </a:rPr>
              <a:t>Integer[] numbers= new Integer[]{1, 2, 3, 4, 5,6,7};</a:t>
            </a:r>
          </a:p>
          <a:p>
            <a:pPr marL="300639"/>
            <a:r>
              <a:rPr lang="en-IN" sz="1046" spc="52" dirty="0">
                <a:latin typeface="Arial MT"/>
                <a:cs typeface="Arial MT"/>
              </a:rPr>
              <a:t>for (Integer </a:t>
            </a:r>
            <a:r>
              <a:rPr lang="en-IN" sz="1046" spc="52" dirty="0" err="1">
                <a:latin typeface="Arial MT"/>
                <a:cs typeface="Arial MT"/>
              </a:rPr>
              <a:t>i</a:t>
            </a:r>
            <a:r>
              <a:rPr lang="en-IN" sz="1046" spc="52" dirty="0">
                <a:latin typeface="Arial MT"/>
                <a:cs typeface="Arial MT"/>
              </a:rPr>
              <a:t> : numbers) { </a:t>
            </a:r>
          </a:p>
          <a:p>
            <a:pPr marL="300639"/>
            <a:r>
              <a:rPr lang="en-IN" sz="1046" spc="52" dirty="0">
                <a:latin typeface="Arial MT"/>
                <a:cs typeface="Arial MT"/>
              </a:rPr>
              <a:t>    </a:t>
            </a:r>
            <a:r>
              <a:rPr lang="en-IN" sz="1046" spc="52" dirty="0" err="1">
                <a:latin typeface="Arial MT"/>
                <a:cs typeface="Arial MT"/>
              </a:rPr>
              <a:t>System.debug</a:t>
            </a:r>
            <a:r>
              <a:rPr lang="en-IN" sz="1046" spc="52" dirty="0">
                <a:latin typeface="Arial MT"/>
                <a:cs typeface="Arial MT"/>
              </a:rPr>
              <a:t>(</a:t>
            </a:r>
            <a:r>
              <a:rPr lang="en-IN" sz="1046" spc="52" dirty="0" err="1">
                <a:latin typeface="Arial MT"/>
                <a:cs typeface="Arial MT"/>
              </a:rPr>
              <a:t>i</a:t>
            </a:r>
            <a:r>
              <a:rPr lang="en-IN" sz="1046" spc="52" dirty="0">
                <a:latin typeface="Arial MT"/>
                <a:cs typeface="Arial MT"/>
              </a:rPr>
              <a:t>);</a:t>
            </a:r>
          </a:p>
          <a:p>
            <a:pPr marL="300639"/>
            <a:r>
              <a:rPr lang="en-IN" sz="1046" spc="52" dirty="0">
                <a:latin typeface="Arial MT"/>
                <a:cs typeface="Arial MT"/>
              </a:rPr>
              <a:t>     }</a:t>
            </a:r>
          </a:p>
          <a:p>
            <a:pPr marL="300639"/>
            <a:r>
              <a:rPr lang="en-IN" sz="1046" spc="52" dirty="0">
                <a:latin typeface="Arial MT"/>
                <a:cs typeface="Arial MT"/>
              </a:rPr>
              <a:t>List&lt;Account&gt; </a:t>
            </a:r>
            <a:r>
              <a:rPr lang="en-IN" sz="1046" spc="52" dirty="0" err="1">
                <a:latin typeface="Arial MT"/>
                <a:cs typeface="Arial MT"/>
              </a:rPr>
              <a:t>accs</a:t>
            </a:r>
            <a:r>
              <a:rPr lang="en-IN" sz="1046" spc="52" dirty="0">
                <a:latin typeface="Arial MT"/>
                <a:cs typeface="Arial MT"/>
              </a:rPr>
              <a:t> = [select name from account]; </a:t>
            </a:r>
          </a:p>
          <a:p>
            <a:pPr marL="300639"/>
            <a:r>
              <a:rPr lang="en-IN" sz="1046" spc="52" dirty="0">
                <a:latin typeface="Arial MT"/>
                <a:cs typeface="Arial MT"/>
              </a:rPr>
              <a:t>for(account </a:t>
            </a:r>
            <a:r>
              <a:rPr lang="en-IN" sz="1046" spc="52" dirty="0" err="1">
                <a:latin typeface="Arial MT"/>
                <a:cs typeface="Arial MT"/>
              </a:rPr>
              <a:t>ac:accs</a:t>
            </a:r>
            <a:r>
              <a:rPr lang="en-IN" sz="1046" spc="52" dirty="0">
                <a:latin typeface="Arial MT"/>
                <a:cs typeface="Arial MT"/>
              </a:rPr>
              <a:t>) {</a:t>
            </a:r>
          </a:p>
          <a:p>
            <a:pPr marL="300639"/>
            <a:r>
              <a:rPr lang="en-IN" sz="1046" spc="52" dirty="0" err="1">
                <a:latin typeface="Arial MT"/>
                <a:cs typeface="Arial MT"/>
              </a:rPr>
              <a:t>System.debug</a:t>
            </a:r>
            <a:r>
              <a:rPr lang="en-IN" sz="1046" spc="52" dirty="0">
                <a:latin typeface="Arial MT"/>
                <a:cs typeface="Arial MT"/>
              </a:rPr>
              <a:t>('account name are ' + ac.name);</a:t>
            </a:r>
          </a:p>
          <a:p>
            <a:pPr marL="300639"/>
            <a:r>
              <a:rPr lang="en-IN" sz="1046" spc="52" dirty="0">
                <a:latin typeface="Arial MT"/>
                <a:cs typeface="Arial MT"/>
              </a:rPr>
              <a:t>}</a:t>
            </a:r>
            <a:endParaRPr sz="1046" dirty="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65849" y="3873474"/>
            <a:ext cx="2177115" cy="1769015"/>
            <a:chOff x="13503535" y="6631899"/>
            <a:chExt cx="4786630" cy="38893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3535" y="6631899"/>
              <a:ext cx="4786633" cy="38891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503535" y="8566413"/>
              <a:ext cx="1633220" cy="948055"/>
            </a:xfrm>
            <a:custGeom>
              <a:avLst/>
              <a:gdLst/>
              <a:ahLst/>
              <a:cxnLst/>
              <a:rect l="l" t="t" r="r" b="b"/>
              <a:pathLst>
                <a:path w="1633219" h="948054">
                  <a:moveTo>
                    <a:pt x="816324" y="947510"/>
                  </a:moveTo>
                  <a:lnTo>
                    <a:pt x="0" y="473755"/>
                  </a:lnTo>
                  <a:lnTo>
                    <a:pt x="816324" y="0"/>
                  </a:lnTo>
                  <a:lnTo>
                    <a:pt x="1632650" y="473755"/>
                  </a:lnTo>
                  <a:lnTo>
                    <a:pt x="816324" y="947510"/>
                  </a:lnTo>
                  <a:close/>
                </a:path>
              </a:pathLst>
            </a:custGeom>
            <a:solidFill>
              <a:srgbClr val="C7E4F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757475" y="4886211"/>
            <a:ext cx="548756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spc="-45" dirty="0">
                <a:solidFill>
                  <a:srgbClr val="0C0C0C"/>
                </a:solidFill>
                <a:latin typeface="Arial Black"/>
                <a:cs typeface="Arial Black"/>
              </a:rPr>
              <a:t>Condition</a:t>
            </a:r>
            <a:endParaRPr sz="887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24819" y="4424853"/>
            <a:ext cx="1164517" cy="182008"/>
          </a:xfrm>
          <a:prstGeom prst="rect">
            <a:avLst/>
          </a:prstGeom>
          <a:solidFill>
            <a:srgbClr val="FFBEBE"/>
          </a:solidFill>
        </p:spPr>
        <p:txBody>
          <a:bodyPr vert="horz" wrap="square" lIns="0" tIns="45056" rIns="0" bIns="0" rtlCol="0">
            <a:spAutoFit/>
          </a:bodyPr>
          <a:lstStyle/>
          <a:p>
            <a:pPr marL="120718">
              <a:spcBef>
                <a:spcPts val="355"/>
              </a:spcBef>
            </a:pPr>
            <a:r>
              <a:rPr sz="887" spc="-48" dirty="0">
                <a:solidFill>
                  <a:srgbClr val="0C0C0C"/>
                </a:solidFill>
                <a:latin typeface="Arial Black"/>
                <a:cs typeface="Arial Black"/>
              </a:rPr>
              <a:t>Conditional</a:t>
            </a:r>
            <a:r>
              <a:rPr sz="887" spc="-41" dirty="0">
                <a:solidFill>
                  <a:srgbClr val="0C0C0C"/>
                </a:solidFill>
                <a:latin typeface="Arial Black"/>
                <a:cs typeface="Arial Black"/>
              </a:rPr>
              <a:t> </a:t>
            </a:r>
            <a:r>
              <a:rPr sz="887" spc="-9" dirty="0">
                <a:solidFill>
                  <a:srgbClr val="0C0C0C"/>
                </a:solidFill>
                <a:latin typeface="Arial Black"/>
                <a:cs typeface="Arial Black"/>
              </a:rPr>
              <a:t>code</a:t>
            </a:r>
            <a:endParaRPr sz="887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697" y="965687"/>
            <a:ext cx="3341401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5776">
              <a:spcBef>
                <a:spcPts val="43"/>
              </a:spcBef>
            </a:pPr>
            <a:r>
              <a:rPr spc="-75" dirty="0"/>
              <a:t>Fields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2219" y="1767309"/>
            <a:ext cx="8238553" cy="3821588"/>
          </a:xfrm>
          <a:prstGeom prst="rect">
            <a:avLst/>
          </a:prstGeom>
        </p:spPr>
        <p:txBody>
          <a:bodyPr vert="horz" wrap="square" lIns="0" tIns="35525" rIns="0" bIns="0" rtlCol="0">
            <a:spAutoFit/>
          </a:bodyPr>
          <a:lstStyle/>
          <a:p>
            <a:pPr marL="348579" indent="-320277">
              <a:spcBef>
                <a:spcPts val="280"/>
              </a:spcBef>
              <a:buFont typeface="Lucida Sans Unicode"/>
              <a:buChar char="▪"/>
              <a:tabLst>
                <a:tab pos="348579" algn="l"/>
                <a:tab pos="348868" algn="l"/>
                <a:tab pos="2195731" algn="l"/>
                <a:tab pos="3086673" algn="l"/>
              </a:tabLst>
            </a:pPr>
            <a:r>
              <a:rPr sz="1228" spc="-14" dirty="0">
                <a:latin typeface="Microsoft Sans Serif"/>
                <a:cs typeface="Microsoft Sans Serif"/>
              </a:rPr>
              <a:t>Fields</a:t>
            </a:r>
            <a:r>
              <a:rPr sz="1228" spc="18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are</a:t>
            </a:r>
            <a:r>
              <a:rPr sz="1228" spc="20" dirty="0">
                <a:latin typeface="Microsoft Sans Serif"/>
                <a:cs typeface="Microsoft Sans Serif"/>
              </a:rPr>
              <a:t> </a:t>
            </a:r>
            <a:r>
              <a:rPr sz="1228" spc="75" dirty="0">
                <a:latin typeface="Microsoft Sans Serif"/>
                <a:cs typeface="Microsoft Sans Serif"/>
              </a:rPr>
              <a:t>analogous</a:t>
            </a:r>
            <a:r>
              <a:rPr sz="1228" spc="20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to	</a:t>
            </a:r>
            <a:r>
              <a:rPr sz="1228" spc="57" dirty="0">
                <a:latin typeface="Microsoft Sans Serif"/>
                <a:cs typeface="Microsoft Sans Serif"/>
              </a:rPr>
              <a:t>columns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18" dirty="0">
                <a:latin typeface="Microsoft Sans Serif"/>
                <a:cs typeface="Microsoft Sans Serif"/>
              </a:rPr>
              <a:t>in	</a:t>
            </a:r>
            <a:r>
              <a:rPr sz="1228" spc="80" dirty="0">
                <a:latin typeface="Microsoft Sans Serif"/>
                <a:cs typeface="Microsoft Sans Serif"/>
              </a:rPr>
              <a:t>databases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25" dirty="0">
                <a:latin typeface="Microsoft Sans Serif"/>
                <a:cs typeface="Microsoft Sans Serif"/>
              </a:rPr>
              <a:t>.You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04" dirty="0">
                <a:latin typeface="Microsoft Sans Serif"/>
                <a:cs typeface="Microsoft Sans Serif"/>
              </a:rPr>
              <a:t>have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75" dirty="0">
                <a:latin typeface="Microsoft Sans Serif"/>
                <a:cs typeface="Microsoft Sans Serif"/>
              </a:rPr>
              <a:t>standard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8" dirty="0">
                <a:latin typeface="Microsoft Sans Serif"/>
                <a:cs typeface="Microsoft Sans Serif"/>
              </a:rPr>
              <a:t>fields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30" dirty="0">
                <a:latin typeface="Microsoft Sans Serif"/>
                <a:cs typeface="Microsoft Sans Serif"/>
              </a:rPr>
              <a:t>and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73" dirty="0">
                <a:latin typeface="Microsoft Sans Serif"/>
                <a:cs typeface="Microsoft Sans Serif"/>
              </a:rPr>
              <a:t>custom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16" dirty="0">
                <a:latin typeface="Microsoft Sans Serif"/>
                <a:cs typeface="Microsoft Sans Serif"/>
              </a:rPr>
              <a:t>fields</a:t>
            </a:r>
            <a:endParaRPr sz="1228" dirty="0">
              <a:latin typeface="Microsoft Sans Serif"/>
              <a:cs typeface="Microsoft Sans Serif"/>
            </a:endParaRPr>
          </a:p>
          <a:p>
            <a:pPr marL="348579" indent="-320277">
              <a:spcBef>
                <a:spcPts val="239"/>
              </a:spcBef>
              <a:buFont typeface="Lucida Sans Unicode"/>
              <a:buChar char="▪"/>
              <a:tabLst>
                <a:tab pos="348579" algn="l"/>
                <a:tab pos="348868" algn="l"/>
              </a:tabLst>
            </a:pPr>
            <a:r>
              <a:rPr sz="1228" spc="68" dirty="0">
                <a:latin typeface="Microsoft Sans Serif"/>
                <a:cs typeface="Microsoft Sans Serif"/>
              </a:rPr>
              <a:t>Standard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-14" dirty="0">
                <a:latin typeface="Microsoft Sans Serif"/>
                <a:cs typeface="Microsoft Sans Serif"/>
              </a:rPr>
              <a:t>Fields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43" dirty="0">
                <a:latin typeface="Microsoft Sans Serif"/>
                <a:cs typeface="Microsoft Sans Serif"/>
              </a:rPr>
              <a:t>or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5" dirty="0">
                <a:latin typeface="Microsoft Sans Serif"/>
                <a:cs typeface="Microsoft Sans Serif"/>
              </a:rPr>
              <a:t>System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-14" dirty="0">
                <a:latin typeface="Microsoft Sans Serif"/>
                <a:cs typeface="Microsoft Sans Serif"/>
              </a:rPr>
              <a:t>Fields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are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89" dirty="0">
                <a:latin typeface="Microsoft Sans Serif"/>
                <a:cs typeface="Microsoft Sans Serif"/>
              </a:rPr>
              <a:t>not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91" dirty="0">
                <a:latin typeface="Microsoft Sans Serif"/>
                <a:cs typeface="Microsoft Sans Serif"/>
              </a:rPr>
              <a:t>editable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04" dirty="0">
                <a:latin typeface="Microsoft Sans Serif"/>
                <a:cs typeface="Microsoft Sans Serif"/>
              </a:rPr>
              <a:t>except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89" dirty="0">
                <a:latin typeface="Microsoft Sans Serif"/>
                <a:cs typeface="Microsoft Sans Serif"/>
              </a:rPr>
              <a:t>the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73" dirty="0">
                <a:latin typeface="Microsoft Sans Serif"/>
                <a:cs typeface="Microsoft Sans Serif"/>
              </a:rPr>
              <a:t>label</a:t>
            </a:r>
            <a:endParaRPr sz="1228" dirty="0">
              <a:latin typeface="Microsoft Sans Serif"/>
              <a:cs typeface="Microsoft Sans Serif"/>
            </a:endParaRPr>
          </a:p>
          <a:p>
            <a:pPr marL="348579" indent="-320277">
              <a:spcBef>
                <a:spcPts val="239"/>
              </a:spcBef>
              <a:buFont typeface="Lucida Sans Unicode"/>
              <a:buChar char="▪"/>
              <a:tabLst>
                <a:tab pos="348579" algn="l"/>
                <a:tab pos="348868" algn="l"/>
              </a:tabLst>
            </a:pPr>
            <a:r>
              <a:rPr sz="1228" spc="61" dirty="0">
                <a:latin typeface="Microsoft Sans Serif"/>
                <a:cs typeface="Microsoft Sans Serif"/>
              </a:rPr>
              <a:t>Custom</a:t>
            </a:r>
            <a:r>
              <a:rPr sz="1228" spc="9" dirty="0">
                <a:latin typeface="Microsoft Sans Serif"/>
                <a:cs typeface="Microsoft Sans Serif"/>
              </a:rPr>
              <a:t> </a:t>
            </a:r>
            <a:r>
              <a:rPr sz="1228" spc="-14" dirty="0">
                <a:latin typeface="Microsoft Sans Serif"/>
                <a:cs typeface="Microsoft Sans Serif"/>
              </a:rPr>
              <a:t>Fields</a:t>
            </a:r>
            <a:r>
              <a:rPr sz="1228" spc="9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are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91" dirty="0">
                <a:latin typeface="Microsoft Sans Serif"/>
                <a:cs typeface="Microsoft Sans Serif"/>
              </a:rPr>
              <a:t>editable</a:t>
            </a:r>
            <a:r>
              <a:rPr sz="1228" spc="9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to</a:t>
            </a:r>
            <a:r>
              <a:rPr sz="1228" spc="9" dirty="0">
                <a:latin typeface="Microsoft Sans Serif"/>
                <a:cs typeface="Microsoft Sans Serif"/>
              </a:rPr>
              <a:t> </a:t>
            </a:r>
            <a:r>
              <a:rPr sz="1228" spc="161" dirty="0">
                <a:latin typeface="Microsoft Sans Serif"/>
                <a:cs typeface="Microsoft Sans Serif"/>
              </a:rPr>
              <a:t>a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77" dirty="0">
                <a:latin typeface="Microsoft Sans Serif"/>
                <a:cs typeface="Microsoft Sans Serif"/>
              </a:rPr>
              <a:t>greater</a:t>
            </a:r>
            <a:r>
              <a:rPr sz="1228" spc="9" dirty="0">
                <a:latin typeface="Microsoft Sans Serif"/>
                <a:cs typeface="Microsoft Sans Serif"/>
              </a:rPr>
              <a:t> </a:t>
            </a:r>
            <a:r>
              <a:rPr sz="1228" spc="73" dirty="0">
                <a:latin typeface="Microsoft Sans Serif"/>
                <a:cs typeface="Microsoft Sans Serif"/>
              </a:rPr>
              <a:t>extent</a:t>
            </a:r>
            <a:endParaRPr sz="1228" dirty="0">
              <a:latin typeface="Microsoft Sans Serif"/>
              <a:cs typeface="Microsoft Sans Serif"/>
            </a:endParaRPr>
          </a:p>
          <a:p>
            <a:pPr marL="348579" marR="93571" indent="-319988">
              <a:lnSpc>
                <a:spcPts val="1337"/>
              </a:lnSpc>
              <a:spcBef>
                <a:spcPts val="395"/>
              </a:spcBef>
              <a:buFont typeface="Lucida Sans Unicode"/>
              <a:buChar char="▪"/>
              <a:tabLst>
                <a:tab pos="348579" algn="l"/>
                <a:tab pos="348868" algn="l"/>
              </a:tabLst>
            </a:pPr>
            <a:r>
              <a:rPr sz="1228" spc="89" dirty="0">
                <a:latin typeface="Microsoft Sans Serif"/>
                <a:cs typeface="Microsoft Sans Serif"/>
              </a:rPr>
              <a:t>Create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134" dirty="0">
                <a:latin typeface="Microsoft Sans Serif"/>
                <a:cs typeface="Microsoft Sans Serif"/>
              </a:rPr>
              <a:t>“New”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61" dirty="0">
                <a:latin typeface="Microsoft Sans Serif"/>
                <a:cs typeface="Microsoft Sans Serif"/>
              </a:rPr>
              <a:t>Custom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9" dirty="0">
                <a:latin typeface="Microsoft Sans Serif"/>
                <a:cs typeface="Microsoft Sans Serif"/>
              </a:rPr>
              <a:t>Field: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-14" dirty="0">
                <a:latin typeface="Microsoft Sans Serif"/>
                <a:cs typeface="Microsoft Sans Serif"/>
              </a:rPr>
              <a:t>The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4" dirty="0">
                <a:latin typeface="Microsoft Sans Serif"/>
                <a:cs typeface="Microsoft Sans Serif"/>
              </a:rPr>
              <a:t>location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84" dirty="0">
                <a:latin typeface="Microsoft Sans Serif"/>
                <a:cs typeface="Microsoft Sans Serif"/>
              </a:rPr>
              <a:t>of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9" dirty="0">
                <a:latin typeface="Microsoft Sans Serif"/>
                <a:cs typeface="Microsoft Sans Serif"/>
              </a:rPr>
              <a:t>the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134" dirty="0">
                <a:latin typeface="Microsoft Sans Serif"/>
                <a:cs typeface="Microsoft Sans Serif"/>
              </a:rPr>
              <a:t>“New”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6" dirty="0">
                <a:latin typeface="Microsoft Sans Serif"/>
                <a:cs typeface="Microsoft Sans Serif"/>
              </a:rPr>
              <a:t>option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11" dirty="0">
                <a:latin typeface="Microsoft Sans Serif"/>
                <a:cs typeface="Microsoft Sans Serif"/>
              </a:rPr>
              <a:t>may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9" dirty="0">
                <a:latin typeface="Microsoft Sans Serif"/>
                <a:cs typeface="Microsoft Sans Serif"/>
              </a:rPr>
              <a:t>vary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07" dirty="0">
                <a:latin typeface="Microsoft Sans Serif"/>
                <a:cs typeface="Microsoft Sans Serif"/>
              </a:rPr>
              <a:t>depending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98" dirty="0">
                <a:latin typeface="Microsoft Sans Serif"/>
                <a:cs typeface="Microsoft Sans Serif"/>
              </a:rPr>
              <a:t>on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9" dirty="0">
                <a:latin typeface="Microsoft Sans Serif"/>
                <a:cs typeface="Microsoft Sans Serif"/>
              </a:rPr>
              <a:t>the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04" dirty="0">
                <a:latin typeface="Microsoft Sans Serif"/>
                <a:cs typeface="Microsoft Sans Serif"/>
              </a:rPr>
              <a:t>object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you </a:t>
            </a:r>
            <a:r>
              <a:rPr sz="1228" spc="82" dirty="0">
                <a:latin typeface="Microsoft Sans Serif"/>
                <a:cs typeface="Microsoft Sans Serif"/>
              </a:rPr>
              <a:t> </a:t>
            </a:r>
            <a:r>
              <a:rPr sz="1228" spc="11" dirty="0">
                <a:latin typeface="Microsoft Sans Serif"/>
                <a:cs typeface="Microsoft Sans Serif"/>
              </a:rPr>
              <a:t>use. </a:t>
            </a:r>
            <a:r>
              <a:rPr sz="1228" spc="68" dirty="0">
                <a:latin typeface="Microsoft Sans Serif"/>
                <a:cs typeface="Microsoft Sans Serif"/>
              </a:rPr>
              <a:t>When </a:t>
            </a:r>
            <a:r>
              <a:rPr sz="1228" spc="23" dirty="0">
                <a:latin typeface="Microsoft Sans Serif"/>
                <a:cs typeface="Microsoft Sans Serif"/>
              </a:rPr>
              <a:t>using </a:t>
            </a:r>
            <a:r>
              <a:rPr sz="1228" spc="161" dirty="0">
                <a:latin typeface="Microsoft Sans Serif"/>
                <a:cs typeface="Microsoft Sans Serif"/>
              </a:rPr>
              <a:t>a </a:t>
            </a:r>
            <a:r>
              <a:rPr sz="1228" spc="75" dirty="0">
                <a:latin typeface="Microsoft Sans Serif"/>
                <a:cs typeface="Microsoft Sans Serif"/>
              </a:rPr>
              <a:t>standard </a:t>
            </a:r>
            <a:r>
              <a:rPr sz="1228" spc="89" dirty="0">
                <a:latin typeface="Microsoft Sans Serif"/>
                <a:cs typeface="Microsoft Sans Serif"/>
              </a:rPr>
              <a:t>object, </a:t>
            </a:r>
            <a:r>
              <a:rPr sz="1228" spc="136" dirty="0">
                <a:latin typeface="Microsoft Sans Serif"/>
                <a:cs typeface="Microsoft Sans Serif"/>
              </a:rPr>
              <a:t>go </a:t>
            </a:r>
            <a:r>
              <a:rPr sz="1228" spc="100" dirty="0">
                <a:latin typeface="Microsoft Sans Serif"/>
                <a:cs typeface="Microsoft Sans Serif"/>
              </a:rPr>
              <a:t>to </a:t>
            </a:r>
            <a:r>
              <a:rPr sz="1228" spc="136" dirty="0">
                <a:latin typeface="Microsoft Sans Serif"/>
                <a:cs typeface="Microsoft Sans Serif"/>
              </a:rPr>
              <a:t>App </a:t>
            </a:r>
            <a:r>
              <a:rPr sz="1228" spc="43" dirty="0">
                <a:latin typeface="Microsoft Sans Serif"/>
                <a:cs typeface="Microsoft Sans Serif"/>
              </a:rPr>
              <a:t>Setup </a:t>
            </a:r>
            <a:r>
              <a:rPr sz="1228" spc="32" dirty="0">
                <a:latin typeface="Microsoft Sans Serif"/>
                <a:cs typeface="Microsoft Sans Serif"/>
              </a:rPr>
              <a:t>&gt; </a:t>
            </a:r>
            <a:r>
              <a:rPr sz="1228" spc="39" dirty="0">
                <a:latin typeface="Microsoft Sans Serif"/>
                <a:cs typeface="Microsoft Sans Serif"/>
              </a:rPr>
              <a:t>Customize </a:t>
            </a:r>
            <a:r>
              <a:rPr sz="1228" spc="32" dirty="0">
                <a:latin typeface="Microsoft Sans Serif"/>
                <a:cs typeface="Microsoft Sans Serif"/>
              </a:rPr>
              <a:t>&gt; </a:t>
            </a:r>
            <a:r>
              <a:rPr sz="1228" spc="102" dirty="0">
                <a:latin typeface="Microsoft Sans Serif"/>
                <a:cs typeface="Microsoft Sans Serif"/>
              </a:rPr>
              <a:t>[Object </a:t>
            </a:r>
            <a:r>
              <a:rPr sz="1228" spc="109" dirty="0">
                <a:latin typeface="Microsoft Sans Serif"/>
                <a:cs typeface="Microsoft Sans Serif"/>
              </a:rPr>
              <a:t>Name </a:t>
            </a:r>
            <a:r>
              <a:rPr sz="1228" spc="32" dirty="0">
                <a:latin typeface="Microsoft Sans Serif"/>
                <a:cs typeface="Microsoft Sans Serif"/>
              </a:rPr>
              <a:t>&gt; </a:t>
            </a:r>
            <a:r>
              <a:rPr sz="1228" spc="-11" dirty="0">
                <a:latin typeface="Microsoft Sans Serif"/>
                <a:cs typeface="Microsoft Sans Serif"/>
              </a:rPr>
              <a:t>Fields. </a:t>
            </a:r>
            <a:r>
              <a:rPr sz="1228" spc="32" dirty="0">
                <a:latin typeface="Microsoft Sans Serif"/>
                <a:cs typeface="Microsoft Sans Serif"/>
              </a:rPr>
              <a:t>With </a:t>
            </a:r>
            <a:r>
              <a:rPr sz="1228" spc="161" dirty="0">
                <a:latin typeface="Microsoft Sans Serif"/>
                <a:cs typeface="Microsoft Sans Serif"/>
              </a:rPr>
              <a:t>a </a:t>
            </a:r>
            <a:r>
              <a:rPr sz="1228" spc="164" dirty="0">
                <a:latin typeface="Microsoft Sans Serif"/>
                <a:cs typeface="Microsoft Sans Serif"/>
              </a:rPr>
              <a:t> </a:t>
            </a:r>
            <a:r>
              <a:rPr sz="1228" spc="73" dirty="0">
                <a:latin typeface="Microsoft Sans Serif"/>
                <a:cs typeface="Microsoft Sans Serif"/>
              </a:rPr>
              <a:t>custom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field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9" dirty="0">
                <a:latin typeface="Microsoft Sans Serif"/>
                <a:cs typeface="Microsoft Sans Serif"/>
              </a:rPr>
              <a:t>object,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9" dirty="0">
                <a:latin typeface="Microsoft Sans Serif"/>
                <a:cs typeface="Microsoft Sans Serif"/>
              </a:rPr>
              <a:t>find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36" dirty="0">
                <a:latin typeface="Microsoft Sans Serif"/>
                <a:cs typeface="Microsoft Sans Serif"/>
              </a:rPr>
              <a:t>App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43" dirty="0">
                <a:latin typeface="Microsoft Sans Serif"/>
                <a:cs typeface="Microsoft Sans Serif"/>
              </a:rPr>
              <a:t>Setup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32" dirty="0">
                <a:latin typeface="Microsoft Sans Serif"/>
                <a:cs typeface="Microsoft Sans Serif"/>
              </a:rPr>
              <a:t>&gt;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9" dirty="0">
                <a:latin typeface="Microsoft Sans Serif"/>
                <a:cs typeface="Microsoft Sans Serif"/>
              </a:rPr>
              <a:t>Create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32" dirty="0">
                <a:latin typeface="Microsoft Sans Serif"/>
                <a:cs typeface="Microsoft Sans Serif"/>
              </a:rPr>
              <a:t>&gt;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9" dirty="0">
                <a:latin typeface="Microsoft Sans Serif"/>
                <a:cs typeface="Microsoft Sans Serif"/>
              </a:rPr>
              <a:t>Objects.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34" dirty="0">
                <a:latin typeface="Microsoft Sans Serif"/>
                <a:cs typeface="Microsoft Sans Serif"/>
              </a:rPr>
              <a:t>You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9" dirty="0">
                <a:latin typeface="Microsoft Sans Serif"/>
                <a:cs typeface="Microsoft Sans Serif"/>
              </a:rPr>
              <a:t>will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34" dirty="0">
                <a:latin typeface="Microsoft Sans Serif"/>
                <a:cs typeface="Microsoft Sans Serif"/>
              </a:rPr>
              <a:t>see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89" dirty="0">
                <a:latin typeface="Microsoft Sans Serif"/>
                <a:cs typeface="Microsoft Sans Serif"/>
              </a:rPr>
              <a:t>the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34" dirty="0">
                <a:latin typeface="Microsoft Sans Serif"/>
                <a:cs typeface="Microsoft Sans Serif"/>
              </a:rPr>
              <a:t>“New”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6" dirty="0">
                <a:latin typeface="Microsoft Sans Serif"/>
                <a:cs typeface="Microsoft Sans Serif"/>
              </a:rPr>
              <a:t>option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98" dirty="0">
                <a:latin typeface="Microsoft Sans Serif"/>
                <a:cs typeface="Microsoft Sans Serif"/>
              </a:rPr>
              <a:t>on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9" dirty="0">
                <a:latin typeface="Microsoft Sans Serif"/>
                <a:cs typeface="Microsoft Sans Serif"/>
              </a:rPr>
              <a:t>the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43" dirty="0">
                <a:latin typeface="Microsoft Sans Serif"/>
                <a:cs typeface="Microsoft Sans Serif"/>
              </a:rPr>
              <a:t>right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9" dirty="0">
                <a:latin typeface="Microsoft Sans Serif"/>
                <a:cs typeface="Microsoft Sans Serif"/>
              </a:rPr>
              <a:t>next </a:t>
            </a:r>
            <a:r>
              <a:rPr sz="1228" spc="-321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to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2" dirty="0">
                <a:latin typeface="Microsoft Sans Serif"/>
                <a:cs typeface="Microsoft Sans Serif"/>
              </a:rPr>
              <a:t>“Custom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-14" dirty="0">
                <a:latin typeface="Microsoft Sans Serif"/>
                <a:cs typeface="Microsoft Sans Serif"/>
              </a:rPr>
              <a:t>Fields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16" dirty="0">
                <a:latin typeface="Microsoft Sans Serif"/>
                <a:cs typeface="Microsoft Sans Serif"/>
              </a:rPr>
              <a:t>&amp;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30" dirty="0">
                <a:latin typeface="Microsoft Sans Serif"/>
                <a:cs typeface="Microsoft Sans Serif"/>
              </a:rPr>
              <a:t>Relationships”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98" dirty="0">
                <a:latin typeface="Microsoft Sans Serif"/>
                <a:cs typeface="Microsoft Sans Serif"/>
              </a:rPr>
              <a:t>when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you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9" dirty="0">
                <a:latin typeface="Microsoft Sans Serif"/>
                <a:cs typeface="Microsoft Sans Serif"/>
              </a:rPr>
              <a:t>scroll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23" dirty="0">
                <a:latin typeface="Microsoft Sans Serif"/>
                <a:cs typeface="Microsoft Sans Serif"/>
              </a:rPr>
              <a:t>down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to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89" dirty="0">
                <a:latin typeface="Microsoft Sans Serif"/>
                <a:cs typeface="Microsoft Sans Serif"/>
              </a:rPr>
              <a:t>the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61" dirty="0">
                <a:latin typeface="Microsoft Sans Serif"/>
                <a:cs typeface="Microsoft Sans Serif"/>
              </a:rPr>
              <a:t>Custom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-14" dirty="0">
                <a:latin typeface="Microsoft Sans Serif"/>
                <a:cs typeface="Microsoft Sans Serif"/>
              </a:rPr>
              <a:t>Fields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section.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43" dirty="0">
                <a:latin typeface="Microsoft Sans Serif"/>
                <a:cs typeface="Microsoft Sans Serif"/>
              </a:rPr>
              <a:t>Select</a:t>
            </a:r>
            <a:r>
              <a:rPr sz="1228" spc="18" dirty="0">
                <a:latin typeface="Microsoft Sans Serif"/>
                <a:cs typeface="Microsoft Sans Serif"/>
              </a:rPr>
              <a:t> </a:t>
            </a:r>
            <a:r>
              <a:rPr sz="1228" spc="134" dirty="0">
                <a:latin typeface="Microsoft Sans Serif"/>
                <a:cs typeface="Microsoft Sans Serif"/>
              </a:rPr>
              <a:t>“New”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to </a:t>
            </a:r>
            <a:r>
              <a:rPr sz="1228" spc="102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create</a:t>
            </a:r>
            <a:r>
              <a:rPr sz="1228" spc="9" dirty="0">
                <a:latin typeface="Microsoft Sans Serif"/>
                <a:cs typeface="Microsoft Sans Serif"/>
              </a:rPr>
              <a:t> </a:t>
            </a:r>
            <a:r>
              <a:rPr sz="1228" spc="161" dirty="0">
                <a:latin typeface="Microsoft Sans Serif"/>
                <a:cs typeface="Microsoft Sans Serif"/>
              </a:rPr>
              <a:t>a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09" dirty="0">
                <a:latin typeface="Microsoft Sans Serif"/>
                <a:cs typeface="Microsoft Sans Serif"/>
              </a:rPr>
              <a:t>new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73" dirty="0">
                <a:latin typeface="Microsoft Sans Serif"/>
                <a:cs typeface="Microsoft Sans Serif"/>
              </a:rPr>
              <a:t>custom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41" dirty="0">
                <a:latin typeface="Microsoft Sans Serif"/>
                <a:cs typeface="Microsoft Sans Serif"/>
              </a:rPr>
              <a:t>field.</a:t>
            </a:r>
            <a:endParaRPr sz="1228" dirty="0">
              <a:latin typeface="Microsoft Sans Serif"/>
              <a:cs typeface="Microsoft Sans Serif"/>
            </a:endParaRPr>
          </a:p>
          <a:p>
            <a:pPr marL="5776" marR="47362">
              <a:lnSpc>
                <a:spcPts val="1337"/>
              </a:lnSpc>
              <a:spcBef>
                <a:spcPts val="671"/>
              </a:spcBef>
            </a:pPr>
            <a:r>
              <a:rPr sz="1228" b="1" spc="-41" dirty="0">
                <a:solidFill>
                  <a:srgbClr val="107295"/>
                </a:solidFill>
                <a:latin typeface="Arial"/>
                <a:cs typeface="Arial"/>
              </a:rPr>
              <a:t>Assign</a:t>
            </a:r>
            <a:r>
              <a:rPr sz="1228" b="1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28" b="1" spc="132" dirty="0">
                <a:solidFill>
                  <a:srgbClr val="107295"/>
                </a:solidFill>
                <a:latin typeface="Arial"/>
                <a:cs typeface="Arial"/>
              </a:rPr>
              <a:t>a</a:t>
            </a:r>
            <a:r>
              <a:rPr sz="1228" b="1" spc="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28" b="1" spc="-18" dirty="0">
                <a:solidFill>
                  <a:srgbClr val="107295"/>
                </a:solidFill>
                <a:latin typeface="Arial"/>
                <a:cs typeface="Arial"/>
              </a:rPr>
              <a:t>Field</a:t>
            </a:r>
            <a:r>
              <a:rPr sz="1228" b="1" spc="2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28" b="1" dirty="0">
                <a:solidFill>
                  <a:srgbClr val="107295"/>
                </a:solidFill>
                <a:latin typeface="Arial"/>
                <a:cs typeface="Arial"/>
              </a:rPr>
              <a:t>Type</a:t>
            </a:r>
            <a:r>
              <a:rPr sz="1228" dirty="0">
                <a:solidFill>
                  <a:srgbClr val="107295"/>
                </a:solidFill>
                <a:latin typeface="Microsoft Sans Serif"/>
                <a:cs typeface="Microsoft Sans Serif"/>
              </a:rPr>
              <a:t>:</a:t>
            </a:r>
            <a:r>
              <a:rPr sz="1228" spc="16" dirty="0">
                <a:solidFill>
                  <a:srgbClr val="107295"/>
                </a:solidFill>
                <a:latin typeface="Microsoft Sans Serif"/>
                <a:cs typeface="Microsoft Sans Serif"/>
              </a:rPr>
              <a:t> </a:t>
            </a:r>
            <a:r>
              <a:rPr sz="1228" spc="68" dirty="0">
                <a:latin typeface="Microsoft Sans Serif"/>
                <a:cs typeface="Microsoft Sans Serif"/>
              </a:rPr>
              <a:t>When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45" dirty="0">
                <a:latin typeface="Microsoft Sans Serif"/>
                <a:cs typeface="Microsoft Sans Serif"/>
              </a:rPr>
              <a:t>setting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14" dirty="0">
                <a:latin typeface="Microsoft Sans Serif"/>
                <a:cs typeface="Microsoft Sans Serif"/>
              </a:rPr>
              <a:t>up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161" dirty="0">
                <a:latin typeface="Microsoft Sans Serif"/>
                <a:cs typeface="Microsoft Sans Serif"/>
              </a:rPr>
              <a:t>a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73" dirty="0">
                <a:latin typeface="Microsoft Sans Serif"/>
                <a:cs typeface="Microsoft Sans Serif"/>
              </a:rPr>
              <a:t>custom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field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18" dirty="0">
                <a:latin typeface="Microsoft Sans Serif"/>
                <a:cs typeface="Microsoft Sans Serif"/>
              </a:rPr>
              <a:t>in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30" dirty="0">
                <a:latin typeface="Microsoft Sans Serif"/>
                <a:cs typeface="Microsoft Sans Serif"/>
              </a:rPr>
              <a:t>Salesforce,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you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34" dirty="0">
                <a:latin typeface="Microsoft Sans Serif"/>
                <a:cs typeface="Microsoft Sans Serif"/>
              </a:rPr>
              <a:t>must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define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61" dirty="0">
                <a:latin typeface="Microsoft Sans Serif"/>
                <a:cs typeface="Microsoft Sans Serif"/>
              </a:rPr>
              <a:t>a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field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59" dirty="0">
                <a:latin typeface="Microsoft Sans Serif"/>
                <a:cs typeface="Microsoft Sans Serif"/>
              </a:rPr>
              <a:t>type—each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field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16" dirty="0">
                <a:latin typeface="Microsoft Sans Serif"/>
                <a:cs typeface="Microsoft Sans Serif"/>
              </a:rPr>
              <a:t>in </a:t>
            </a:r>
            <a:r>
              <a:rPr sz="1228" spc="-318" dirty="0">
                <a:latin typeface="Microsoft Sans Serif"/>
                <a:cs typeface="Microsoft Sans Serif"/>
              </a:rPr>
              <a:t> </a:t>
            </a:r>
            <a:r>
              <a:rPr sz="1228" spc="32" dirty="0">
                <a:latin typeface="Microsoft Sans Serif"/>
                <a:cs typeface="Microsoft Sans Serif"/>
              </a:rPr>
              <a:t>Salesforce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34" dirty="0">
                <a:latin typeface="Microsoft Sans Serif"/>
                <a:cs typeface="Microsoft Sans Serif"/>
              </a:rPr>
              <a:t>must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104" dirty="0">
                <a:latin typeface="Microsoft Sans Serif"/>
                <a:cs typeface="Microsoft Sans Serif"/>
              </a:rPr>
              <a:t>have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161" dirty="0">
                <a:latin typeface="Microsoft Sans Serif"/>
                <a:cs typeface="Microsoft Sans Serif"/>
              </a:rPr>
              <a:t>a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type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(e.g.,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73" dirty="0">
                <a:latin typeface="Microsoft Sans Serif"/>
                <a:cs typeface="Microsoft Sans Serif"/>
              </a:rPr>
              <a:t>number,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48" dirty="0">
                <a:latin typeface="Microsoft Sans Serif"/>
                <a:cs typeface="Microsoft Sans Serif"/>
              </a:rPr>
              <a:t>text).</a:t>
            </a:r>
            <a:endParaRPr sz="1228" dirty="0">
              <a:latin typeface="Microsoft Sans Serif"/>
              <a:cs typeface="Microsoft Sans Serif"/>
            </a:endParaRPr>
          </a:p>
          <a:p>
            <a:pPr marL="348579" marR="663947" indent="-319988">
              <a:lnSpc>
                <a:spcPts val="1337"/>
              </a:lnSpc>
              <a:spcBef>
                <a:spcPts val="372"/>
              </a:spcBef>
              <a:buFont typeface="Lucida Sans Unicode"/>
              <a:buChar char="▪"/>
              <a:tabLst>
                <a:tab pos="348579" algn="l"/>
                <a:tab pos="348868" algn="l"/>
              </a:tabLst>
            </a:pPr>
            <a:r>
              <a:rPr sz="1228" spc="11" dirty="0">
                <a:latin typeface="Microsoft Sans Serif"/>
                <a:cs typeface="Microsoft Sans Serif"/>
              </a:rPr>
              <a:t>Field </a:t>
            </a:r>
            <a:r>
              <a:rPr sz="1228" spc="52" dirty="0">
                <a:latin typeface="Microsoft Sans Serif"/>
                <a:cs typeface="Microsoft Sans Serif"/>
              </a:rPr>
              <a:t>types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75" dirty="0">
                <a:latin typeface="Microsoft Sans Serif"/>
                <a:cs typeface="Microsoft Sans Serif"/>
              </a:rPr>
              <a:t>designate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11" dirty="0">
                <a:latin typeface="Microsoft Sans Serif"/>
                <a:cs typeface="Microsoft Sans Serif"/>
              </a:rPr>
              <a:t>how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-25" dirty="0">
                <a:latin typeface="Microsoft Sans Serif"/>
                <a:cs typeface="Microsoft Sans Serif"/>
              </a:rPr>
              <a:t>users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73" dirty="0">
                <a:latin typeface="Microsoft Sans Serif"/>
                <a:cs typeface="Microsoft Sans Serif"/>
              </a:rPr>
              <a:t>view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30" dirty="0">
                <a:latin typeface="Microsoft Sans Serif"/>
                <a:cs typeface="Microsoft Sans Serif"/>
              </a:rPr>
              <a:t>and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75" dirty="0">
                <a:latin typeface="Microsoft Sans Serif"/>
                <a:cs typeface="Microsoft Sans Serif"/>
              </a:rPr>
              <a:t>interact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61" dirty="0">
                <a:latin typeface="Microsoft Sans Serif"/>
                <a:cs typeface="Microsoft Sans Serif"/>
              </a:rPr>
              <a:t>with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your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11" dirty="0">
                <a:latin typeface="Microsoft Sans Serif"/>
                <a:cs typeface="Microsoft Sans Serif"/>
              </a:rPr>
              <a:t>data.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34" dirty="0">
                <a:latin typeface="Microsoft Sans Serif"/>
                <a:cs typeface="Microsoft Sans Serif"/>
              </a:rPr>
              <a:t>You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36" dirty="0">
                <a:latin typeface="Microsoft Sans Serif"/>
                <a:cs typeface="Microsoft Sans Serif"/>
              </a:rPr>
              <a:t>can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choose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64" dirty="0">
                <a:latin typeface="Microsoft Sans Serif"/>
                <a:cs typeface="Microsoft Sans Serif"/>
              </a:rPr>
              <a:t>from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36" dirty="0">
                <a:latin typeface="Microsoft Sans Serif"/>
                <a:cs typeface="Microsoft Sans Serif"/>
              </a:rPr>
              <a:t>several </a:t>
            </a:r>
            <a:r>
              <a:rPr sz="1228" spc="-321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pre-determined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field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43" dirty="0">
                <a:latin typeface="Microsoft Sans Serif"/>
                <a:cs typeface="Microsoft Sans Serif"/>
              </a:rPr>
              <a:t>types.</a:t>
            </a:r>
            <a:endParaRPr sz="1228" dirty="0">
              <a:latin typeface="Microsoft Sans Serif"/>
              <a:cs typeface="Microsoft Sans Serif"/>
            </a:endParaRPr>
          </a:p>
          <a:p>
            <a:pPr marL="348579" marR="12418" indent="-319988">
              <a:lnSpc>
                <a:spcPts val="1337"/>
              </a:lnSpc>
              <a:spcBef>
                <a:spcPts val="375"/>
              </a:spcBef>
              <a:buFont typeface="Lucida Sans Unicode"/>
              <a:buChar char="▪"/>
              <a:tabLst>
                <a:tab pos="391898" algn="l"/>
                <a:tab pos="392188" algn="l"/>
              </a:tabLst>
            </a:pPr>
            <a:r>
              <a:rPr sz="819" dirty="0"/>
              <a:t>	</a:t>
            </a:r>
            <a:r>
              <a:rPr sz="1228" spc="7" dirty="0">
                <a:latin typeface="Microsoft Sans Serif"/>
                <a:cs typeface="Microsoft Sans Serif"/>
              </a:rPr>
              <a:t>There </a:t>
            </a:r>
            <a:r>
              <a:rPr sz="1228" spc="80" dirty="0">
                <a:latin typeface="Microsoft Sans Serif"/>
                <a:cs typeface="Microsoft Sans Serif"/>
              </a:rPr>
              <a:t>are </a:t>
            </a:r>
            <a:r>
              <a:rPr sz="1228" spc="161" dirty="0">
                <a:latin typeface="Microsoft Sans Serif"/>
                <a:cs typeface="Microsoft Sans Serif"/>
              </a:rPr>
              <a:t>a </a:t>
            </a:r>
            <a:r>
              <a:rPr sz="1228" spc="55" dirty="0">
                <a:latin typeface="Microsoft Sans Serif"/>
                <a:cs typeface="Microsoft Sans Serif"/>
              </a:rPr>
              <a:t>limited </a:t>
            </a:r>
            <a:r>
              <a:rPr sz="1228" spc="84" dirty="0">
                <a:latin typeface="Microsoft Sans Serif"/>
                <a:cs typeface="Microsoft Sans Serif"/>
              </a:rPr>
              <a:t>number of </a:t>
            </a:r>
            <a:r>
              <a:rPr sz="1228" spc="18" dirty="0">
                <a:latin typeface="Microsoft Sans Serif"/>
                <a:cs typeface="Microsoft Sans Serif"/>
              </a:rPr>
              <a:t>fields </a:t>
            </a:r>
            <a:r>
              <a:rPr sz="1228" spc="100" dirty="0">
                <a:latin typeface="Microsoft Sans Serif"/>
                <a:cs typeface="Microsoft Sans Serif"/>
              </a:rPr>
              <a:t>to </a:t>
            </a:r>
            <a:r>
              <a:rPr sz="1228" spc="80" dirty="0">
                <a:latin typeface="Microsoft Sans Serif"/>
                <a:cs typeface="Microsoft Sans Serif"/>
              </a:rPr>
              <a:t>choose </a:t>
            </a:r>
            <a:r>
              <a:rPr sz="1228" spc="64" dirty="0">
                <a:latin typeface="Microsoft Sans Serif"/>
                <a:cs typeface="Microsoft Sans Serif"/>
              </a:rPr>
              <a:t>from </a:t>
            </a:r>
            <a:r>
              <a:rPr sz="1228" spc="98" dirty="0">
                <a:latin typeface="Microsoft Sans Serif"/>
                <a:cs typeface="Microsoft Sans Serif"/>
              </a:rPr>
              <a:t>when </a:t>
            </a:r>
            <a:r>
              <a:rPr sz="1228" spc="82" dirty="0">
                <a:latin typeface="Microsoft Sans Serif"/>
                <a:cs typeface="Microsoft Sans Serif"/>
              </a:rPr>
              <a:t>creating </a:t>
            </a:r>
            <a:r>
              <a:rPr sz="1228" spc="73" dirty="0">
                <a:latin typeface="Microsoft Sans Serif"/>
                <a:cs typeface="Microsoft Sans Serif"/>
              </a:rPr>
              <a:t>custom </a:t>
            </a:r>
            <a:r>
              <a:rPr sz="1228" spc="18" dirty="0">
                <a:latin typeface="Microsoft Sans Serif"/>
                <a:cs typeface="Microsoft Sans Serif"/>
              </a:rPr>
              <a:t>fields </a:t>
            </a:r>
            <a:r>
              <a:rPr sz="1228" spc="-9" dirty="0">
                <a:latin typeface="Microsoft Sans Serif"/>
                <a:cs typeface="Microsoft Sans Serif"/>
              </a:rPr>
              <a:t>versus </a:t>
            </a:r>
            <a:r>
              <a:rPr sz="1228" spc="89" dirty="0">
                <a:latin typeface="Microsoft Sans Serif"/>
                <a:cs typeface="Microsoft Sans Serif"/>
              </a:rPr>
              <a:t>the </a:t>
            </a:r>
            <a:r>
              <a:rPr sz="1228" spc="9" dirty="0">
                <a:latin typeface="Microsoft Sans Serif"/>
                <a:cs typeface="Microsoft Sans Serif"/>
              </a:rPr>
              <a:t>full </a:t>
            </a:r>
            <a:r>
              <a:rPr sz="1228" spc="18" dirty="0">
                <a:latin typeface="Microsoft Sans Serif"/>
                <a:cs typeface="Microsoft Sans Serif"/>
              </a:rPr>
              <a:t>set </a:t>
            </a:r>
            <a:r>
              <a:rPr sz="1228" spc="84" dirty="0">
                <a:latin typeface="Microsoft Sans Serif"/>
                <a:cs typeface="Microsoft Sans Serif"/>
              </a:rPr>
              <a:t>of </a:t>
            </a:r>
            <a:r>
              <a:rPr sz="1228" spc="86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field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2" dirty="0">
                <a:latin typeface="Microsoft Sans Serif"/>
                <a:cs typeface="Microsoft Sans Serif"/>
              </a:rPr>
              <a:t>types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8" dirty="0">
                <a:latin typeface="Microsoft Sans Serif"/>
                <a:cs typeface="Microsoft Sans Serif"/>
              </a:rPr>
              <a:t>in </a:t>
            </a:r>
            <a:r>
              <a:rPr sz="1228" spc="30" dirty="0">
                <a:latin typeface="Microsoft Sans Serif"/>
                <a:cs typeface="Microsoft Sans Serif"/>
              </a:rPr>
              <a:t>Salesforce,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1" dirty="0">
                <a:latin typeface="Microsoft Sans Serif"/>
                <a:cs typeface="Microsoft Sans Serif"/>
              </a:rPr>
              <a:t>as</a:t>
            </a:r>
            <a:r>
              <a:rPr sz="1228" spc="18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many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are</a:t>
            </a:r>
            <a:r>
              <a:rPr sz="1228" spc="18" dirty="0">
                <a:latin typeface="Microsoft Sans Serif"/>
                <a:cs typeface="Microsoft Sans Serif"/>
              </a:rPr>
              <a:t> </a:t>
            </a:r>
            <a:r>
              <a:rPr sz="1228" spc="52" dirty="0">
                <a:latin typeface="Microsoft Sans Serif"/>
                <a:cs typeface="Microsoft Sans Serif"/>
              </a:rPr>
              <a:t>only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14" dirty="0">
                <a:latin typeface="Microsoft Sans Serif"/>
                <a:cs typeface="Microsoft Sans Serif"/>
              </a:rPr>
              <a:t>an</a:t>
            </a:r>
            <a:r>
              <a:rPr sz="1228" spc="18" dirty="0">
                <a:latin typeface="Microsoft Sans Serif"/>
                <a:cs typeface="Microsoft Sans Serif"/>
              </a:rPr>
              <a:t> </a:t>
            </a:r>
            <a:r>
              <a:rPr sz="1228" spc="86" dirty="0">
                <a:latin typeface="Microsoft Sans Serif"/>
                <a:cs typeface="Microsoft Sans Serif"/>
              </a:rPr>
              <a:t>option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98" dirty="0">
                <a:latin typeface="Microsoft Sans Serif"/>
                <a:cs typeface="Microsoft Sans Serif"/>
              </a:rPr>
              <a:t>when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23" dirty="0">
                <a:latin typeface="Microsoft Sans Serif"/>
                <a:cs typeface="Microsoft Sans Serif"/>
              </a:rPr>
              <a:t>using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75" dirty="0">
                <a:latin typeface="Microsoft Sans Serif"/>
                <a:cs typeface="Microsoft Sans Serif"/>
              </a:rPr>
              <a:t>standard</a:t>
            </a:r>
            <a:r>
              <a:rPr sz="1228" spc="18" dirty="0">
                <a:latin typeface="Microsoft Sans Serif"/>
                <a:cs typeface="Microsoft Sans Serif"/>
              </a:rPr>
              <a:t> </a:t>
            </a:r>
            <a:r>
              <a:rPr sz="1228" spc="61" dirty="0">
                <a:latin typeface="Microsoft Sans Serif"/>
                <a:cs typeface="Microsoft Sans Serif"/>
              </a:rPr>
              <a:t>objects.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-7" dirty="0">
                <a:latin typeface="Microsoft Sans Serif"/>
                <a:cs typeface="Microsoft Sans Serif"/>
              </a:rPr>
              <a:t>(For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41" dirty="0">
                <a:latin typeface="Microsoft Sans Serif"/>
                <a:cs typeface="Microsoft Sans Serif"/>
              </a:rPr>
              <a:t>relationship</a:t>
            </a:r>
            <a:r>
              <a:rPr sz="1228" spc="16" dirty="0">
                <a:latin typeface="Microsoft Sans Serif"/>
                <a:cs typeface="Microsoft Sans Serif"/>
              </a:rPr>
              <a:t> fields </a:t>
            </a:r>
            <a:r>
              <a:rPr sz="1228" spc="-318" dirty="0">
                <a:latin typeface="Microsoft Sans Serif"/>
                <a:cs typeface="Microsoft Sans Serif"/>
              </a:rPr>
              <a:t> </a:t>
            </a:r>
            <a:r>
              <a:rPr sz="1228" spc="66" dirty="0">
                <a:latin typeface="Microsoft Sans Serif"/>
                <a:cs typeface="Microsoft Sans Serif"/>
              </a:rPr>
              <a:t>[lookup,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5" dirty="0">
                <a:latin typeface="Microsoft Sans Serif"/>
                <a:cs typeface="Microsoft Sans Serif"/>
              </a:rPr>
              <a:t>master-detail],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you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9" dirty="0">
                <a:latin typeface="Microsoft Sans Serif"/>
                <a:cs typeface="Microsoft Sans Serif"/>
              </a:rPr>
              <a:t>will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16" dirty="0">
                <a:latin typeface="Microsoft Sans Serif"/>
                <a:cs typeface="Microsoft Sans Serif"/>
              </a:rPr>
              <a:t>need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to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59" dirty="0">
                <a:latin typeface="Microsoft Sans Serif"/>
                <a:cs typeface="Microsoft Sans Serif"/>
              </a:rPr>
              <a:t>follow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2" dirty="0">
                <a:latin typeface="Microsoft Sans Serif"/>
                <a:cs typeface="Microsoft Sans Serif"/>
              </a:rPr>
              <a:t>more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91" dirty="0">
                <a:latin typeface="Microsoft Sans Serif"/>
                <a:cs typeface="Microsoft Sans Serif"/>
              </a:rPr>
              <a:t>detailed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23" dirty="0">
                <a:latin typeface="Microsoft Sans Serif"/>
                <a:cs typeface="Microsoft Sans Serif"/>
              </a:rPr>
              <a:t>instructions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93" dirty="0">
                <a:latin typeface="Microsoft Sans Serif"/>
                <a:cs typeface="Microsoft Sans Serif"/>
              </a:rPr>
              <a:t>than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02" dirty="0">
                <a:latin typeface="Microsoft Sans Serif"/>
                <a:cs typeface="Microsoft Sans Serif"/>
              </a:rPr>
              <a:t>covered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8" dirty="0">
                <a:latin typeface="Microsoft Sans Serif"/>
                <a:cs typeface="Microsoft Sans Serif"/>
              </a:rPr>
              <a:t>in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-7" dirty="0">
                <a:latin typeface="Microsoft Sans Serif"/>
                <a:cs typeface="Microsoft Sans Serif"/>
              </a:rPr>
              <a:t>this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43" dirty="0">
                <a:latin typeface="Microsoft Sans Serif"/>
                <a:cs typeface="Microsoft Sans Serif"/>
              </a:rPr>
              <a:t>post).</a:t>
            </a:r>
            <a:endParaRPr sz="1228" dirty="0">
              <a:latin typeface="Microsoft Sans Serif"/>
              <a:cs typeface="Microsoft Sans Serif"/>
            </a:endParaRPr>
          </a:p>
          <a:p>
            <a:pPr marL="5776" marR="2310">
              <a:lnSpc>
                <a:spcPts val="1337"/>
              </a:lnSpc>
              <a:spcBef>
                <a:spcPts val="671"/>
              </a:spcBef>
            </a:pPr>
            <a:r>
              <a:rPr sz="1228" b="1" spc="11" dirty="0">
                <a:solidFill>
                  <a:srgbClr val="107295"/>
                </a:solidFill>
                <a:latin typeface="Arial"/>
                <a:cs typeface="Arial"/>
              </a:rPr>
              <a:t>Define</a:t>
            </a:r>
            <a:r>
              <a:rPr sz="1228" b="1" spc="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28" b="1" spc="-18" dirty="0">
                <a:solidFill>
                  <a:srgbClr val="107295"/>
                </a:solidFill>
                <a:latin typeface="Arial"/>
                <a:cs typeface="Arial"/>
              </a:rPr>
              <a:t>Field</a:t>
            </a:r>
            <a:r>
              <a:rPr sz="1228" b="1" spc="5" dirty="0">
                <a:solidFill>
                  <a:srgbClr val="107295"/>
                </a:solidFill>
                <a:latin typeface="Arial"/>
                <a:cs typeface="Arial"/>
              </a:rPr>
              <a:t> </a:t>
            </a:r>
            <a:r>
              <a:rPr sz="1228" b="1" spc="-18" dirty="0">
                <a:solidFill>
                  <a:srgbClr val="107295"/>
                </a:solidFill>
                <a:latin typeface="Arial"/>
                <a:cs typeface="Arial"/>
              </a:rPr>
              <a:t>Attributes</a:t>
            </a:r>
            <a:r>
              <a:rPr sz="1228" spc="-18" dirty="0">
                <a:solidFill>
                  <a:srgbClr val="107295"/>
                </a:solidFill>
                <a:latin typeface="Microsoft Sans Serif"/>
                <a:cs typeface="Microsoft Sans Serif"/>
              </a:rPr>
              <a:t>:</a:t>
            </a:r>
            <a:r>
              <a:rPr sz="1228" spc="18" dirty="0">
                <a:solidFill>
                  <a:srgbClr val="107295"/>
                </a:solidFill>
                <a:latin typeface="Microsoft Sans Serif"/>
                <a:cs typeface="Microsoft Sans Serif"/>
              </a:rPr>
              <a:t> </a:t>
            </a:r>
            <a:r>
              <a:rPr sz="1228" spc="34" dirty="0">
                <a:latin typeface="Microsoft Sans Serif"/>
                <a:cs typeface="Microsoft Sans Serif"/>
              </a:rPr>
              <a:t>You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9" dirty="0">
                <a:latin typeface="Microsoft Sans Serif"/>
                <a:cs typeface="Microsoft Sans Serif"/>
              </a:rPr>
              <a:t>will</a:t>
            </a:r>
            <a:r>
              <a:rPr sz="1228" spc="18" dirty="0">
                <a:latin typeface="Microsoft Sans Serif"/>
                <a:cs typeface="Microsoft Sans Serif"/>
              </a:rPr>
              <a:t> </a:t>
            </a:r>
            <a:r>
              <a:rPr sz="1228" spc="116" dirty="0">
                <a:latin typeface="Microsoft Sans Serif"/>
                <a:cs typeface="Microsoft Sans Serif"/>
              </a:rPr>
              <a:t>need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to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define</a:t>
            </a:r>
            <a:r>
              <a:rPr sz="1228" spc="18" dirty="0">
                <a:latin typeface="Microsoft Sans Serif"/>
                <a:cs typeface="Microsoft Sans Serif"/>
              </a:rPr>
              <a:t> </a:t>
            </a:r>
            <a:r>
              <a:rPr sz="1228" spc="52" dirty="0">
                <a:latin typeface="Microsoft Sans Serif"/>
                <a:cs typeface="Microsoft Sans Serif"/>
              </a:rPr>
              <a:t>attributes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41" dirty="0">
                <a:latin typeface="Microsoft Sans Serif"/>
                <a:cs typeface="Microsoft Sans Serif"/>
              </a:rPr>
              <a:t>for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32" dirty="0">
                <a:latin typeface="Microsoft Sans Serif"/>
                <a:cs typeface="Microsoft Sans Serif"/>
              </a:rPr>
              <a:t>each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field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96" dirty="0">
                <a:latin typeface="Microsoft Sans Serif"/>
                <a:cs typeface="Microsoft Sans Serif"/>
              </a:rPr>
              <a:t>that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you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00" dirty="0">
                <a:latin typeface="Microsoft Sans Serif"/>
                <a:cs typeface="Microsoft Sans Serif"/>
              </a:rPr>
              <a:t>create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18" dirty="0">
                <a:latin typeface="Microsoft Sans Serif"/>
                <a:cs typeface="Microsoft Sans Serif"/>
              </a:rPr>
              <a:t>in </a:t>
            </a:r>
            <a:r>
              <a:rPr sz="1228" spc="30" dirty="0">
                <a:latin typeface="Microsoft Sans Serif"/>
                <a:cs typeface="Microsoft Sans Serif"/>
              </a:rPr>
              <a:t>Salesforce.</a:t>
            </a:r>
            <a:r>
              <a:rPr sz="1228" spc="16" dirty="0">
                <a:latin typeface="Microsoft Sans Serif"/>
                <a:cs typeface="Microsoft Sans Serif"/>
              </a:rPr>
              <a:t> </a:t>
            </a:r>
            <a:r>
              <a:rPr sz="1228" spc="50" dirty="0">
                <a:latin typeface="Microsoft Sans Serif"/>
                <a:cs typeface="Microsoft Sans Serif"/>
              </a:rPr>
              <a:t>Defining </a:t>
            </a:r>
            <a:r>
              <a:rPr sz="1228" spc="-318" dirty="0">
                <a:latin typeface="Microsoft Sans Serif"/>
                <a:cs typeface="Microsoft Sans Serif"/>
              </a:rPr>
              <a:t> </a:t>
            </a:r>
            <a:r>
              <a:rPr sz="1228" spc="52" dirty="0">
                <a:latin typeface="Microsoft Sans Serif"/>
                <a:cs typeface="Microsoft Sans Serif"/>
              </a:rPr>
              <a:t>attributes </a:t>
            </a:r>
            <a:r>
              <a:rPr sz="1228" spc="-84" dirty="0">
                <a:latin typeface="Microsoft Sans Serif"/>
                <a:cs typeface="Microsoft Sans Serif"/>
              </a:rPr>
              <a:t>is </a:t>
            </a:r>
            <a:r>
              <a:rPr sz="1228" spc="161" dirty="0">
                <a:latin typeface="Microsoft Sans Serif"/>
                <a:cs typeface="Microsoft Sans Serif"/>
              </a:rPr>
              <a:t>a </a:t>
            </a:r>
            <a:r>
              <a:rPr sz="1228" spc="55" dirty="0">
                <a:latin typeface="Microsoft Sans Serif"/>
                <a:cs typeface="Microsoft Sans Serif"/>
              </a:rPr>
              <a:t>critical step </a:t>
            </a:r>
            <a:r>
              <a:rPr sz="1228" spc="100" dirty="0">
                <a:latin typeface="Microsoft Sans Serif"/>
                <a:cs typeface="Microsoft Sans Serif"/>
              </a:rPr>
              <a:t>to </a:t>
            </a:r>
            <a:r>
              <a:rPr sz="1228" spc="23" dirty="0">
                <a:latin typeface="Microsoft Sans Serif"/>
                <a:cs typeface="Microsoft Sans Serif"/>
              </a:rPr>
              <a:t>using </a:t>
            </a:r>
            <a:r>
              <a:rPr sz="1228" spc="18" dirty="0">
                <a:latin typeface="Microsoft Sans Serif"/>
                <a:cs typeface="Microsoft Sans Serif"/>
              </a:rPr>
              <a:t>fields </a:t>
            </a:r>
            <a:r>
              <a:rPr sz="1228" spc="55" dirty="0">
                <a:latin typeface="Microsoft Sans Serif"/>
                <a:cs typeface="Microsoft Sans Serif"/>
              </a:rPr>
              <a:t>properly. </a:t>
            </a:r>
            <a:r>
              <a:rPr sz="1228" spc="98" dirty="0">
                <a:latin typeface="Microsoft Sans Serif"/>
                <a:cs typeface="Microsoft Sans Serif"/>
              </a:rPr>
              <a:t>Make </a:t>
            </a:r>
            <a:r>
              <a:rPr sz="1228" spc="2" dirty="0">
                <a:latin typeface="Microsoft Sans Serif"/>
                <a:cs typeface="Microsoft Sans Serif"/>
              </a:rPr>
              <a:t>sure </a:t>
            </a:r>
            <a:r>
              <a:rPr sz="1228" spc="80" dirty="0">
                <a:latin typeface="Microsoft Sans Serif"/>
                <a:cs typeface="Microsoft Sans Serif"/>
              </a:rPr>
              <a:t>you </a:t>
            </a:r>
            <a:r>
              <a:rPr sz="1228" spc="66" dirty="0">
                <a:latin typeface="Microsoft Sans Serif"/>
                <a:cs typeface="Microsoft Sans Serif"/>
              </a:rPr>
              <a:t>recognize </a:t>
            </a:r>
            <a:r>
              <a:rPr sz="1228" spc="89" dirty="0">
                <a:latin typeface="Microsoft Sans Serif"/>
                <a:cs typeface="Microsoft Sans Serif"/>
              </a:rPr>
              <a:t>the </a:t>
            </a:r>
            <a:r>
              <a:rPr sz="1228" spc="30" dirty="0">
                <a:latin typeface="Microsoft Sans Serif"/>
                <a:cs typeface="Microsoft Sans Serif"/>
              </a:rPr>
              <a:t>various </a:t>
            </a:r>
            <a:r>
              <a:rPr sz="1228" spc="73" dirty="0">
                <a:latin typeface="Microsoft Sans Serif"/>
                <a:cs typeface="Microsoft Sans Serif"/>
              </a:rPr>
              <a:t>attribute </a:t>
            </a:r>
            <a:r>
              <a:rPr sz="1228" spc="55" dirty="0">
                <a:latin typeface="Microsoft Sans Serif"/>
                <a:cs typeface="Microsoft Sans Serif"/>
              </a:rPr>
              <a:t>options </a:t>
            </a:r>
            <a:r>
              <a:rPr sz="1228" spc="57" dirty="0">
                <a:latin typeface="Microsoft Sans Serif"/>
                <a:cs typeface="Microsoft Sans Serif"/>
              </a:rPr>
              <a:t> </a:t>
            </a:r>
            <a:r>
              <a:rPr sz="1228" spc="86" dirty="0">
                <a:latin typeface="Microsoft Sans Serif"/>
                <a:cs typeface="Microsoft Sans Serif"/>
              </a:rPr>
              <a:t>before </a:t>
            </a:r>
            <a:r>
              <a:rPr sz="1228" spc="45" dirty="0">
                <a:latin typeface="Microsoft Sans Serif"/>
                <a:cs typeface="Microsoft Sans Serif"/>
              </a:rPr>
              <a:t>setting </a:t>
            </a:r>
            <a:r>
              <a:rPr sz="1228" spc="114" dirty="0">
                <a:latin typeface="Microsoft Sans Serif"/>
                <a:cs typeface="Microsoft Sans Serif"/>
              </a:rPr>
              <a:t>up </a:t>
            </a:r>
            <a:r>
              <a:rPr sz="1228" spc="14" dirty="0">
                <a:latin typeface="Microsoft Sans Serif"/>
                <a:cs typeface="Microsoft Sans Serif"/>
              </a:rPr>
              <a:t>fields. </a:t>
            </a:r>
            <a:r>
              <a:rPr sz="1228" spc="27" dirty="0">
                <a:latin typeface="Microsoft Sans Serif"/>
                <a:cs typeface="Microsoft Sans Serif"/>
              </a:rPr>
              <a:t>While </a:t>
            </a:r>
            <a:r>
              <a:rPr sz="1228" spc="52" dirty="0">
                <a:latin typeface="Microsoft Sans Serif"/>
                <a:cs typeface="Microsoft Sans Serif"/>
              </a:rPr>
              <a:t>attributes </a:t>
            </a:r>
            <a:r>
              <a:rPr sz="1228" spc="111" dirty="0">
                <a:latin typeface="Microsoft Sans Serif"/>
                <a:cs typeface="Microsoft Sans Serif"/>
              </a:rPr>
              <a:t>may </a:t>
            </a:r>
            <a:r>
              <a:rPr sz="1228" spc="59" dirty="0">
                <a:latin typeface="Microsoft Sans Serif"/>
                <a:cs typeface="Microsoft Sans Serif"/>
              </a:rPr>
              <a:t>vary </a:t>
            </a:r>
            <a:r>
              <a:rPr sz="1228" spc="93" dirty="0">
                <a:latin typeface="Microsoft Sans Serif"/>
                <a:cs typeface="Microsoft Sans Serif"/>
              </a:rPr>
              <a:t>based </a:t>
            </a:r>
            <a:r>
              <a:rPr sz="1228" spc="98" dirty="0">
                <a:latin typeface="Microsoft Sans Serif"/>
                <a:cs typeface="Microsoft Sans Serif"/>
              </a:rPr>
              <a:t>on </a:t>
            </a:r>
            <a:r>
              <a:rPr sz="1228" spc="50" dirty="0">
                <a:latin typeface="Microsoft Sans Serif"/>
                <a:cs typeface="Microsoft Sans Serif"/>
              </a:rPr>
              <a:t>field </a:t>
            </a:r>
            <a:r>
              <a:rPr sz="1228" spc="100" dirty="0">
                <a:latin typeface="Microsoft Sans Serif"/>
                <a:cs typeface="Microsoft Sans Serif"/>
              </a:rPr>
              <a:t>type </a:t>
            </a:r>
            <a:r>
              <a:rPr sz="1228" spc="130" dirty="0">
                <a:latin typeface="Microsoft Sans Serif"/>
                <a:cs typeface="Microsoft Sans Serif"/>
              </a:rPr>
              <a:t>and </a:t>
            </a:r>
            <a:r>
              <a:rPr sz="1228" spc="73" dirty="0">
                <a:latin typeface="Microsoft Sans Serif"/>
                <a:cs typeface="Microsoft Sans Serif"/>
              </a:rPr>
              <a:t>certain </a:t>
            </a:r>
            <a:r>
              <a:rPr sz="1228" spc="52" dirty="0">
                <a:latin typeface="Microsoft Sans Serif"/>
                <a:cs typeface="Microsoft Sans Serif"/>
              </a:rPr>
              <a:t>attributes </a:t>
            </a:r>
            <a:r>
              <a:rPr sz="1228" spc="111" dirty="0">
                <a:latin typeface="Microsoft Sans Serif"/>
                <a:cs typeface="Microsoft Sans Serif"/>
              </a:rPr>
              <a:t>may </a:t>
            </a:r>
            <a:r>
              <a:rPr sz="1228" spc="89" dirty="0">
                <a:latin typeface="Microsoft Sans Serif"/>
                <a:cs typeface="Microsoft Sans Serif"/>
              </a:rPr>
              <a:t>not </a:t>
            </a:r>
            <a:r>
              <a:rPr sz="1228" spc="139" dirty="0">
                <a:latin typeface="Microsoft Sans Serif"/>
                <a:cs typeface="Microsoft Sans Serif"/>
              </a:rPr>
              <a:t>be </a:t>
            </a:r>
            <a:r>
              <a:rPr sz="1228" spc="141" dirty="0">
                <a:latin typeface="Microsoft Sans Serif"/>
                <a:cs typeface="Microsoft Sans Serif"/>
              </a:rPr>
              <a:t> </a:t>
            </a:r>
            <a:r>
              <a:rPr sz="1228" spc="80" dirty="0">
                <a:latin typeface="Microsoft Sans Serif"/>
                <a:cs typeface="Microsoft Sans Serif"/>
              </a:rPr>
              <a:t>available </a:t>
            </a:r>
            <a:r>
              <a:rPr sz="1228" spc="107" dirty="0">
                <a:latin typeface="Microsoft Sans Serif"/>
                <a:cs typeface="Microsoft Sans Serif"/>
              </a:rPr>
              <a:t>depending </a:t>
            </a:r>
            <a:r>
              <a:rPr sz="1228" spc="98" dirty="0">
                <a:latin typeface="Microsoft Sans Serif"/>
                <a:cs typeface="Microsoft Sans Serif"/>
              </a:rPr>
              <a:t>on </a:t>
            </a:r>
            <a:r>
              <a:rPr sz="1228" spc="89" dirty="0">
                <a:latin typeface="Microsoft Sans Serif"/>
                <a:cs typeface="Microsoft Sans Serif"/>
              </a:rPr>
              <a:t>the </a:t>
            </a:r>
            <a:r>
              <a:rPr sz="1228" spc="59" dirty="0">
                <a:latin typeface="Microsoft Sans Serif"/>
                <a:cs typeface="Microsoft Sans Serif"/>
              </a:rPr>
              <a:t>specific </a:t>
            </a:r>
            <a:r>
              <a:rPr sz="1228" spc="50" dirty="0">
                <a:latin typeface="Microsoft Sans Serif"/>
                <a:cs typeface="Microsoft Sans Serif"/>
              </a:rPr>
              <a:t>field </a:t>
            </a:r>
            <a:r>
              <a:rPr sz="1228" spc="80" dirty="0">
                <a:latin typeface="Microsoft Sans Serif"/>
                <a:cs typeface="Microsoft Sans Serif"/>
              </a:rPr>
              <a:t>type, </a:t>
            </a:r>
            <a:r>
              <a:rPr sz="1228" spc="89" dirty="0">
                <a:latin typeface="Microsoft Sans Serif"/>
                <a:cs typeface="Microsoft Sans Serif"/>
              </a:rPr>
              <a:t>the </a:t>
            </a:r>
            <a:r>
              <a:rPr sz="1228" spc="48" dirty="0">
                <a:latin typeface="Microsoft Sans Serif"/>
                <a:cs typeface="Microsoft Sans Serif"/>
              </a:rPr>
              <a:t>most </a:t>
            </a:r>
            <a:r>
              <a:rPr sz="1228" spc="84" dirty="0">
                <a:latin typeface="Microsoft Sans Serif"/>
                <a:cs typeface="Microsoft Sans Serif"/>
              </a:rPr>
              <a:t>popular </a:t>
            </a:r>
            <a:r>
              <a:rPr sz="1228" spc="52" dirty="0">
                <a:latin typeface="Microsoft Sans Serif"/>
                <a:cs typeface="Microsoft Sans Serif"/>
              </a:rPr>
              <a:t>attributes </a:t>
            </a:r>
            <a:r>
              <a:rPr sz="1228" spc="66" dirty="0">
                <a:latin typeface="Microsoft Sans Serif"/>
                <a:cs typeface="Microsoft Sans Serif"/>
              </a:rPr>
              <a:t>include: </a:t>
            </a:r>
            <a:r>
              <a:rPr sz="1228" spc="50" dirty="0">
                <a:latin typeface="Microsoft Sans Serif"/>
                <a:cs typeface="Microsoft Sans Serif"/>
              </a:rPr>
              <a:t>field </a:t>
            </a:r>
            <a:r>
              <a:rPr sz="1228" spc="61" dirty="0">
                <a:latin typeface="Microsoft Sans Serif"/>
                <a:cs typeface="Microsoft Sans Serif"/>
              </a:rPr>
              <a:t>label, </a:t>
            </a:r>
            <a:r>
              <a:rPr sz="1228" spc="50" dirty="0">
                <a:latin typeface="Microsoft Sans Serif"/>
                <a:cs typeface="Microsoft Sans Serif"/>
              </a:rPr>
              <a:t>field </a:t>
            </a:r>
            <a:r>
              <a:rPr sz="1228" spc="96" dirty="0">
                <a:latin typeface="Microsoft Sans Serif"/>
                <a:cs typeface="Microsoft Sans Serif"/>
              </a:rPr>
              <a:t>name, </a:t>
            </a:r>
            <a:r>
              <a:rPr sz="1228" spc="98" dirty="0">
                <a:latin typeface="Microsoft Sans Serif"/>
                <a:cs typeface="Microsoft Sans Serif"/>
              </a:rPr>
              <a:t> </a:t>
            </a:r>
            <a:r>
              <a:rPr sz="1228" spc="77" dirty="0">
                <a:latin typeface="Microsoft Sans Serif"/>
                <a:cs typeface="Microsoft Sans Serif"/>
              </a:rPr>
              <a:t>help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48" dirty="0">
                <a:latin typeface="Microsoft Sans Serif"/>
                <a:cs typeface="Microsoft Sans Serif"/>
              </a:rPr>
              <a:t>text,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57" dirty="0">
                <a:latin typeface="Microsoft Sans Serif"/>
                <a:cs typeface="Microsoft Sans Serif"/>
              </a:rPr>
              <a:t>required,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64" dirty="0">
                <a:latin typeface="Microsoft Sans Serif"/>
                <a:cs typeface="Microsoft Sans Serif"/>
              </a:rPr>
              <a:t>unique,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55" dirty="0">
                <a:latin typeface="Microsoft Sans Serif"/>
                <a:cs typeface="Microsoft Sans Serif"/>
              </a:rPr>
              <a:t>external</a:t>
            </a:r>
            <a:r>
              <a:rPr sz="1228" spc="11" dirty="0">
                <a:latin typeface="Microsoft Sans Serif"/>
                <a:cs typeface="Microsoft Sans Serif"/>
              </a:rPr>
              <a:t> </a:t>
            </a:r>
            <a:r>
              <a:rPr sz="1228" spc="-11" dirty="0">
                <a:latin typeface="Microsoft Sans Serif"/>
                <a:cs typeface="Microsoft Sans Serif"/>
              </a:rPr>
              <a:t>ID,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130" dirty="0">
                <a:latin typeface="Microsoft Sans Serif"/>
                <a:cs typeface="Microsoft Sans Serif"/>
              </a:rPr>
              <a:t>and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84" dirty="0">
                <a:latin typeface="Microsoft Sans Serif"/>
                <a:cs typeface="Microsoft Sans Serif"/>
              </a:rPr>
              <a:t>default</a:t>
            </a:r>
            <a:r>
              <a:rPr sz="1228" spc="14" dirty="0">
                <a:latin typeface="Microsoft Sans Serif"/>
                <a:cs typeface="Microsoft Sans Serif"/>
              </a:rPr>
              <a:t> </a:t>
            </a:r>
            <a:r>
              <a:rPr sz="1228" spc="61" dirty="0">
                <a:latin typeface="Microsoft Sans Serif"/>
                <a:cs typeface="Microsoft Sans Serif"/>
              </a:rPr>
              <a:t>value.</a:t>
            </a:r>
            <a:endParaRPr sz="1228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7079" y="1808937"/>
            <a:ext cx="0" cy="3831180"/>
          </a:xfrm>
          <a:custGeom>
            <a:avLst/>
            <a:gdLst/>
            <a:ahLst/>
            <a:cxnLst/>
            <a:rect l="l" t="t" r="r" b="b"/>
            <a:pathLst>
              <a:path h="8423275">
                <a:moveTo>
                  <a:pt x="0" y="0"/>
                </a:moveTo>
                <a:lnTo>
                  <a:pt x="0" y="8422991"/>
                </a:lnTo>
              </a:path>
            </a:pathLst>
          </a:custGeom>
          <a:ln w="3664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50" y="934452"/>
            <a:ext cx="3743090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196" dirty="0"/>
              <a:t>Repetition</a:t>
            </a:r>
            <a:r>
              <a:rPr spc="-107" dirty="0"/>
              <a:t> </a:t>
            </a:r>
            <a:r>
              <a:rPr spc="-125" dirty="0"/>
              <a:t>(Loop)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13355" y="4137946"/>
            <a:ext cx="7611528" cy="1495214"/>
            <a:chOff x="1295763" y="7213371"/>
            <a:chExt cx="16734790" cy="3287395"/>
          </a:xfrm>
        </p:grpSpPr>
        <p:sp>
          <p:nvSpPr>
            <p:cNvPr id="4" name="object 4"/>
            <p:cNvSpPr/>
            <p:nvPr/>
          </p:nvSpPr>
          <p:spPr>
            <a:xfrm>
              <a:off x="1666819" y="7213371"/>
              <a:ext cx="16363950" cy="3287395"/>
            </a:xfrm>
            <a:custGeom>
              <a:avLst/>
              <a:gdLst/>
              <a:ahLst/>
              <a:cxnLst/>
              <a:rect l="l" t="t" r="r" b="b"/>
              <a:pathLst>
                <a:path w="16363950" h="3287395">
                  <a:moveTo>
                    <a:pt x="16091239" y="3287090"/>
                  </a:moveTo>
                  <a:lnTo>
                    <a:pt x="272368" y="3287090"/>
                  </a:lnTo>
                  <a:lnTo>
                    <a:pt x="223409" y="3282702"/>
                  </a:lnTo>
                  <a:lnTo>
                    <a:pt x="177330" y="3270050"/>
                  </a:lnTo>
                  <a:lnTo>
                    <a:pt x="134898" y="3249904"/>
                  </a:lnTo>
                  <a:lnTo>
                    <a:pt x="96884" y="3223033"/>
                  </a:lnTo>
                  <a:lnTo>
                    <a:pt x="64057" y="3190206"/>
                  </a:lnTo>
                  <a:lnTo>
                    <a:pt x="37186" y="3152192"/>
                  </a:lnTo>
                  <a:lnTo>
                    <a:pt x="17040" y="3109760"/>
                  </a:lnTo>
                  <a:lnTo>
                    <a:pt x="4388" y="3063681"/>
                  </a:lnTo>
                  <a:lnTo>
                    <a:pt x="0" y="3014722"/>
                  </a:lnTo>
                  <a:lnTo>
                    <a:pt x="0" y="272368"/>
                  </a:lnTo>
                  <a:lnTo>
                    <a:pt x="4388" y="223410"/>
                  </a:lnTo>
                  <a:lnTo>
                    <a:pt x="17040" y="177330"/>
                  </a:lnTo>
                  <a:lnTo>
                    <a:pt x="37186" y="134899"/>
                  </a:lnTo>
                  <a:lnTo>
                    <a:pt x="64057" y="96885"/>
                  </a:lnTo>
                  <a:lnTo>
                    <a:pt x="96884" y="64057"/>
                  </a:lnTo>
                  <a:lnTo>
                    <a:pt x="134898" y="37186"/>
                  </a:lnTo>
                  <a:lnTo>
                    <a:pt x="177330" y="17040"/>
                  </a:lnTo>
                  <a:lnTo>
                    <a:pt x="223409" y="4388"/>
                  </a:lnTo>
                  <a:lnTo>
                    <a:pt x="272368" y="0"/>
                  </a:lnTo>
                  <a:lnTo>
                    <a:pt x="16091239" y="0"/>
                  </a:lnTo>
                  <a:lnTo>
                    <a:pt x="16144624" y="5281"/>
                  </a:lnTo>
                  <a:lnTo>
                    <a:pt x="16195471" y="20732"/>
                  </a:lnTo>
                  <a:lnTo>
                    <a:pt x="16242351" y="45761"/>
                  </a:lnTo>
                  <a:lnTo>
                    <a:pt x="16283834" y="79774"/>
                  </a:lnTo>
                  <a:lnTo>
                    <a:pt x="16317848" y="121258"/>
                  </a:lnTo>
                  <a:lnTo>
                    <a:pt x="16342876" y="168137"/>
                  </a:lnTo>
                  <a:lnTo>
                    <a:pt x="16358327" y="218984"/>
                  </a:lnTo>
                  <a:lnTo>
                    <a:pt x="16363609" y="272368"/>
                  </a:lnTo>
                  <a:lnTo>
                    <a:pt x="16363609" y="3014722"/>
                  </a:lnTo>
                  <a:lnTo>
                    <a:pt x="16359221" y="3063681"/>
                  </a:lnTo>
                  <a:lnTo>
                    <a:pt x="16346569" y="3109760"/>
                  </a:lnTo>
                  <a:lnTo>
                    <a:pt x="16326422" y="3152192"/>
                  </a:lnTo>
                  <a:lnTo>
                    <a:pt x="16299551" y="3190206"/>
                  </a:lnTo>
                  <a:lnTo>
                    <a:pt x="16266723" y="3223033"/>
                  </a:lnTo>
                  <a:lnTo>
                    <a:pt x="16228709" y="3249904"/>
                  </a:lnTo>
                  <a:lnTo>
                    <a:pt x="16186278" y="3270050"/>
                  </a:lnTo>
                  <a:lnTo>
                    <a:pt x="16140198" y="3282702"/>
                  </a:lnTo>
                  <a:lnTo>
                    <a:pt x="16091239" y="3287090"/>
                  </a:ln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5" name="object 5"/>
            <p:cNvSpPr/>
            <p:nvPr/>
          </p:nvSpPr>
          <p:spPr>
            <a:xfrm>
              <a:off x="1295763" y="7213371"/>
              <a:ext cx="2757170" cy="593725"/>
            </a:xfrm>
            <a:custGeom>
              <a:avLst/>
              <a:gdLst/>
              <a:ahLst/>
              <a:cxnLst/>
              <a:rect l="l" t="t" r="r" b="b"/>
              <a:pathLst>
                <a:path w="2757170" h="593725">
                  <a:moveTo>
                    <a:pt x="2657617" y="593690"/>
                  </a:moveTo>
                  <a:lnTo>
                    <a:pt x="99455" y="593690"/>
                  </a:lnTo>
                  <a:lnTo>
                    <a:pt x="60742" y="585875"/>
                  </a:lnTo>
                  <a:lnTo>
                    <a:pt x="29129" y="564561"/>
                  </a:lnTo>
                  <a:lnTo>
                    <a:pt x="7815" y="532948"/>
                  </a:lnTo>
                  <a:lnTo>
                    <a:pt x="0" y="494235"/>
                  </a:lnTo>
                  <a:lnTo>
                    <a:pt x="0" y="99455"/>
                  </a:lnTo>
                  <a:lnTo>
                    <a:pt x="7815" y="60742"/>
                  </a:lnTo>
                  <a:lnTo>
                    <a:pt x="29129" y="29129"/>
                  </a:lnTo>
                  <a:lnTo>
                    <a:pt x="60742" y="7815"/>
                  </a:lnTo>
                  <a:lnTo>
                    <a:pt x="99455" y="0"/>
                  </a:lnTo>
                  <a:lnTo>
                    <a:pt x="2657617" y="0"/>
                  </a:lnTo>
                  <a:lnTo>
                    <a:pt x="2695677" y="7570"/>
                  </a:lnTo>
                  <a:lnTo>
                    <a:pt x="2727942" y="29129"/>
                  </a:lnTo>
                  <a:lnTo>
                    <a:pt x="2749501" y="61395"/>
                  </a:lnTo>
                  <a:lnTo>
                    <a:pt x="2757072" y="99455"/>
                  </a:lnTo>
                  <a:lnTo>
                    <a:pt x="2757072" y="494235"/>
                  </a:lnTo>
                  <a:lnTo>
                    <a:pt x="2749256" y="532948"/>
                  </a:lnTo>
                  <a:lnTo>
                    <a:pt x="2727942" y="564561"/>
                  </a:lnTo>
                  <a:lnTo>
                    <a:pt x="2696329" y="585875"/>
                  </a:lnTo>
                  <a:lnTo>
                    <a:pt x="2657617" y="593690"/>
                  </a:lnTo>
                  <a:close/>
                </a:path>
              </a:pathLst>
            </a:custGeom>
            <a:solidFill>
              <a:srgbClr val="F6767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sp>
        <p:nvSpPr>
          <p:cNvPr id="6" name="object 6"/>
          <p:cNvSpPr/>
          <p:nvPr/>
        </p:nvSpPr>
        <p:spPr>
          <a:xfrm>
            <a:off x="2400263" y="2045214"/>
            <a:ext cx="7324731" cy="1387485"/>
          </a:xfrm>
          <a:custGeom>
            <a:avLst/>
            <a:gdLst/>
            <a:ahLst/>
            <a:cxnLst/>
            <a:rect l="l" t="t" r="r" b="b"/>
            <a:pathLst>
              <a:path w="16104235" h="3050540">
                <a:moveTo>
                  <a:pt x="15851100" y="3050544"/>
                </a:moveTo>
                <a:lnTo>
                  <a:pt x="252768" y="3050544"/>
                </a:lnTo>
                <a:lnTo>
                  <a:pt x="207332" y="3046472"/>
                </a:lnTo>
                <a:lnTo>
                  <a:pt x="164569" y="3034730"/>
                </a:lnTo>
                <a:lnTo>
                  <a:pt x="125191" y="3016034"/>
                </a:lnTo>
                <a:lnTo>
                  <a:pt x="89912" y="2991096"/>
                </a:lnTo>
                <a:lnTo>
                  <a:pt x="59447" y="2960631"/>
                </a:lnTo>
                <a:lnTo>
                  <a:pt x="34510" y="2925353"/>
                </a:lnTo>
                <a:lnTo>
                  <a:pt x="15813" y="2885975"/>
                </a:lnTo>
                <a:lnTo>
                  <a:pt x="4072" y="2843211"/>
                </a:lnTo>
                <a:lnTo>
                  <a:pt x="0" y="2797775"/>
                </a:lnTo>
                <a:lnTo>
                  <a:pt x="0" y="252768"/>
                </a:lnTo>
                <a:lnTo>
                  <a:pt x="4072" y="207332"/>
                </a:lnTo>
                <a:lnTo>
                  <a:pt x="15813" y="164569"/>
                </a:lnTo>
                <a:lnTo>
                  <a:pt x="34510" y="125191"/>
                </a:lnTo>
                <a:lnTo>
                  <a:pt x="59447" y="89912"/>
                </a:lnTo>
                <a:lnTo>
                  <a:pt x="89912" y="59447"/>
                </a:lnTo>
                <a:lnTo>
                  <a:pt x="125191" y="34510"/>
                </a:lnTo>
                <a:lnTo>
                  <a:pt x="164569" y="15813"/>
                </a:lnTo>
                <a:lnTo>
                  <a:pt x="207332" y="4072"/>
                </a:lnTo>
                <a:lnTo>
                  <a:pt x="252768" y="0"/>
                </a:lnTo>
                <a:lnTo>
                  <a:pt x="15851100" y="0"/>
                </a:lnTo>
                <a:lnTo>
                  <a:pt x="15900642" y="4901"/>
                </a:lnTo>
                <a:lnTo>
                  <a:pt x="15947829" y="19240"/>
                </a:lnTo>
                <a:lnTo>
                  <a:pt x="15991335" y="42468"/>
                </a:lnTo>
                <a:lnTo>
                  <a:pt x="16029834" y="74034"/>
                </a:lnTo>
                <a:lnTo>
                  <a:pt x="16061400" y="112532"/>
                </a:lnTo>
                <a:lnTo>
                  <a:pt x="16084627" y="156037"/>
                </a:lnTo>
                <a:lnTo>
                  <a:pt x="16098967" y="203225"/>
                </a:lnTo>
                <a:lnTo>
                  <a:pt x="16103868" y="252768"/>
                </a:lnTo>
                <a:lnTo>
                  <a:pt x="16103868" y="2797775"/>
                </a:lnTo>
                <a:lnTo>
                  <a:pt x="16099796" y="2843211"/>
                </a:lnTo>
                <a:lnTo>
                  <a:pt x="16088054" y="2885975"/>
                </a:lnTo>
                <a:lnTo>
                  <a:pt x="16069358" y="2925353"/>
                </a:lnTo>
                <a:lnTo>
                  <a:pt x="16044420" y="2960631"/>
                </a:lnTo>
                <a:lnTo>
                  <a:pt x="16013955" y="2991096"/>
                </a:lnTo>
                <a:lnTo>
                  <a:pt x="15978677" y="3016034"/>
                </a:lnTo>
                <a:lnTo>
                  <a:pt x="15939299" y="3034730"/>
                </a:lnTo>
                <a:lnTo>
                  <a:pt x="15896535" y="3046472"/>
                </a:lnTo>
                <a:lnTo>
                  <a:pt x="15851100" y="3050544"/>
                </a:lnTo>
                <a:close/>
              </a:path>
            </a:pathLst>
          </a:custGeom>
          <a:solidFill>
            <a:srgbClr val="D8D8D8">
              <a:alpha val="29803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7" name="object 7"/>
          <p:cNvSpPr txBox="1"/>
          <p:nvPr/>
        </p:nvSpPr>
        <p:spPr>
          <a:xfrm>
            <a:off x="1936852" y="1707805"/>
            <a:ext cx="8323755" cy="2514836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186" dirty="0">
                <a:latin typeface="Arial Black"/>
                <a:cs typeface="Arial Black"/>
              </a:rPr>
              <a:t>For</a:t>
            </a:r>
            <a:r>
              <a:rPr sz="1637" spc="-89" dirty="0">
                <a:latin typeface="Arial Black"/>
                <a:cs typeface="Arial Black"/>
              </a:rPr>
              <a:t> </a:t>
            </a:r>
            <a:r>
              <a:rPr sz="1637" dirty="0">
                <a:latin typeface="Arial Black"/>
                <a:cs typeface="Arial Black"/>
              </a:rPr>
              <a:t>–</a:t>
            </a:r>
            <a:r>
              <a:rPr sz="1637" spc="-96" dirty="0">
                <a:latin typeface="Arial Black"/>
                <a:cs typeface="Arial Black"/>
              </a:rPr>
              <a:t> </a:t>
            </a:r>
            <a:r>
              <a:rPr sz="1637" spc="-32" dirty="0">
                <a:latin typeface="Arial Black"/>
                <a:cs typeface="Arial Black"/>
              </a:rPr>
              <a:t>loop</a:t>
            </a:r>
            <a:r>
              <a:rPr sz="1637" spc="-32" dirty="0">
                <a:latin typeface="Arial MT"/>
                <a:cs typeface="Arial MT"/>
              </a:rPr>
              <a:t>:</a:t>
            </a:r>
            <a:r>
              <a:rPr sz="1637" spc="-2" dirty="0">
                <a:latin typeface="Arial MT"/>
                <a:cs typeface="Arial MT"/>
              </a:rPr>
              <a:t> </a:t>
            </a:r>
            <a:r>
              <a:rPr sz="1342" spc="41" dirty="0">
                <a:latin typeface="Arial MT"/>
                <a:cs typeface="Arial MT"/>
              </a:rPr>
              <a:t>Here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80" dirty="0">
                <a:latin typeface="Arial MT"/>
                <a:cs typeface="Arial MT"/>
              </a:rPr>
              <a:t>general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form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66" dirty="0">
                <a:latin typeface="Arial MT"/>
                <a:cs typeface="Arial MT"/>
              </a:rPr>
              <a:t>traditional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45" dirty="0">
                <a:latin typeface="Arial MT"/>
                <a:cs typeface="Arial MT"/>
              </a:rPr>
              <a:t>for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statement:</a:t>
            </a:r>
            <a:endParaRPr sz="1342" dirty="0">
              <a:latin typeface="Arial MT"/>
              <a:cs typeface="Arial MT"/>
            </a:endParaRPr>
          </a:p>
          <a:p>
            <a:pPr marL="2165985">
              <a:spcBef>
                <a:spcPts val="1189"/>
              </a:spcBef>
            </a:pPr>
            <a:r>
              <a:rPr sz="1182" spc="-18" dirty="0">
                <a:latin typeface="Arial MT"/>
                <a:cs typeface="Arial MT"/>
              </a:rPr>
              <a:t>for(</a:t>
            </a:r>
            <a:r>
              <a:rPr sz="1182" i="1" spc="-18" dirty="0">
                <a:latin typeface="Verdana"/>
                <a:cs typeface="Verdana"/>
              </a:rPr>
              <a:t>initialization</a:t>
            </a:r>
            <a:r>
              <a:rPr sz="1182" spc="-18" dirty="0">
                <a:latin typeface="Arial MT"/>
                <a:cs typeface="Arial MT"/>
              </a:rPr>
              <a:t>;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i="1" dirty="0">
                <a:latin typeface="Verdana"/>
                <a:cs typeface="Verdana"/>
              </a:rPr>
              <a:t>condition</a:t>
            </a:r>
            <a:r>
              <a:rPr sz="1182" dirty="0">
                <a:latin typeface="Arial MT"/>
                <a:cs typeface="Arial MT"/>
              </a:rPr>
              <a:t>;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i="1" spc="-11" dirty="0">
                <a:latin typeface="Verdana"/>
                <a:cs typeface="Verdana"/>
              </a:rPr>
              <a:t>iteration</a:t>
            </a:r>
            <a:r>
              <a:rPr sz="1182" spc="-11" dirty="0">
                <a:latin typeface="Arial MT"/>
                <a:cs typeface="Arial MT"/>
              </a:rPr>
              <a:t>)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5" dirty="0">
                <a:latin typeface="Arial MT"/>
                <a:cs typeface="Arial MT"/>
              </a:rPr>
              <a:t>{</a:t>
            </a:r>
            <a:endParaRPr sz="1182" dirty="0">
              <a:latin typeface="Arial MT"/>
              <a:cs typeface="Arial MT"/>
            </a:endParaRPr>
          </a:p>
          <a:p>
            <a:pPr marL="2165985">
              <a:spcBef>
                <a:spcPts val="23"/>
              </a:spcBef>
            </a:pPr>
            <a:r>
              <a:rPr sz="1182" spc="193" dirty="0">
                <a:latin typeface="Arial MT"/>
                <a:cs typeface="Arial MT"/>
              </a:rPr>
              <a:t>//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body</a:t>
            </a:r>
            <a:endParaRPr sz="1182" dirty="0">
              <a:latin typeface="Arial MT"/>
              <a:cs typeface="Arial MT"/>
            </a:endParaRPr>
          </a:p>
          <a:p>
            <a:pPr marL="2165985">
              <a:spcBef>
                <a:spcPts val="20"/>
              </a:spcBef>
            </a:pPr>
            <a:r>
              <a:rPr sz="1182" spc="5" dirty="0">
                <a:latin typeface="Arial MT"/>
                <a:cs typeface="Arial MT"/>
              </a:rPr>
              <a:t>}</a:t>
            </a:r>
            <a:endParaRPr sz="1182" dirty="0">
              <a:latin typeface="Arial MT"/>
              <a:cs typeface="Arial MT"/>
            </a:endParaRPr>
          </a:p>
          <a:p>
            <a:pPr marL="2165985" marR="1953141">
              <a:lnSpc>
                <a:spcPct val="101499"/>
              </a:lnSpc>
            </a:pPr>
            <a:r>
              <a:rPr lang="en-US" sz="1182" spc="48" dirty="0">
                <a:latin typeface="Arial MT"/>
                <a:cs typeface="Arial MT"/>
              </a:rPr>
              <a:t>List&lt;Account&gt; </a:t>
            </a:r>
            <a:r>
              <a:rPr lang="en-US" sz="1182" spc="48" dirty="0" err="1">
                <a:latin typeface="Arial MT"/>
                <a:cs typeface="Arial MT"/>
              </a:rPr>
              <a:t>accs</a:t>
            </a:r>
            <a:r>
              <a:rPr lang="en-US" sz="1182" spc="48" dirty="0">
                <a:latin typeface="Arial MT"/>
                <a:cs typeface="Arial MT"/>
              </a:rPr>
              <a:t> = [SELECT Id, Name FROM Account ]; </a:t>
            </a:r>
          </a:p>
          <a:p>
            <a:pPr marL="2165985" marR="1953141">
              <a:lnSpc>
                <a:spcPct val="101499"/>
              </a:lnSpc>
            </a:pPr>
            <a:r>
              <a:rPr lang="en-US" sz="1182" spc="48" dirty="0">
                <a:latin typeface="Arial MT"/>
                <a:cs typeface="Arial MT"/>
              </a:rPr>
              <a:t>for(Account a : </a:t>
            </a:r>
            <a:r>
              <a:rPr lang="en-US" sz="1182" spc="48" dirty="0" err="1">
                <a:latin typeface="Arial MT"/>
                <a:cs typeface="Arial MT"/>
              </a:rPr>
              <a:t>accs</a:t>
            </a:r>
            <a:r>
              <a:rPr lang="en-US" sz="1182" spc="48" dirty="0">
                <a:latin typeface="Arial MT"/>
                <a:cs typeface="Arial MT"/>
              </a:rPr>
              <a:t>){ </a:t>
            </a:r>
          </a:p>
          <a:p>
            <a:pPr marL="2165985" marR="1953141">
              <a:lnSpc>
                <a:spcPct val="101499"/>
              </a:lnSpc>
            </a:pPr>
            <a:r>
              <a:rPr lang="en-US" sz="1182" spc="48" dirty="0">
                <a:latin typeface="Arial MT"/>
                <a:cs typeface="Arial MT"/>
              </a:rPr>
              <a:t>    </a:t>
            </a:r>
            <a:r>
              <a:rPr lang="en-US" sz="1182" spc="48" dirty="0" err="1">
                <a:latin typeface="Arial MT"/>
                <a:cs typeface="Arial MT"/>
              </a:rPr>
              <a:t>System.debug</a:t>
            </a:r>
            <a:r>
              <a:rPr lang="en-US" sz="1182" spc="48" dirty="0">
                <a:latin typeface="Arial MT"/>
                <a:cs typeface="Arial MT"/>
              </a:rPr>
              <a:t>('Account is '+a.name);</a:t>
            </a:r>
          </a:p>
          <a:p>
            <a:pPr marL="2165985" marR="1953141">
              <a:lnSpc>
                <a:spcPct val="101499"/>
              </a:lnSpc>
            </a:pPr>
            <a:r>
              <a:rPr lang="en-US" sz="1182" spc="48" dirty="0">
                <a:latin typeface="Arial MT"/>
                <a:cs typeface="Arial MT"/>
              </a:rPr>
              <a:t>}</a:t>
            </a:r>
          </a:p>
          <a:p>
            <a:pPr marL="2165985" marR="1953141">
              <a:lnSpc>
                <a:spcPct val="101499"/>
              </a:lnSpc>
            </a:pPr>
            <a:r>
              <a:rPr lang="en-US" sz="1501" spc="-121" dirty="0">
                <a:latin typeface="Arial Black"/>
                <a:cs typeface="Arial Black"/>
              </a:rPr>
              <a:t>While</a:t>
            </a:r>
            <a:r>
              <a:rPr lang="en-US" sz="1501" spc="-77" dirty="0">
                <a:latin typeface="Arial Black"/>
                <a:cs typeface="Arial Black"/>
              </a:rPr>
              <a:t> </a:t>
            </a:r>
            <a:r>
              <a:rPr lang="en-US" sz="1501" spc="-146" dirty="0">
                <a:latin typeface="Arial Black"/>
                <a:cs typeface="Arial Black"/>
              </a:rPr>
              <a:t>Loops</a:t>
            </a:r>
            <a:endParaRPr lang="en-US" sz="1501" dirty="0">
              <a:latin typeface="Arial Black"/>
              <a:cs typeface="Arial Black"/>
            </a:endParaRPr>
          </a:p>
          <a:p>
            <a:pPr marL="39854" marR="2310">
              <a:lnSpc>
                <a:spcPct val="100600"/>
              </a:lnSpc>
              <a:spcBef>
                <a:spcPts val="5"/>
              </a:spcBef>
            </a:pPr>
            <a:r>
              <a:rPr sz="1342" dirty="0">
                <a:latin typeface="Arial MT"/>
                <a:cs typeface="Arial MT"/>
              </a:rPr>
              <a:t>The </a:t>
            </a:r>
            <a:r>
              <a:rPr sz="1342" spc="89" dirty="0">
                <a:latin typeface="Arial MT"/>
                <a:cs typeface="Arial MT"/>
              </a:rPr>
              <a:t>Apex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while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loop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repeatedly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executes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block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57" dirty="0">
                <a:latin typeface="Arial MT"/>
                <a:cs typeface="Arial MT"/>
              </a:rPr>
              <a:t>code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as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long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as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particular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Boolean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condition </a:t>
            </a:r>
            <a:r>
              <a:rPr sz="1342" spc="39" dirty="0">
                <a:latin typeface="Arial MT"/>
                <a:cs typeface="Arial MT"/>
              </a:rPr>
              <a:t>remains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41" dirty="0">
                <a:latin typeface="Arial MT"/>
                <a:cs typeface="Arial MT"/>
              </a:rPr>
              <a:t>true.</a:t>
            </a:r>
            <a:endParaRPr sz="1342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5953" y="4123484"/>
            <a:ext cx="1696810" cy="1470326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82" spc="50" dirty="0">
                <a:latin typeface="Arial MT"/>
                <a:cs typeface="Arial MT"/>
              </a:rPr>
              <a:t>while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73" dirty="0">
                <a:latin typeface="Arial MT"/>
                <a:cs typeface="Arial MT"/>
              </a:rPr>
              <a:t>(condition)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5" dirty="0">
                <a:latin typeface="Arial MT"/>
                <a:cs typeface="Arial MT"/>
              </a:rPr>
              <a:t>{</a:t>
            </a:r>
            <a:endParaRPr sz="1182" dirty="0">
              <a:latin typeface="Arial MT"/>
              <a:cs typeface="Arial MT"/>
            </a:endParaRPr>
          </a:p>
          <a:p>
            <a:pPr marL="5776">
              <a:spcBef>
                <a:spcPts val="23"/>
              </a:spcBef>
            </a:pPr>
            <a:r>
              <a:rPr sz="1182" spc="102" dirty="0">
                <a:latin typeface="Arial MT"/>
                <a:cs typeface="Arial MT"/>
              </a:rPr>
              <a:t>//code_block</a:t>
            </a:r>
            <a:endParaRPr sz="1182" dirty="0">
              <a:latin typeface="Arial MT"/>
              <a:cs typeface="Arial MT"/>
            </a:endParaRPr>
          </a:p>
          <a:p>
            <a:pPr marL="5776">
              <a:spcBef>
                <a:spcPts val="20"/>
              </a:spcBef>
            </a:pPr>
            <a:r>
              <a:rPr sz="1182" spc="5" dirty="0">
                <a:latin typeface="Arial MT"/>
                <a:cs typeface="Arial MT"/>
              </a:rPr>
              <a:t>}</a:t>
            </a:r>
            <a:endParaRPr sz="1182" dirty="0">
              <a:latin typeface="Arial MT"/>
              <a:cs typeface="Arial MT"/>
            </a:endParaRPr>
          </a:p>
          <a:p>
            <a:pPr marL="5776" marR="2310">
              <a:lnSpc>
                <a:spcPct val="101499"/>
              </a:lnSpc>
            </a:pPr>
            <a:r>
              <a:rPr sz="1182" spc="59" dirty="0">
                <a:latin typeface="Arial MT"/>
                <a:cs typeface="Arial MT"/>
              </a:rPr>
              <a:t>Integer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02" dirty="0">
                <a:latin typeface="Arial MT"/>
                <a:cs typeface="Arial MT"/>
              </a:rPr>
              <a:t>count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34" dirty="0">
                <a:latin typeface="Arial MT"/>
                <a:cs typeface="Arial MT"/>
              </a:rPr>
              <a:t>=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-11" dirty="0">
                <a:latin typeface="Arial MT"/>
                <a:cs typeface="Arial MT"/>
              </a:rPr>
              <a:t>1; </a:t>
            </a:r>
            <a:r>
              <a:rPr sz="1182" spc="50" dirty="0">
                <a:latin typeface="Arial MT"/>
                <a:cs typeface="Arial MT"/>
              </a:rPr>
              <a:t>while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(count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34" dirty="0">
                <a:latin typeface="Arial MT"/>
                <a:cs typeface="Arial MT"/>
              </a:rPr>
              <a:t>&lt;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11)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5" dirty="0">
                <a:latin typeface="Arial MT"/>
                <a:cs typeface="Arial MT"/>
              </a:rPr>
              <a:t>{ </a:t>
            </a:r>
            <a:r>
              <a:rPr sz="1182" spc="57" dirty="0">
                <a:latin typeface="Arial MT"/>
                <a:cs typeface="Arial MT"/>
              </a:rPr>
              <a:t>System.debug(count); </a:t>
            </a:r>
            <a:r>
              <a:rPr sz="1182" spc="66" dirty="0">
                <a:latin typeface="Arial MT"/>
                <a:cs typeface="Arial MT"/>
              </a:rPr>
              <a:t>count++;</a:t>
            </a:r>
            <a:endParaRPr sz="1182" dirty="0">
              <a:latin typeface="Arial MT"/>
              <a:cs typeface="Arial MT"/>
            </a:endParaRPr>
          </a:p>
          <a:p>
            <a:pPr marL="5776">
              <a:spcBef>
                <a:spcPts val="20"/>
              </a:spcBef>
            </a:pPr>
            <a:r>
              <a:rPr sz="1182" spc="5" dirty="0">
                <a:latin typeface="Arial MT"/>
                <a:cs typeface="Arial MT"/>
              </a:rPr>
              <a:t>}</a:t>
            </a:r>
            <a:endParaRPr sz="1182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0527" y="4102689"/>
            <a:ext cx="6697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148" dirty="0">
                <a:solidFill>
                  <a:srgbClr val="FFFFFF"/>
                </a:solidFill>
                <a:latin typeface="Arial Black"/>
                <a:cs typeface="Arial Black"/>
              </a:rPr>
              <a:t>syntax</a:t>
            </a:r>
            <a:endParaRPr sz="1637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646" y="2001170"/>
            <a:ext cx="8182614" cy="5841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1950" y="934452"/>
            <a:ext cx="6340334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146" dirty="0"/>
              <a:t>Data</a:t>
            </a:r>
            <a:r>
              <a:rPr spc="-121" dirty="0"/>
              <a:t> </a:t>
            </a:r>
            <a:r>
              <a:rPr spc="-139" dirty="0"/>
              <a:t>Type-</a:t>
            </a:r>
            <a:r>
              <a:rPr spc="-123" dirty="0"/>
              <a:t> </a:t>
            </a:r>
            <a:r>
              <a:rPr spc="-173" dirty="0"/>
              <a:t>Collections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1" y="2774675"/>
            <a:ext cx="8385137" cy="8907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5311" y="3909030"/>
            <a:ext cx="8222689" cy="5667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7456" y="4639968"/>
            <a:ext cx="8381529" cy="6943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96791" y="2046868"/>
            <a:ext cx="8141510" cy="3304137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975560" marR="2310">
              <a:lnSpc>
                <a:spcPct val="100600"/>
              </a:lnSpc>
              <a:spcBef>
                <a:spcPts val="43"/>
              </a:spcBef>
            </a:pPr>
            <a:r>
              <a:rPr sz="1342" spc="-96" dirty="0">
                <a:latin typeface="Arial Black"/>
                <a:cs typeface="Arial Black"/>
              </a:rPr>
              <a:t>Collections</a:t>
            </a:r>
            <a:r>
              <a:rPr sz="1342" spc="-55" dirty="0">
                <a:latin typeface="Arial Black"/>
                <a:cs typeface="Arial Black"/>
              </a:rPr>
              <a:t> </a:t>
            </a:r>
            <a:r>
              <a:rPr sz="1342" dirty="0">
                <a:latin typeface="Arial MT"/>
                <a:cs typeface="Arial MT"/>
              </a:rPr>
              <a:t>-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Collections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type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73" dirty="0">
                <a:latin typeface="Arial MT"/>
                <a:cs typeface="Arial MT"/>
              </a:rPr>
              <a:t>variable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that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27" dirty="0">
                <a:latin typeface="Arial MT"/>
                <a:cs typeface="Arial MT"/>
              </a:rPr>
              <a:t>store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61" dirty="0">
                <a:latin typeface="Arial MT"/>
                <a:cs typeface="Arial MT"/>
              </a:rPr>
              <a:t>multiple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9" dirty="0">
                <a:latin typeface="Arial MT"/>
                <a:cs typeface="Arial MT"/>
              </a:rPr>
              <a:t>number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0" dirty="0">
                <a:latin typeface="Arial MT"/>
                <a:cs typeface="Arial MT"/>
              </a:rPr>
              <a:t>records </a:t>
            </a:r>
            <a:r>
              <a:rPr sz="1342" spc="89" dirty="0">
                <a:latin typeface="Arial MT"/>
                <a:cs typeface="Arial MT"/>
              </a:rPr>
              <a:t>Apex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34" dirty="0">
                <a:latin typeface="Arial MT"/>
                <a:cs typeface="Arial MT"/>
              </a:rPr>
              <a:t>has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3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55" dirty="0">
                <a:latin typeface="Arial MT"/>
                <a:cs typeface="Arial MT"/>
              </a:rPr>
              <a:t>types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collections.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61" dirty="0">
                <a:latin typeface="Arial MT"/>
                <a:cs typeface="Arial MT"/>
              </a:rPr>
              <a:t>Lists,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7" dirty="0">
                <a:latin typeface="Arial MT"/>
                <a:cs typeface="Arial MT"/>
              </a:rPr>
              <a:t>Sets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139" dirty="0">
                <a:latin typeface="Arial MT"/>
                <a:cs typeface="Arial MT"/>
              </a:rPr>
              <a:t>and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50" dirty="0">
                <a:latin typeface="Arial MT"/>
                <a:cs typeface="Arial MT"/>
              </a:rPr>
              <a:t>Maps.</a:t>
            </a:r>
            <a:endParaRPr sz="1342">
              <a:latin typeface="Arial MT"/>
              <a:cs typeface="Arial MT"/>
            </a:endParaRPr>
          </a:p>
          <a:p>
            <a:pPr>
              <a:spcBef>
                <a:spcPts val="1026"/>
              </a:spcBef>
            </a:pPr>
            <a:endParaRPr sz="1342">
              <a:latin typeface="Arial MT"/>
              <a:cs typeface="Arial MT"/>
            </a:endParaRPr>
          </a:p>
          <a:p>
            <a:pPr marL="5776" marR="783220">
              <a:lnSpc>
                <a:spcPct val="100600"/>
              </a:lnSpc>
            </a:pP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-171" dirty="0">
                <a:latin typeface="Arial Black"/>
                <a:cs typeface="Arial Black"/>
              </a:rPr>
              <a:t>list</a:t>
            </a:r>
            <a:r>
              <a:rPr sz="1342" spc="-59" dirty="0">
                <a:latin typeface="Arial Black"/>
                <a:cs typeface="Arial Black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like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25" dirty="0">
                <a:latin typeface="Arial MT"/>
                <a:cs typeface="Arial MT"/>
              </a:rPr>
              <a:t>an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8" dirty="0">
                <a:latin typeface="Arial MT"/>
                <a:cs typeface="Arial MT"/>
              </a:rPr>
              <a:t>array,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sequential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collection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68" dirty="0">
                <a:latin typeface="Arial MT"/>
                <a:cs typeface="Arial MT"/>
              </a:rPr>
              <a:t>with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first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61" dirty="0">
                <a:latin typeface="Arial MT"/>
                <a:cs typeface="Arial MT"/>
              </a:rPr>
              <a:t>index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8" dirty="0">
                <a:latin typeface="Arial MT"/>
                <a:cs typeface="Arial MT"/>
              </a:rPr>
              <a:t>position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as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zero. </a:t>
            </a:r>
            <a:r>
              <a:rPr sz="1342" spc="-52" dirty="0">
                <a:latin typeface="Arial MT"/>
                <a:cs typeface="Arial MT"/>
              </a:rPr>
              <a:t>List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96" dirty="0">
                <a:latin typeface="Arial MT"/>
                <a:cs typeface="Arial MT"/>
              </a:rPr>
              <a:t>contain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48" dirty="0">
                <a:latin typeface="Arial MT"/>
                <a:cs typeface="Arial MT"/>
              </a:rPr>
              <a:t>primitive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45" dirty="0">
                <a:latin typeface="Arial MT"/>
                <a:cs typeface="Arial MT"/>
              </a:rPr>
              <a:t>types,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41" dirty="0">
                <a:latin typeface="Arial MT"/>
                <a:cs typeface="Arial MT"/>
              </a:rPr>
              <a:t>sObjects,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2" dirty="0">
                <a:latin typeface="Arial MT"/>
                <a:cs typeface="Arial MT"/>
              </a:rPr>
              <a:t>user-defined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66" dirty="0">
                <a:latin typeface="Arial MT"/>
                <a:cs typeface="Arial MT"/>
              </a:rPr>
              <a:t>objects,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9" dirty="0">
                <a:latin typeface="Arial MT"/>
                <a:cs typeface="Arial MT"/>
              </a:rPr>
              <a:t>Apex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0" dirty="0">
                <a:latin typeface="Arial MT"/>
                <a:cs typeface="Arial MT"/>
              </a:rPr>
              <a:t>objects </a:t>
            </a:r>
            <a:r>
              <a:rPr sz="1342" spc="45" dirty="0">
                <a:latin typeface="Arial MT"/>
                <a:cs typeface="Arial MT"/>
              </a:rPr>
              <a:t>or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even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70" dirty="0">
                <a:latin typeface="Arial MT"/>
                <a:cs typeface="Arial MT"/>
              </a:rPr>
              <a:t>other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collections.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list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96" dirty="0">
                <a:latin typeface="Arial MT"/>
                <a:cs typeface="Arial MT"/>
              </a:rPr>
              <a:t>contain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116" dirty="0">
                <a:latin typeface="Arial MT"/>
                <a:cs typeface="Arial MT"/>
              </a:rPr>
              <a:t>up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to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50" dirty="0">
                <a:latin typeface="Arial MT"/>
                <a:cs typeface="Arial MT"/>
              </a:rPr>
              <a:t>four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levels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70" dirty="0">
                <a:latin typeface="Arial MT"/>
                <a:cs typeface="Arial MT"/>
              </a:rPr>
              <a:t>nested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collections.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List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6" dirty="0">
                <a:latin typeface="Arial MT"/>
                <a:cs typeface="Arial MT"/>
              </a:rPr>
              <a:t>contain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04" dirty="0">
                <a:latin typeface="Arial MT"/>
                <a:cs typeface="Arial MT"/>
              </a:rPr>
              <a:t>duplicate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0" dirty="0">
                <a:latin typeface="Arial MT"/>
                <a:cs typeface="Arial MT"/>
              </a:rPr>
              <a:t>elements.</a:t>
            </a:r>
            <a:endParaRPr sz="1342">
              <a:latin typeface="Arial MT"/>
              <a:cs typeface="Arial MT"/>
            </a:endParaRPr>
          </a:p>
          <a:p>
            <a:pPr>
              <a:spcBef>
                <a:spcPts val="1499"/>
              </a:spcBef>
            </a:pPr>
            <a:endParaRPr sz="1342">
              <a:latin typeface="Arial MT"/>
              <a:cs typeface="Arial MT"/>
            </a:endParaRPr>
          </a:p>
          <a:p>
            <a:pPr marL="975560" marR="293130">
              <a:lnSpc>
                <a:spcPct val="100600"/>
              </a:lnSpc>
            </a:pP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157" dirty="0">
                <a:latin typeface="Arial Black"/>
                <a:cs typeface="Arial Black"/>
              </a:rPr>
              <a:t>set</a:t>
            </a:r>
            <a:r>
              <a:rPr sz="1342" spc="-64" dirty="0">
                <a:latin typeface="Arial Black"/>
                <a:cs typeface="Arial Black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27" dirty="0">
                <a:latin typeface="Arial MT"/>
                <a:cs typeface="Arial MT"/>
              </a:rPr>
              <a:t>also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collection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39" dirty="0">
                <a:latin typeface="Arial MT"/>
                <a:cs typeface="Arial MT"/>
              </a:rPr>
              <a:t>and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be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any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data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4" dirty="0">
                <a:latin typeface="Arial MT"/>
                <a:cs typeface="Arial MT"/>
              </a:rPr>
              <a:t>type.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Unlike </a:t>
            </a:r>
            <a:r>
              <a:rPr sz="1342" spc="-11" dirty="0">
                <a:latin typeface="Arial MT"/>
                <a:cs typeface="Arial MT"/>
              </a:rPr>
              <a:t>list,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set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66" dirty="0">
                <a:latin typeface="Arial MT"/>
                <a:cs typeface="Arial MT"/>
              </a:rPr>
              <a:t>contains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77" dirty="0">
                <a:latin typeface="Arial MT"/>
                <a:cs typeface="Arial MT"/>
              </a:rPr>
              <a:t>unique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39" dirty="0">
                <a:latin typeface="Arial MT"/>
                <a:cs typeface="Arial MT"/>
              </a:rPr>
              <a:t>and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23" dirty="0">
                <a:latin typeface="Arial MT"/>
                <a:cs typeface="Arial MT"/>
              </a:rPr>
              <a:t>in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set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are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not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23" dirty="0">
                <a:latin typeface="Arial MT"/>
                <a:cs typeface="Arial MT"/>
              </a:rPr>
              <a:t>in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any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64" dirty="0">
                <a:latin typeface="Arial MT"/>
                <a:cs typeface="Arial MT"/>
              </a:rPr>
              <a:t>specific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0" dirty="0">
                <a:latin typeface="Arial MT"/>
                <a:cs typeface="Arial MT"/>
              </a:rPr>
              <a:t>order.</a:t>
            </a:r>
            <a:endParaRPr sz="1342">
              <a:latin typeface="Arial MT"/>
              <a:cs typeface="Arial MT"/>
            </a:endParaRPr>
          </a:p>
          <a:p>
            <a:pPr>
              <a:spcBef>
                <a:spcPts val="619"/>
              </a:spcBef>
            </a:pPr>
            <a:endParaRPr sz="1342">
              <a:latin typeface="Arial MT"/>
              <a:cs typeface="Arial MT"/>
            </a:endParaRPr>
          </a:p>
          <a:p>
            <a:pPr marL="5776" marR="1095411">
              <a:lnSpc>
                <a:spcPct val="100600"/>
              </a:lnSpc>
              <a:tabLst>
                <a:tab pos="6376949" algn="l"/>
              </a:tabLst>
            </a:pP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-32" dirty="0">
                <a:latin typeface="Arial Black"/>
                <a:cs typeface="Arial Black"/>
              </a:rPr>
              <a:t>map</a:t>
            </a:r>
            <a:r>
              <a:rPr sz="1342" spc="-64" dirty="0">
                <a:latin typeface="Arial Black"/>
                <a:cs typeface="Arial Black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collection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key-</a:t>
            </a:r>
            <a:r>
              <a:rPr sz="1342" spc="61" dirty="0">
                <a:latin typeface="Arial MT"/>
                <a:cs typeface="Arial MT"/>
              </a:rPr>
              <a:t>value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pairs.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Keys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39" dirty="0">
                <a:latin typeface="Arial MT"/>
                <a:cs typeface="Arial MT"/>
              </a:rPr>
              <a:t>and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3" dirty="0">
                <a:latin typeface="Arial MT"/>
                <a:cs typeface="Arial MT"/>
              </a:rPr>
              <a:t>values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be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any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data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4" dirty="0">
                <a:latin typeface="Arial MT"/>
                <a:cs typeface="Arial MT"/>
              </a:rPr>
              <a:t>type.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Keys </a:t>
            </a:r>
            <a:r>
              <a:rPr sz="1342" spc="82" dirty="0">
                <a:latin typeface="Arial MT"/>
                <a:cs typeface="Arial MT"/>
              </a:rPr>
              <a:t>are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77" dirty="0">
                <a:latin typeface="Arial MT"/>
                <a:cs typeface="Arial MT"/>
              </a:rPr>
              <a:t>unique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39" dirty="0">
                <a:latin typeface="Arial MT"/>
                <a:cs typeface="Arial MT"/>
              </a:rPr>
              <a:t>and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64" dirty="0">
                <a:latin typeface="Arial MT"/>
                <a:cs typeface="Arial MT"/>
              </a:rPr>
              <a:t>map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34" dirty="0">
                <a:latin typeface="Arial MT"/>
                <a:cs typeface="Arial MT"/>
              </a:rPr>
              <a:t>must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be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accessed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111" dirty="0">
                <a:latin typeface="Arial MT"/>
                <a:cs typeface="Arial MT"/>
              </a:rPr>
              <a:t>by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key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as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1" dirty="0">
                <a:latin typeface="Arial MT"/>
                <a:cs typeface="Arial MT"/>
              </a:rPr>
              <a:t>the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66" dirty="0">
                <a:latin typeface="Arial MT"/>
                <a:cs typeface="Arial MT"/>
              </a:rPr>
              <a:t>order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75" dirty="0">
                <a:latin typeface="Arial MT"/>
                <a:cs typeface="Arial MT"/>
              </a:rPr>
              <a:t>of</a:t>
            </a:r>
            <a:r>
              <a:rPr sz="1342" dirty="0">
                <a:latin typeface="Arial MT"/>
                <a:cs typeface="Arial MT"/>
              </a:rPr>
              <a:t>	</a:t>
            </a:r>
            <a:r>
              <a:rPr sz="1342" spc="150" dirty="0">
                <a:latin typeface="Arial MT"/>
                <a:cs typeface="Arial MT"/>
              </a:rPr>
              <a:t>map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82" dirty="0">
                <a:latin typeface="Arial MT"/>
                <a:cs typeface="Arial MT"/>
              </a:rPr>
              <a:t>are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not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43" dirty="0">
                <a:latin typeface="Arial MT"/>
                <a:cs typeface="Arial MT"/>
              </a:rPr>
              <a:t>reliable.</a:t>
            </a:r>
            <a:endParaRPr sz="1342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28272" y="1992239"/>
            <a:ext cx="2229969" cy="593234"/>
            <a:chOff x="1328556" y="2495796"/>
            <a:chExt cx="4902835" cy="1304290"/>
          </a:xfrm>
        </p:grpSpPr>
        <p:sp>
          <p:nvSpPr>
            <p:cNvPr id="9" name="object 9"/>
            <p:cNvSpPr/>
            <p:nvPr/>
          </p:nvSpPr>
          <p:spPr>
            <a:xfrm>
              <a:off x="1328556" y="2515429"/>
              <a:ext cx="1595755" cy="1284605"/>
            </a:xfrm>
            <a:custGeom>
              <a:avLst/>
              <a:gdLst/>
              <a:ahLst/>
              <a:cxnLst/>
              <a:rect l="l" t="t" r="r" b="b"/>
              <a:pathLst>
                <a:path w="1595755" h="1284604">
                  <a:moveTo>
                    <a:pt x="1381503" y="1284219"/>
                  </a:moveTo>
                  <a:lnTo>
                    <a:pt x="214040" y="1284219"/>
                  </a:lnTo>
                  <a:lnTo>
                    <a:pt x="164963" y="1278566"/>
                  </a:lnTo>
                  <a:lnTo>
                    <a:pt x="119911" y="1262464"/>
                  </a:lnTo>
                  <a:lnTo>
                    <a:pt x="80169" y="1237197"/>
                  </a:lnTo>
                  <a:lnTo>
                    <a:pt x="47022" y="1204050"/>
                  </a:lnTo>
                  <a:lnTo>
                    <a:pt x="21755" y="1164308"/>
                  </a:lnTo>
                  <a:lnTo>
                    <a:pt x="5652" y="1119256"/>
                  </a:lnTo>
                  <a:lnTo>
                    <a:pt x="0" y="1070178"/>
                  </a:lnTo>
                  <a:lnTo>
                    <a:pt x="0" y="214040"/>
                  </a:lnTo>
                  <a:lnTo>
                    <a:pt x="5652" y="164963"/>
                  </a:lnTo>
                  <a:lnTo>
                    <a:pt x="21755" y="119911"/>
                  </a:lnTo>
                  <a:lnTo>
                    <a:pt x="47022" y="80169"/>
                  </a:lnTo>
                  <a:lnTo>
                    <a:pt x="80169" y="47022"/>
                  </a:lnTo>
                  <a:lnTo>
                    <a:pt x="119911" y="21755"/>
                  </a:lnTo>
                  <a:lnTo>
                    <a:pt x="164963" y="5652"/>
                  </a:lnTo>
                  <a:lnTo>
                    <a:pt x="214040" y="0"/>
                  </a:lnTo>
                  <a:lnTo>
                    <a:pt x="1381503" y="0"/>
                  </a:lnTo>
                  <a:lnTo>
                    <a:pt x="1423455" y="4150"/>
                  </a:lnTo>
                  <a:lnTo>
                    <a:pt x="1463413" y="16292"/>
                  </a:lnTo>
                  <a:lnTo>
                    <a:pt x="1500253" y="35961"/>
                  </a:lnTo>
                  <a:lnTo>
                    <a:pt x="1532853" y="62691"/>
                  </a:lnTo>
                  <a:lnTo>
                    <a:pt x="1559583" y="95290"/>
                  </a:lnTo>
                  <a:lnTo>
                    <a:pt x="1579251" y="132131"/>
                  </a:lnTo>
                  <a:lnTo>
                    <a:pt x="1591393" y="172088"/>
                  </a:lnTo>
                  <a:lnTo>
                    <a:pt x="1595544" y="214040"/>
                  </a:lnTo>
                  <a:lnTo>
                    <a:pt x="1595544" y="1070178"/>
                  </a:lnTo>
                  <a:lnTo>
                    <a:pt x="1589891" y="1119256"/>
                  </a:lnTo>
                  <a:lnTo>
                    <a:pt x="1573789" y="1164308"/>
                  </a:lnTo>
                  <a:lnTo>
                    <a:pt x="1548522" y="1204050"/>
                  </a:lnTo>
                  <a:lnTo>
                    <a:pt x="1515375" y="1237197"/>
                  </a:lnTo>
                  <a:lnTo>
                    <a:pt x="1475633" y="1262464"/>
                  </a:lnTo>
                  <a:lnTo>
                    <a:pt x="1430581" y="1278566"/>
                  </a:lnTo>
                  <a:lnTo>
                    <a:pt x="1381503" y="1284219"/>
                  </a:lnTo>
                  <a:close/>
                </a:path>
              </a:pathLst>
            </a:custGeom>
            <a:solidFill>
              <a:srgbClr val="C90D0D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689" y="2646728"/>
              <a:ext cx="1032120" cy="10321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52795" y="2515429"/>
              <a:ext cx="4778375" cy="0"/>
            </a:xfrm>
            <a:custGeom>
              <a:avLst/>
              <a:gdLst/>
              <a:ahLst/>
              <a:cxnLst/>
              <a:rect l="l" t="t" r="r" b="b"/>
              <a:pathLst>
                <a:path w="4778375">
                  <a:moveTo>
                    <a:pt x="0" y="0"/>
                  </a:moveTo>
                  <a:lnTo>
                    <a:pt x="4778023" y="0"/>
                  </a:lnTo>
                </a:path>
              </a:pathLst>
            </a:custGeom>
            <a:ln w="39265">
              <a:solidFill>
                <a:srgbClr val="C90D0D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851494" y="2774282"/>
            <a:ext cx="2531785" cy="891295"/>
            <a:chOff x="13911696" y="4215202"/>
            <a:chExt cx="5566410" cy="1959610"/>
          </a:xfrm>
        </p:grpSpPr>
        <p:sp>
          <p:nvSpPr>
            <p:cNvPr id="13" name="object 13"/>
            <p:cNvSpPr/>
            <p:nvPr/>
          </p:nvSpPr>
          <p:spPr>
            <a:xfrm>
              <a:off x="17659371" y="4215202"/>
              <a:ext cx="1818639" cy="1959610"/>
            </a:xfrm>
            <a:custGeom>
              <a:avLst/>
              <a:gdLst/>
              <a:ahLst/>
              <a:cxnLst/>
              <a:rect l="l" t="t" r="r" b="b"/>
              <a:pathLst>
                <a:path w="1818640" h="1959610">
                  <a:moveTo>
                    <a:pt x="1515142" y="1959210"/>
                  </a:moveTo>
                  <a:lnTo>
                    <a:pt x="303036" y="1959210"/>
                  </a:lnTo>
                  <a:lnTo>
                    <a:pt x="253882" y="1955244"/>
                  </a:lnTo>
                  <a:lnTo>
                    <a:pt x="207253" y="1943761"/>
                  </a:lnTo>
                  <a:lnTo>
                    <a:pt x="163773" y="1925386"/>
                  </a:lnTo>
                  <a:lnTo>
                    <a:pt x="124066" y="1900742"/>
                  </a:lnTo>
                  <a:lnTo>
                    <a:pt x="88756" y="1870453"/>
                  </a:lnTo>
                  <a:lnTo>
                    <a:pt x="58468" y="1835143"/>
                  </a:lnTo>
                  <a:lnTo>
                    <a:pt x="33824" y="1795437"/>
                  </a:lnTo>
                  <a:lnTo>
                    <a:pt x="15448" y="1751957"/>
                  </a:lnTo>
                  <a:lnTo>
                    <a:pt x="3966" y="1705328"/>
                  </a:lnTo>
                  <a:lnTo>
                    <a:pt x="0" y="1656174"/>
                  </a:lnTo>
                  <a:lnTo>
                    <a:pt x="0" y="303035"/>
                  </a:lnTo>
                  <a:lnTo>
                    <a:pt x="3966" y="253881"/>
                  </a:lnTo>
                  <a:lnTo>
                    <a:pt x="15448" y="207253"/>
                  </a:lnTo>
                  <a:lnTo>
                    <a:pt x="33824" y="163773"/>
                  </a:lnTo>
                  <a:lnTo>
                    <a:pt x="58468" y="124066"/>
                  </a:lnTo>
                  <a:lnTo>
                    <a:pt x="88757" y="88757"/>
                  </a:lnTo>
                  <a:lnTo>
                    <a:pt x="124066" y="58468"/>
                  </a:lnTo>
                  <a:lnTo>
                    <a:pt x="163773" y="33824"/>
                  </a:lnTo>
                  <a:lnTo>
                    <a:pt x="207253" y="15448"/>
                  </a:lnTo>
                  <a:lnTo>
                    <a:pt x="253882" y="3966"/>
                  </a:lnTo>
                  <a:lnTo>
                    <a:pt x="303036" y="0"/>
                  </a:lnTo>
                  <a:lnTo>
                    <a:pt x="1515142" y="0"/>
                  </a:lnTo>
                  <a:lnTo>
                    <a:pt x="1562834" y="3775"/>
                  </a:lnTo>
                  <a:lnTo>
                    <a:pt x="1608922" y="14875"/>
                  </a:lnTo>
                  <a:lnTo>
                    <a:pt x="1652592" y="32963"/>
                  </a:lnTo>
                  <a:lnTo>
                    <a:pt x="1693029" y="57703"/>
                  </a:lnTo>
                  <a:lnTo>
                    <a:pt x="1729422" y="88757"/>
                  </a:lnTo>
                  <a:lnTo>
                    <a:pt x="1760475" y="125149"/>
                  </a:lnTo>
                  <a:lnTo>
                    <a:pt x="1785215" y="165587"/>
                  </a:lnTo>
                  <a:lnTo>
                    <a:pt x="1803303" y="209256"/>
                  </a:lnTo>
                  <a:lnTo>
                    <a:pt x="1814403" y="255344"/>
                  </a:lnTo>
                  <a:lnTo>
                    <a:pt x="1818178" y="303035"/>
                  </a:lnTo>
                  <a:lnTo>
                    <a:pt x="1818178" y="1656174"/>
                  </a:lnTo>
                  <a:lnTo>
                    <a:pt x="1814212" y="1705328"/>
                  </a:lnTo>
                  <a:lnTo>
                    <a:pt x="1802730" y="1751957"/>
                  </a:lnTo>
                  <a:lnTo>
                    <a:pt x="1784354" y="1795437"/>
                  </a:lnTo>
                  <a:lnTo>
                    <a:pt x="1759710" y="1835143"/>
                  </a:lnTo>
                  <a:lnTo>
                    <a:pt x="1729421" y="1870453"/>
                  </a:lnTo>
                  <a:lnTo>
                    <a:pt x="1694112" y="1900742"/>
                  </a:lnTo>
                  <a:lnTo>
                    <a:pt x="1654405" y="1925386"/>
                  </a:lnTo>
                  <a:lnTo>
                    <a:pt x="1610925" y="1943761"/>
                  </a:lnTo>
                  <a:lnTo>
                    <a:pt x="1564296" y="1955244"/>
                  </a:lnTo>
                  <a:lnTo>
                    <a:pt x="1515142" y="1959210"/>
                  </a:lnTo>
                  <a:close/>
                </a:path>
              </a:pathLst>
            </a:custGeom>
            <a:solidFill>
              <a:srgbClr val="4E8182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4095" y="4582106"/>
              <a:ext cx="1239287" cy="12392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911696" y="4238751"/>
              <a:ext cx="4610100" cy="0"/>
            </a:xfrm>
            <a:custGeom>
              <a:avLst/>
              <a:gdLst/>
              <a:ahLst/>
              <a:cxnLst/>
              <a:rect l="l" t="t" r="r" b="b"/>
              <a:pathLst>
                <a:path w="4610100">
                  <a:moveTo>
                    <a:pt x="0" y="0"/>
                  </a:moveTo>
                  <a:lnTo>
                    <a:pt x="4609714" y="0"/>
                  </a:lnTo>
                </a:path>
              </a:pathLst>
            </a:custGeom>
            <a:ln w="39265">
              <a:solidFill>
                <a:srgbClr val="4E8182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092803" y="3896097"/>
            <a:ext cx="2257407" cy="579659"/>
            <a:chOff x="1250574" y="6681637"/>
            <a:chExt cx="4963160" cy="1274445"/>
          </a:xfrm>
        </p:grpSpPr>
        <p:sp>
          <p:nvSpPr>
            <p:cNvPr id="17" name="object 17"/>
            <p:cNvSpPr/>
            <p:nvPr/>
          </p:nvSpPr>
          <p:spPr>
            <a:xfrm>
              <a:off x="1250574" y="6713483"/>
              <a:ext cx="1595755" cy="1242695"/>
            </a:xfrm>
            <a:custGeom>
              <a:avLst/>
              <a:gdLst/>
              <a:ahLst/>
              <a:cxnLst/>
              <a:rect l="l" t="t" r="r" b="b"/>
              <a:pathLst>
                <a:path w="1595755" h="1242695">
                  <a:moveTo>
                    <a:pt x="1388445" y="1242569"/>
                  </a:moveTo>
                  <a:lnTo>
                    <a:pt x="207099" y="1242569"/>
                  </a:lnTo>
                  <a:lnTo>
                    <a:pt x="159613" y="1237100"/>
                  </a:lnTo>
                  <a:lnTo>
                    <a:pt x="116022" y="1221519"/>
                  </a:lnTo>
                  <a:lnTo>
                    <a:pt x="77569" y="1197072"/>
                  </a:lnTo>
                  <a:lnTo>
                    <a:pt x="45497" y="1165000"/>
                  </a:lnTo>
                  <a:lnTo>
                    <a:pt x="21049" y="1126547"/>
                  </a:lnTo>
                  <a:lnTo>
                    <a:pt x="5469" y="1082956"/>
                  </a:lnTo>
                  <a:lnTo>
                    <a:pt x="0" y="1035470"/>
                  </a:lnTo>
                  <a:lnTo>
                    <a:pt x="0" y="207098"/>
                  </a:lnTo>
                  <a:lnTo>
                    <a:pt x="5469" y="159613"/>
                  </a:lnTo>
                  <a:lnTo>
                    <a:pt x="21049" y="116022"/>
                  </a:lnTo>
                  <a:lnTo>
                    <a:pt x="45497" y="77569"/>
                  </a:lnTo>
                  <a:lnTo>
                    <a:pt x="77569" y="45497"/>
                  </a:lnTo>
                  <a:lnTo>
                    <a:pt x="116022" y="21049"/>
                  </a:lnTo>
                  <a:lnTo>
                    <a:pt x="159613" y="5469"/>
                  </a:lnTo>
                  <a:lnTo>
                    <a:pt x="207099" y="0"/>
                  </a:lnTo>
                  <a:lnTo>
                    <a:pt x="1388445" y="0"/>
                  </a:lnTo>
                  <a:lnTo>
                    <a:pt x="1429037" y="4016"/>
                  </a:lnTo>
                  <a:lnTo>
                    <a:pt x="1467699" y="15764"/>
                  </a:lnTo>
                  <a:lnTo>
                    <a:pt x="1503344" y="34795"/>
                  </a:lnTo>
                  <a:lnTo>
                    <a:pt x="1534886" y="60658"/>
                  </a:lnTo>
                  <a:lnTo>
                    <a:pt x="1560749" y="92200"/>
                  </a:lnTo>
                  <a:lnTo>
                    <a:pt x="1579780" y="127845"/>
                  </a:lnTo>
                  <a:lnTo>
                    <a:pt x="1591528" y="166507"/>
                  </a:lnTo>
                  <a:lnTo>
                    <a:pt x="1595544" y="207098"/>
                  </a:lnTo>
                  <a:lnTo>
                    <a:pt x="1595544" y="1035470"/>
                  </a:lnTo>
                  <a:lnTo>
                    <a:pt x="1590074" y="1082956"/>
                  </a:lnTo>
                  <a:lnTo>
                    <a:pt x="1574494" y="1126547"/>
                  </a:lnTo>
                  <a:lnTo>
                    <a:pt x="1550047" y="1165000"/>
                  </a:lnTo>
                  <a:lnTo>
                    <a:pt x="1517975" y="1197072"/>
                  </a:lnTo>
                  <a:lnTo>
                    <a:pt x="1479522" y="1221519"/>
                  </a:lnTo>
                  <a:lnTo>
                    <a:pt x="1435931" y="1237100"/>
                  </a:lnTo>
                  <a:lnTo>
                    <a:pt x="1388445" y="1242569"/>
                  </a:lnTo>
                  <a:close/>
                </a:path>
              </a:pathLst>
            </a:custGeom>
            <a:solidFill>
              <a:srgbClr val="75707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795" y="6809583"/>
              <a:ext cx="1046957" cy="10469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52795" y="6701270"/>
              <a:ext cx="4741545" cy="8890"/>
            </a:xfrm>
            <a:custGeom>
              <a:avLst/>
              <a:gdLst/>
              <a:ahLst/>
              <a:cxnLst/>
              <a:rect l="l" t="t" r="r" b="b"/>
              <a:pathLst>
                <a:path w="4741545" h="8890">
                  <a:moveTo>
                    <a:pt x="0" y="8804"/>
                  </a:moveTo>
                  <a:lnTo>
                    <a:pt x="4740918" y="0"/>
                  </a:lnTo>
                </a:path>
              </a:pathLst>
            </a:custGeom>
            <a:ln w="39265">
              <a:solidFill>
                <a:srgbClr val="6C6868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847578" y="4631037"/>
            <a:ext cx="2535539" cy="703562"/>
            <a:chOff x="13903086" y="8297487"/>
            <a:chExt cx="5574665" cy="1546860"/>
          </a:xfrm>
        </p:grpSpPr>
        <p:sp>
          <p:nvSpPr>
            <p:cNvPr id="21" name="object 21"/>
            <p:cNvSpPr/>
            <p:nvPr/>
          </p:nvSpPr>
          <p:spPr>
            <a:xfrm>
              <a:off x="17659371" y="8317120"/>
              <a:ext cx="1818639" cy="1527175"/>
            </a:xfrm>
            <a:custGeom>
              <a:avLst/>
              <a:gdLst/>
              <a:ahLst/>
              <a:cxnLst/>
              <a:rect l="l" t="t" r="r" b="b"/>
              <a:pathLst>
                <a:path w="1818640" h="1527175">
                  <a:moveTo>
                    <a:pt x="1563735" y="1526629"/>
                  </a:moveTo>
                  <a:lnTo>
                    <a:pt x="254443" y="1526629"/>
                  </a:lnTo>
                  <a:lnTo>
                    <a:pt x="208707" y="1522529"/>
                  </a:lnTo>
                  <a:lnTo>
                    <a:pt x="165660" y="1510710"/>
                  </a:lnTo>
                  <a:lnTo>
                    <a:pt x="126021" y="1491889"/>
                  </a:lnTo>
                  <a:lnTo>
                    <a:pt x="90508" y="1466786"/>
                  </a:lnTo>
                  <a:lnTo>
                    <a:pt x="59842" y="1436120"/>
                  </a:lnTo>
                  <a:lnTo>
                    <a:pt x="34739" y="1400607"/>
                  </a:lnTo>
                  <a:lnTo>
                    <a:pt x="15918" y="1360968"/>
                  </a:lnTo>
                  <a:lnTo>
                    <a:pt x="4099" y="1317922"/>
                  </a:lnTo>
                  <a:lnTo>
                    <a:pt x="0" y="1272185"/>
                  </a:lnTo>
                  <a:lnTo>
                    <a:pt x="0" y="254443"/>
                  </a:lnTo>
                  <a:lnTo>
                    <a:pt x="4099" y="208706"/>
                  </a:lnTo>
                  <a:lnTo>
                    <a:pt x="15918" y="165659"/>
                  </a:lnTo>
                  <a:lnTo>
                    <a:pt x="34739" y="126020"/>
                  </a:lnTo>
                  <a:lnTo>
                    <a:pt x="59842" y="90508"/>
                  </a:lnTo>
                  <a:lnTo>
                    <a:pt x="90508" y="59841"/>
                  </a:lnTo>
                  <a:lnTo>
                    <a:pt x="126021" y="34738"/>
                  </a:lnTo>
                  <a:lnTo>
                    <a:pt x="165660" y="15918"/>
                  </a:lnTo>
                  <a:lnTo>
                    <a:pt x="208707" y="4099"/>
                  </a:lnTo>
                  <a:lnTo>
                    <a:pt x="254443" y="0"/>
                  </a:lnTo>
                  <a:lnTo>
                    <a:pt x="1563735" y="0"/>
                  </a:lnTo>
                  <a:lnTo>
                    <a:pt x="1613606" y="4934"/>
                  </a:lnTo>
                  <a:lnTo>
                    <a:pt x="1661107" y="19368"/>
                  </a:lnTo>
                  <a:lnTo>
                    <a:pt x="1704901" y="42749"/>
                  </a:lnTo>
                  <a:lnTo>
                    <a:pt x="1743655" y="74524"/>
                  </a:lnTo>
                  <a:lnTo>
                    <a:pt x="1775429" y="113277"/>
                  </a:lnTo>
                  <a:lnTo>
                    <a:pt x="1798810" y="157072"/>
                  </a:lnTo>
                  <a:lnTo>
                    <a:pt x="1813244" y="204572"/>
                  </a:lnTo>
                  <a:lnTo>
                    <a:pt x="1818178" y="254443"/>
                  </a:lnTo>
                  <a:lnTo>
                    <a:pt x="1818178" y="1272185"/>
                  </a:lnTo>
                  <a:lnTo>
                    <a:pt x="1814079" y="1317922"/>
                  </a:lnTo>
                  <a:lnTo>
                    <a:pt x="1802260" y="1360968"/>
                  </a:lnTo>
                  <a:lnTo>
                    <a:pt x="1783440" y="1400607"/>
                  </a:lnTo>
                  <a:lnTo>
                    <a:pt x="1758337" y="1436120"/>
                  </a:lnTo>
                  <a:lnTo>
                    <a:pt x="1727670" y="1466786"/>
                  </a:lnTo>
                  <a:lnTo>
                    <a:pt x="1692158" y="1491889"/>
                  </a:lnTo>
                  <a:lnTo>
                    <a:pt x="1652519" y="1510710"/>
                  </a:lnTo>
                  <a:lnTo>
                    <a:pt x="1609471" y="1522529"/>
                  </a:lnTo>
                  <a:lnTo>
                    <a:pt x="1563735" y="1526629"/>
                  </a:lnTo>
                  <a:close/>
                </a:path>
              </a:pathLst>
            </a:custGeom>
            <a:solidFill>
              <a:srgbClr val="8296B0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28146" y="8530457"/>
              <a:ext cx="1171183" cy="1054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903086" y="8317120"/>
              <a:ext cx="5166360" cy="0"/>
            </a:xfrm>
            <a:custGeom>
              <a:avLst/>
              <a:gdLst/>
              <a:ahLst/>
              <a:cxnLst/>
              <a:rect l="l" t="t" r="r" b="b"/>
              <a:pathLst>
                <a:path w="5166359">
                  <a:moveTo>
                    <a:pt x="0" y="0"/>
                  </a:moveTo>
                  <a:lnTo>
                    <a:pt x="5166300" y="0"/>
                  </a:lnTo>
                </a:path>
              </a:pathLst>
            </a:custGeom>
            <a:ln w="39265">
              <a:solidFill>
                <a:srgbClr val="8497B0"/>
              </a:solidFill>
            </a:ln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1234" y="989187"/>
            <a:ext cx="3844522" cy="285875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371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3161" y="2147036"/>
            <a:ext cx="4393221" cy="2879533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92051" marR="639976" indent="-186563">
              <a:spcBef>
                <a:spcPts val="43"/>
              </a:spcBef>
              <a:buFont typeface="Segoe UI Symbol"/>
              <a:buChar char="▪"/>
              <a:tabLst>
                <a:tab pos="192051" algn="l"/>
                <a:tab pos="1101764" algn="l"/>
                <a:tab pos="2757732" algn="l"/>
              </a:tabLst>
            </a:pPr>
            <a:r>
              <a:rPr sz="1501" spc="100" dirty="0">
                <a:latin typeface="Arial MT"/>
                <a:cs typeface="Arial MT"/>
              </a:rPr>
              <a:t>A</a:t>
            </a:r>
            <a:r>
              <a:rPr sz="1501" spc="-20" dirty="0">
                <a:latin typeface="Arial MT"/>
                <a:cs typeface="Arial MT"/>
              </a:rPr>
              <a:t> </a:t>
            </a:r>
            <a:r>
              <a:rPr sz="1501" spc="-59" dirty="0">
                <a:latin typeface="Arial MT"/>
                <a:cs typeface="Arial MT"/>
              </a:rPr>
              <a:t>List</a:t>
            </a:r>
            <a:r>
              <a:rPr sz="1501" spc="-11" dirty="0">
                <a:latin typeface="Arial MT"/>
                <a:cs typeface="Arial MT"/>
              </a:rPr>
              <a:t> </a:t>
            </a:r>
            <a:r>
              <a:rPr sz="1501" spc="-107" dirty="0">
                <a:latin typeface="Arial MT"/>
                <a:cs typeface="Arial MT"/>
              </a:rPr>
              <a:t>is</a:t>
            </a:r>
            <a:r>
              <a:rPr sz="1501" spc="-5" dirty="0">
                <a:latin typeface="Arial MT"/>
                <a:cs typeface="Arial MT"/>
              </a:rPr>
              <a:t> </a:t>
            </a:r>
            <a:r>
              <a:rPr sz="1501" spc="159" dirty="0">
                <a:latin typeface="Arial MT"/>
                <a:cs typeface="Arial MT"/>
              </a:rPr>
              <a:t>a</a:t>
            </a:r>
            <a:r>
              <a:rPr sz="1501" dirty="0">
                <a:latin typeface="Arial MT"/>
                <a:cs typeface="Arial MT"/>
              </a:rPr>
              <a:t>	</a:t>
            </a:r>
            <a:r>
              <a:rPr sz="1501" spc="84" dirty="0">
                <a:latin typeface="Arial MT"/>
                <a:cs typeface="Arial MT"/>
              </a:rPr>
              <a:t>collection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98" dirty="0">
                <a:latin typeface="Arial MT"/>
                <a:cs typeface="Arial MT"/>
              </a:rPr>
              <a:t>of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91" dirty="0">
                <a:latin typeface="Arial MT"/>
                <a:cs typeface="Arial MT"/>
              </a:rPr>
              <a:t>any</a:t>
            </a:r>
            <a:r>
              <a:rPr sz="1501" dirty="0">
                <a:latin typeface="Arial MT"/>
                <a:cs typeface="Arial MT"/>
              </a:rPr>
              <a:t>	</a:t>
            </a:r>
            <a:r>
              <a:rPr sz="1501" spc="157" dirty="0">
                <a:latin typeface="Arial MT"/>
                <a:cs typeface="Arial MT"/>
              </a:rPr>
              <a:t>data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86" dirty="0">
                <a:latin typeface="Arial MT"/>
                <a:cs typeface="Arial MT"/>
              </a:rPr>
              <a:t>type- </a:t>
            </a:r>
            <a:r>
              <a:rPr sz="1501" spc="45" dirty="0">
                <a:latin typeface="Arial MT"/>
                <a:cs typeface="Arial MT"/>
              </a:rPr>
              <a:t>primitive</a:t>
            </a:r>
            <a:r>
              <a:rPr sz="1501" spc="7" dirty="0">
                <a:latin typeface="Arial MT"/>
                <a:cs typeface="Arial MT"/>
              </a:rPr>
              <a:t> </a:t>
            </a:r>
            <a:r>
              <a:rPr sz="1501" spc="89" dirty="0">
                <a:latin typeface="Arial MT"/>
                <a:cs typeface="Arial MT"/>
              </a:rPr>
              <a:t>type,</a:t>
            </a:r>
            <a:r>
              <a:rPr sz="1501" spc="9" dirty="0">
                <a:latin typeface="Arial MT"/>
                <a:cs typeface="Arial MT"/>
              </a:rPr>
              <a:t> </a:t>
            </a:r>
            <a:r>
              <a:rPr sz="1501" spc="57" dirty="0">
                <a:latin typeface="Arial MT"/>
                <a:cs typeface="Arial MT"/>
              </a:rPr>
              <a:t>Sobject,</a:t>
            </a:r>
            <a:r>
              <a:rPr sz="1501" spc="9" dirty="0">
                <a:latin typeface="Arial MT"/>
                <a:cs typeface="Arial MT"/>
              </a:rPr>
              <a:t> </a:t>
            </a:r>
            <a:r>
              <a:rPr sz="1501" spc="57" dirty="0">
                <a:latin typeface="Arial MT"/>
                <a:cs typeface="Arial MT"/>
              </a:rPr>
              <a:t>collections</a:t>
            </a:r>
            <a:endParaRPr sz="1501" dirty="0">
              <a:latin typeface="Arial MT"/>
              <a:cs typeface="Arial MT"/>
            </a:endParaRPr>
          </a:p>
          <a:p>
            <a:pPr marL="192051" marR="2310" indent="-186563">
              <a:spcBef>
                <a:spcPts val="448"/>
              </a:spcBef>
              <a:buFont typeface="Segoe UI Symbol"/>
              <a:buChar char="▪"/>
              <a:tabLst>
                <a:tab pos="192051" algn="l"/>
                <a:tab pos="1824625" algn="l"/>
              </a:tabLst>
            </a:pPr>
            <a:r>
              <a:rPr sz="1501" spc="-59" dirty="0">
                <a:latin typeface="Arial MT"/>
                <a:cs typeface="Arial MT"/>
              </a:rPr>
              <a:t>List</a:t>
            </a:r>
            <a:r>
              <a:rPr sz="1501" spc="-20" dirty="0">
                <a:latin typeface="Arial MT"/>
                <a:cs typeface="Arial MT"/>
              </a:rPr>
              <a:t> </a:t>
            </a:r>
            <a:r>
              <a:rPr sz="1501" spc="-107" dirty="0">
                <a:latin typeface="Arial MT"/>
                <a:cs typeface="Arial MT"/>
              </a:rPr>
              <a:t>is</a:t>
            </a:r>
            <a:r>
              <a:rPr sz="1501" spc="-5" dirty="0">
                <a:latin typeface="Arial MT"/>
                <a:cs typeface="Arial MT"/>
              </a:rPr>
              <a:t> </a:t>
            </a:r>
            <a:r>
              <a:rPr sz="1501" spc="132" dirty="0">
                <a:latin typeface="Arial MT"/>
                <a:cs typeface="Arial MT"/>
              </a:rPr>
              <a:t>an</a:t>
            </a:r>
            <a:r>
              <a:rPr sz="1501" spc="-11" dirty="0">
                <a:latin typeface="Arial MT"/>
                <a:cs typeface="Arial MT"/>
              </a:rPr>
              <a:t> </a:t>
            </a:r>
            <a:r>
              <a:rPr sz="1501" spc="89" dirty="0">
                <a:latin typeface="Arial MT"/>
                <a:cs typeface="Arial MT"/>
              </a:rPr>
              <a:t>ordered</a:t>
            </a:r>
            <a:r>
              <a:rPr sz="1501" dirty="0">
                <a:latin typeface="Arial MT"/>
                <a:cs typeface="Arial MT"/>
              </a:rPr>
              <a:t>	</a:t>
            </a:r>
            <a:r>
              <a:rPr sz="1501" spc="84" dirty="0">
                <a:latin typeface="Arial MT"/>
                <a:cs typeface="Arial MT"/>
              </a:rPr>
              <a:t>collection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98" dirty="0">
                <a:latin typeface="Arial MT"/>
                <a:cs typeface="Arial MT"/>
              </a:rPr>
              <a:t>of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96" dirty="0">
                <a:latin typeface="Arial MT"/>
                <a:cs typeface="Arial MT"/>
              </a:rPr>
              <a:t>element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109" dirty="0">
                <a:latin typeface="Arial MT"/>
                <a:cs typeface="Arial MT"/>
              </a:rPr>
              <a:t>that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-57" dirty="0">
                <a:latin typeface="Arial MT"/>
                <a:cs typeface="Arial MT"/>
              </a:rPr>
              <a:t>is </a:t>
            </a:r>
            <a:r>
              <a:rPr sz="1501" spc="75" dirty="0">
                <a:latin typeface="Arial MT"/>
                <a:cs typeface="Arial MT"/>
              </a:rPr>
              <a:t>differentiate</a:t>
            </a:r>
            <a:r>
              <a:rPr sz="1501" spc="-16" dirty="0">
                <a:latin typeface="Arial MT"/>
                <a:cs typeface="Arial MT"/>
              </a:rPr>
              <a:t> </a:t>
            </a:r>
            <a:r>
              <a:rPr sz="1501" spc="116" dirty="0">
                <a:latin typeface="Arial MT"/>
                <a:cs typeface="Arial MT"/>
              </a:rPr>
              <a:t>by</a:t>
            </a:r>
            <a:r>
              <a:rPr sz="1501" spc="-11" dirty="0">
                <a:latin typeface="Arial MT"/>
                <a:cs typeface="Arial MT"/>
              </a:rPr>
              <a:t> </a:t>
            </a:r>
            <a:r>
              <a:rPr sz="1501" spc="39" dirty="0">
                <a:latin typeface="Arial MT"/>
                <a:cs typeface="Arial MT"/>
              </a:rPr>
              <a:t>their</a:t>
            </a:r>
            <a:r>
              <a:rPr sz="1501" spc="-9" dirty="0">
                <a:latin typeface="Arial MT"/>
                <a:cs typeface="Arial MT"/>
              </a:rPr>
              <a:t> </a:t>
            </a:r>
            <a:r>
              <a:rPr sz="1501" spc="41" dirty="0">
                <a:latin typeface="Arial MT"/>
                <a:cs typeface="Arial MT"/>
              </a:rPr>
              <a:t>indices.</a:t>
            </a:r>
            <a:r>
              <a:rPr sz="1501" spc="-11" dirty="0">
                <a:latin typeface="Arial MT"/>
                <a:cs typeface="Arial MT"/>
              </a:rPr>
              <a:t> </a:t>
            </a:r>
            <a:r>
              <a:rPr sz="1501" spc="100" dirty="0">
                <a:latin typeface="Arial MT"/>
                <a:cs typeface="Arial MT"/>
              </a:rPr>
              <a:t>A</a:t>
            </a:r>
            <a:r>
              <a:rPr sz="1501" spc="-9" dirty="0">
                <a:latin typeface="Arial MT"/>
                <a:cs typeface="Arial MT"/>
              </a:rPr>
              <a:t> </a:t>
            </a:r>
            <a:r>
              <a:rPr sz="1501" spc="-18" dirty="0">
                <a:latin typeface="Arial MT"/>
                <a:cs typeface="Arial MT"/>
              </a:rPr>
              <a:t>list</a:t>
            </a:r>
            <a:r>
              <a:rPr sz="1501" spc="-11" dirty="0">
                <a:latin typeface="Arial MT"/>
                <a:cs typeface="Arial MT"/>
              </a:rPr>
              <a:t> </a:t>
            </a:r>
            <a:r>
              <a:rPr sz="1501" spc="-107" dirty="0">
                <a:latin typeface="Arial MT"/>
                <a:cs typeface="Arial MT"/>
              </a:rPr>
              <a:t>is</a:t>
            </a:r>
            <a:r>
              <a:rPr sz="1501" spc="-5" dirty="0">
                <a:latin typeface="Arial MT"/>
                <a:cs typeface="Arial MT"/>
              </a:rPr>
              <a:t> </a:t>
            </a:r>
            <a:r>
              <a:rPr sz="1501" spc="159" dirty="0">
                <a:latin typeface="Arial MT"/>
                <a:cs typeface="Arial MT"/>
              </a:rPr>
              <a:t>a </a:t>
            </a:r>
            <a:r>
              <a:rPr sz="1501" spc="84" dirty="0">
                <a:latin typeface="Arial MT"/>
                <a:cs typeface="Arial MT"/>
              </a:rPr>
              <a:t>collection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98" dirty="0">
                <a:latin typeface="Arial MT"/>
                <a:cs typeface="Arial MT"/>
              </a:rPr>
              <a:t>of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55" dirty="0">
                <a:latin typeface="Arial MT"/>
                <a:cs typeface="Arial MT"/>
              </a:rPr>
              <a:t>elements,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45" dirty="0">
                <a:latin typeface="Arial MT"/>
                <a:cs typeface="Arial MT"/>
              </a:rPr>
              <a:t>such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dirty="0">
                <a:latin typeface="Arial MT"/>
                <a:cs typeface="Arial MT"/>
              </a:rPr>
              <a:t>as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25" dirty="0">
                <a:latin typeface="Arial MT"/>
                <a:cs typeface="Arial MT"/>
              </a:rPr>
              <a:t>Integers, </a:t>
            </a:r>
            <a:r>
              <a:rPr sz="1501" spc="-18" dirty="0">
                <a:latin typeface="Arial MT"/>
                <a:cs typeface="Arial MT"/>
              </a:rPr>
              <a:t>Strings,</a:t>
            </a:r>
            <a:r>
              <a:rPr sz="1501" spc="-20" dirty="0">
                <a:latin typeface="Arial MT"/>
                <a:cs typeface="Arial MT"/>
              </a:rPr>
              <a:t> </a:t>
            </a:r>
            <a:r>
              <a:rPr sz="1501" spc="68" dirty="0">
                <a:latin typeface="Arial MT"/>
                <a:cs typeface="Arial MT"/>
              </a:rPr>
              <a:t>objects,</a:t>
            </a:r>
            <a:r>
              <a:rPr sz="1501" spc="-20" dirty="0">
                <a:latin typeface="Arial MT"/>
                <a:cs typeface="Arial MT"/>
              </a:rPr>
              <a:t> </a:t>
            </a:r>
            <a:r>
              <a:rPr sz="1501" spc="45" dirty="0">
                <a:latin typeface="Arial MT"/>
                <a:cs typeface="Arial MT"/>
              </a:rPr>
              <a:t>or</a:t>
            </a:r>
            <a:r>
              <a:rPr sz="1501" spc="-20" dirty="0">
                <a:latin typeface="Arial MT"/>
                <a:cs typeface="Arial MT"/>
              </a:rPr>
              <a:t> </a:t>
            </a:r>
            <a:r>
              <a:rPr sz="1501" spc="73" dirty="0">
                <a:latin typeface="Arial MT"/>
                <a:cs typeface="Arial MT"/>
              </a:rPr>
              <a:t>other</a:t>
            </a:r>
            <a:r>
              <a:rPr sz="1501" spc="-20" dirty="0">
                <a:latin typeface="Arial MT"/>
                <a:cs typeface="Arial MT"/>
              </a:rPr>
              <a:t> </a:t>
            </a:r>
            <a:r>
              <a:rPr sz="1501" spc="55" dirty="0">
                <a:latin typeface="Arial MT"/>
                <a:cs typeface="Arial MT"/>
              </a:rPr>
              <a:t>collections.</a:t>
            </a:r>
            <a:endParaRPr sz="1501" dirty="0">
              <a:latin typeface="Arial MT"/>
              <a:cs typeface="Arial MT"/>
            </a:endParaRPr>
          </a:p>
          <a:p>
            <a:pPr marL="192051" indent="-186275">
              <a:spcBef>
                <a:spcPts val="446"/>
              </a:spcBef>
              <a:buFont typeface="Segoe UI Symbol"/>
              <a:buChar char="▪"/>
              <a:tabLst>
                <a:tab pos="192051" algn="l"/>
              </a:tabLst>
            </a:pPr>
            <a:r>
              <a:rPr sz="1501" dirty="0">
                <a:latin typeface="Arial MT"/>
                <a:cs typeface="Arial MT"/>
              </a:rPr>
              <a:t>It</a:t>
            </a:r>
            <a:r>
              <a:rPr sz="1501" spc="-14" dirty="0">
                <a:latin typeface="Arial MT"/>
                <a:cs typeface="Arial MT"/>
              </a:rPr>
              <a:t> </a:t>
            </a:r>
            <a:r>
              <a:rPr sz="1501" spc="159" dirty="0">
                <a:latin typeface="Arial MT"/>
                <a:cs typeface="Arial MT"/>
              </a:rPr>
              <a:t>can</a:t>
            </a:r>
            <a:r>
              <a:rPr sz="1501" spc="-14" dirty="0">
                <a:latin typeface="Arial MT"/>
                <a:cs typeface="Arial MT"/>
              </a:rPr>
              <a:t> </a:t>
            </a:r>
            <a:r>
              <a:rPr sz="1501" spc="61" dirty="0">
                <a:latin typeface="Arial MT"/>
                <a:cs typeface="Arial MT"/>
              </a:rPr>
              <a:t>increase</a:t>
            </a:r>
            <a:r>
              <a:rPr sz="1501" spc="-11" dirty="0">
                <a:latin typeface="Arial MT"/>
                <a:cs typeface="Arial MT"/>
              </a:rPr>
              <a:t> </a:t>
            </a:r>
            <a:r>
              <a:rPr sz="1501" spc="45" dirty="0">
                <a:latin typeface="Arial MT"/>
                <a:cs typeface="Arial MT"/>
              </a:rPr>
              <a:t>or</a:t>
            </a:r>
            <a:r>
              <a:rPr sz="1501" spc="-14" dirty="0">
                <a:latin typeface="Arial MT"/>
                <a:cs typeface="Arial MT"/>
              </a:rPr>
              <a:t> </a:t>
            </a:r>
            <a:r>
              <a:rPr sz="1501" spc="89" dirty="0">
                <a:latin typeface="Arial MT"/>
                <a:cs typeface="Arial MT"/>
              </a:rPr>
              <a:t>decrease</a:t>
            </a:r>
            <a:r>
              <a:rPr sz="1501" spc="-11" dirty="0">
                <a:latin typeface="Arial MT"/>
                <a:cs typeface="Arial MT"/>
              </a:rPr>
              <a:t> </a:t>
            </a:r>
            <a:r>
              <a:rPr sz="1501" spc="-16" dirty="0">
                <a:latin typeface="Arial MT"/>
                <a:cs typeface="Arial MT"/>
              </a:rPr>
              <a:t>its</a:t>
            </a:r>
            <a:r>
              <a:rPr sz="1501" spc="-14" dirty="0">
                <a:latin typeface="Arial MT"/>
                <a:cs typeface="Arial MT"/>
              </a:rPr>
              <a:t> </a:t>
            </a:r>
            <a:r>
              <a:rPr sz="1501" spc="-32" dirty="0">
                <a:latin typeface="Arial MT"/>
                <a:cs typeface="Arial MT"/>
              </a:rPr>
              <a:t>size</a:t>
            </a:r>
            <a:r>
              <a:rPr sz="1501" spc="-11" dirty="0">
                <a:latin typeface="Arial MT"/>
                <a:cs typeface="Arial MT"/>
              </a:rPr>
              <a:t> </a:t>
            </a:r>
            <a:r>
              <a:rPr sz="1501" dirty="0">
                <a:latin typeface="Arial MT"/>
                <a:cs typeface="Arial MT"/>
              </a:rPr>
              <a:t>in</a:t>
            </a:r>
            <a:r>
              <a:rPr sz="1501" spc="-14" dirty="0">
                <a:latin typeface="Arial MT"/>
                <a:cs typeface="Arial MT"/>
              </a:rPr>
              <a:t> </a:t>
            </a:r>
            <a:r>
              <a:rPr sz="1501" spc="27" dirty="0">
                <a:latin typeface="Arial MT"/>
                <a:cs typeface="Arial MT"/>
              </a:rPr>
              <a:t>run</a:t>
            </a:r>
            <a:r>
              <a:rPr sz="1501" spc="-14" dirty="0">
                <a:latin typeface="Arial MT"/>
                <a:cs typeface="Arial MT"/>
              </a:rPr>
              <a:t> </a:t>
            </a:r>
            <a:r>
              <a:rPr sz="1501" spc="57" dirty="0">
                <a:latin typeface="Arial MT"/>
                <a:cs typeface="Arial MT"/>
              </a:rPr>
              <a:t>time.</a:t>
            </a:r>
            <a:endParaRPr sz="1501" dirty="0">
              <a:latin typeface="Arial MT"/>
              <a:cs typeface="Arial MT"/>
            </a:endParaRPr>
          </a:p>
          <a:p>
            <a:pPr marL="192051" indent="-186275">
              <a:spcBef>
                <a:spcPts val="448"/>
              </a:spcBef>
              <a:buFont typeface="Segoe UI Symbol"/>
              <a:buChar char="▪"/>
              <a:tabLst>
                <a:tab pos="192051" algn="l"/>
              </a:tabLst>
            </a:pPr>
            <a:r>
              <a:rPr sz="1501" spc="86" dirty="0">
                <a:latin typeface="Arial MT"/>
                <a:cs typeface="Arial MT"/>
              </a:rPr>
              <a:t>Duplicate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84" dirty="0">
                <a:latin typeface="Arial MT"/>
                <a:cs typeface="Arial MT"/>
              </a:rPr>
              <a:t>value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82" dirty="0">
                <a:latin typeface="Arial MT"/>
                <a:cs typeface="Arial MT"/>
              </a:rPr>
              <a:t>allowed.</a:t>
            </a:r>
            <a:endParaRPr sz="1501" dirty="0">
              <a:latin typeface="Arial MT"/>
              <a:cs typeface="Arial MT"/>
            </a:endParaRPr>
          </a:p>
          <a:p>
            <a:pPr marL="192051" indent="-186275">
              <a:spcBef>
                <a:spcPts val="450"/>
              </a:spcBef>
              <a:buFont typeface="Segoe UI Symbol"/>
              <a:buChar char="▪"/>
              <a:tabLst>
                <a:tab pos="192051" algn="l"/>
                <a:tab pos="1053535" algn="l"/>
              </a:tabLst>
            </a:pPr>
            <a:r>
              <a:rPr sz="1501" spc="-5" dirty="0">
                <a:latin typeface="Arial MT"/>
                <a:cs typeface="Arial MT"/>
              </a:rPr>
              <a:t>Insertion</a:t>
            </a:r>
            <a:r>
              <a:rPr sz="1501" dirty="0">
                <a:latin typeface="Arial MT"/>
                <a:cs typeface="Arial MT"/>
              </a:rPr>
              <a:t>	</a:t>
            </a:r>
            <a:r>
              <a:rPr sz="1501" spc="68" dirty="0">
                <a:latin typeface="Arial MT"/>
                <a:cs typeface="Arial MT"/>
              </a:rPr>
              <a:t>order</a:t>
            </a:r>
            <a:r>
              <a:rPr sz="1501" spc="-2" dirty="0">
                <a:latin typeface="Arial MT"/>
                <a:cs typeface="Arial MT"/>
              </a:rPr>
              <a:t> </a:t>
            </a:r>
            <a:r>
              <a:rPr sz="1501" spc="-107" dirty="0">
                <a:latin typeface="Arial MT"/>
                <a:cs typeface="Arial MT"/>
              </a:rPr>
              <a:t>is</a:t>
            </a:r>
            <a:r>
              <a:rPr sz="1501" spc="-2" dirty="0">
                <a:latin typeface="Arial MT"/>
                <a:cs typeface="Arial MT"/>
              </a:rPr>
              <a:t> </a:t>
            </a:r>
            <a:r>
              <a:rPr sz="1501" spc="48" dirty="0">
                <a:latin typeface="Arial MT"/>
                <a:cs typeface="Arial MT"/>
              </a:rPr>
              <a:t>preserved.</a:t>
            </a:r>
            <a:endParaRPr sz="1501" dirty="0">
              <a:latin typeface="Arial MT"/>
              <a:cs typeface="Arial MT"/>
            </a:endParaRPr>
          </a:p>
          <a:p>
            <a:pPr marL="192051" indent="-186275">
              <a:spcBef>
                <a:spcPts val="448"/>
              </a:spcBef>
              <a:buFont typeface="Segoe UI Symbol"/>
              <a:buChar char="▪"/>
              <a:tabLst>
                <a:tab pos="192051" algn="l"/>
              </a:tabLst>
            </a:pPr>
            <a:r>
              <a:rPr sz="1501" dirty="0">
                <a:latin typeface="Arial MT"/>
                <a:cs typeface="Arial MT"/>
              </a:rPr>
              <a:t>The</a:t>
            </a:r>
            <a:r>
              <a:rPr sz="1501" spc="-50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first</a:t>
            </a:r>
            <a:r>
              <a:rPr sz="1501" spc="-27" dirty="0">
                <a:latin typeface="Arial MT"/>
                <a:cs typeface="Arial MT"/>
              </a:rPr>
              <a:t> </a:t>
            </a:r>
            <a:r>
              <a:rPr sz="1501" spc="61" dirty="0">
                <a:latin typeface="Arial MT"/>
                <a:cs typeface="Arial MT"/>
              </a:rPr>
              <a:t>index</a:t>
            </a:r>
            <a:r>
              <a:rPr sz="1501" spc="-25" dirty="0">
                <a:latin typeface="Arial MT"/>
                <a:cs typeface="Arial MT"/>
              </a:rPr>
              <a:t> </a:t>
            </a:r>
            <a:r>
              <a:rPr sz="1501" spc="43" dirty="0">
                <a:latin typeface="Arial MT"/>
                <a:cs typeface="Arial MT"/>
              </a:rPr>
              <a:t>position</a:t>
            </a:r>
            <a:r>
              <a:rPr sz="1501" spc="-27" dirty="0">
                <a:latin typeface="Arial MT"/>
                <a:cs typeface="Arial MT"/>
              </a:rPr>
              <a:t> </a:t>
            </a:r>
            <a:r>
              <a:rPr sz="1501" dirty="0">
                <a:latin typeface="Arial MT"/>
                <a:cs typeface="Arial MT"/>
              </a:rPr>
              <a:t>in</a:t>
            </a:r>
            <a:r>
              <a:rPr sz="1501" spc="-27" dirty="0">
                <a:latin typeface="Arial MT"/>
                <a:cs typeface="Arial MT"/>
              </a:rPr>
              <a:t> </a:t>
            </a:r>
            <a:r>
              <a:rPr sz="1501" spc="182" dirty="0">
                <a:latin typeface="Arial MT"/>
                <a:cs typeface="Arial MT"/>
              </a:rPr>
              <a:t>a</a:t>
            </a:r>
            <a:r>
              <a:rPr sz="1501" spc="-25" dirty="0">
                <a:latin typeface="Arial MT"/>
                <a:cs typeface="Arial MT"/>
              </a:rPr>
              <a:t> </a:t>
            </a:r>
            <a:r>
              <a:rPr sz="1501" spc="-18" dirty="0">
                <a:latin typeface="Arial MT"/>
                <a:cs typeface="Arial MT"/>
              </a:rPr>
              <a:t>list</a:t>
            </a:r>
            <a:r>
              <a:rPr sz="1501" spc="-27" dirty="0">
                <a:latin typeface="Arial MT"/>
                <a:cs typeface="Arial MT"/>
              </a:rPr>
              <a:t> </a:t>
            </a:r>
            <a:r>
              <a:rPr sz="1501" spc="-107" dirty="0">
                <a:latin typeface="Arial MT"/>
                <a:cs typeface="Arial MT"/>
              </a:rPr>
              <a:t>is</a:t>
            </a:r>
            <a:r>
              <a:rPr sz="1501" spc="-5" dirty="0">
                <a:latin typeface="Arial MT"/>
                <a:cs typeface="Arial MT"/>
              </a:rPr>
              <a:t> </a:t>
            </a:r>
            <a:r>
              <a:rPr sz="1501" spc="59" dirty="0">
                <a:latin typeface="Arial MT"/>
                <a:cs typeface="Arial MT"/>
              </a:rPr>
              <a:t>always</a:t>
            </a:r>
            <a:r>
              <a:rPr sz="1501" spc="-27" dirty="0">
                <a:latin typeface="Arial MT"/>
                <a:cs typeface="Arial MT"/>
              </a:rPr>
              <a:t> </a:t>
            </a:r>
            <a:r>
              <a:rPr sz="1501" spc="-5" dirty="0">
                <a:latin typeface="Arial MT"/>
                <a:cs typeface="Arial MT"/>
              </a:rPr>
              <a:t>zero.</a:t>
            </a:r>
            <a:endParaRPr sz="1501" dirty="0">
              <a:latin typeface="Arial MT"/>
              <a:cs typeface="Arial MT"/>
            </a:endParaRPr>
          </a:p>
          <a:p>
            <a:pPr marL="192051" indent="-186275">
              <a:spcBef>
                <a:spcPts val="450"/>
              </a:spcBef>
              <a:buFont typeface="Segoe UI Symbol"/>
              <a:buChar char="▪"/>
              <a:tabLst>
                <a:tab pos="192051" algn="l"/>
              </a:tabLst>
            </a:pPr>
            <a:r>
              <a:rPr sz="1501" dirty="0">
                <a:latin typeface="Arial MT"/>
                <a:cs typeface="Arial MT"/>
              </a:rPr>
              <a:t>Null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84" dirty="0">
                <a:latin typeface="Arial MT"/>
                <a:cs typeface="Arial MT"/>
              </a:rPr>
              <a:t>value</a:t>
            </a:r>
            <a:r>
              <a:rPr sz="1501" spc="5" dirty="0">
                <a:latin typeface="Arial MT"/>
                <a:cs typeface="Arial MT"/>
              </a:rPr>
              <a:t> </a:t>
            </a:r>
            <a:r>
              <a:rPr sz="1501" spc="84" dirty="0">
                <a:latin typeface="Arial MT"/>
                <a:cs typeface="Arial MT"/>
              </a:rPr>
              <a:t>are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43" dirty="0">
                <a:latin typeface="Arial MT"/>
                <a:cs typeface="Arial MT"/>
              </a:rPr>
              <a:t>accepted.</a:t>
            </a:r>
            <a:endParaRPr sz="1501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8881" y="2568398"/>
            <a:ext cx="3443007" cy="2606589"/>
          </a:xfrm>
          <a:custGeom>
            <a:avLst/>
            <a:gdLst/>
            <a:ahLst/>
            <a:cxnLst/>
            <a:rect l="l" t="t" r="r" b="b"/>
            <a:pathLst>
              <a:path w="7569834" h="5730875">
                <a:moveTo>
                  <a:pt x="7094720" y="5730633"/>
                </a:moveTo>
                <a:lnTo>
                  <a:pt x="474841" y="5730633"/>
                </a:lnTo>
                <a:lnTo>
                  <a:pt x="426291" y="5728182"/>
                </a:lnTo>
                <a:lnTo>
                  <a:pt x="379143" y="5720986"/>
                </a:lnTo>
                <a:lnTo>
                  <a:pt x="333637" y="5709285"/>
                </a:lnTo>
                <a:lnTo>
                  <a:pt x="290011" y="5693318"/>
                </a:lnTo>
                <a:lnTo>
                  <a:pt x="248503" y="5673323"/>
                </a:lnTo>
                <a:lnTo>
                  <a:pt x="209352" y="5649538"/>
                </a:lnTo>
                <a:lnTo>
                  <a:pt x="172797" y="5622203"/>
                </a:lnTo>
                <a:lnTo>
                  <a:pt x="139077" y="5591556"/>
                </a:lnTo>
                <a:lnTo>
                  <a:pt x="108430" y="5557835"/>
                </a:lnTo>
                <a:lnTo>
                  <a:pt x="81095" y="5521281"/>
                </a:lnTo>
                <a:lnTo>
                  <a:pt x="57310" y="5482130"/>
                </a:lnTo>
                <a:lnTo>
                  <a:pt x="37315" y="5440622"/>
                </a:lnTo>
                <a:lnTo>
                  <a:pt x="21347" y="5396996"/>
                </a:lnTo>
                <a:lnTo>
                  <a:pt x="9647" y="5351490"/>
                </a:lnTo>
                <a:lnTo>
                  <a:pt x="2451" y="5304342"/>
                </a:lnTo>
                <a:lnTo>
                  <a:pt x="0" y="5255793"/>
                </a:lnTo>
                <a:lnTo>
                  <a:pt x="0" y="474840"/>
                </a:lnTo>
                <a:lnTo>
                  <a:pt x="2451" y="426290"/>
                </a:lnTo>
                <a:lnTo>
                  <a:pt x="9647" y="379143"/>
                </a:lnTo>
                <a:lnTo>
                  <a:pt x="21347" y="333637"/>
                </a:lnTo>
                <a:lnTo>
                  <a:pt x="37315" y="290010"/>
                </a:lnTo>
                <a:lnTo>
                  <a:pt x="57310" y="248503"/>
                </a:lnTo>
                <a:lnTo>
                  <a:pt x="81095" y="209352"/>
                </a:lnTo>
                <a:lnTo>
                  <a:pt x="108430" y="172797"/>
                </a:lnTo>
                <a:lnTo>
                  <a:pt x="139077" y="139077"/>
                </a:lnTo>
                <a:lnTo>
                  <a:pt x="172797" y="108430"/>
                </a:lnTo>
                <a:lnTo>
                  <a:pt x="209352" y="81095"/>
                </a:lnTo>
                <a:lnTo>
                  <a:pt x="248503" y="57310"/>
                </a:lnTo>
                <a:lnTo>
                  <a:pt x="290011" y="37315"/>
                </a:lnTo>
                <a:lnTo>
                  <a:pt x="333637" y="21347"/>
                </a:lnTo>
                <a:lnTo>
                  <a:pt x="379143" y="9647"/>
                </a:lnTo>
                <a:lnTo>
                  <a:pt x="426291" y="2451"/>
                </a:lnTo>
                <a:lnTo>
                  <a:pt x="474841" y="0"/>
                </a:lnTo>
                <a:lnTo>
                  <a:pt x="7094720" y="0"/>
                </a:lnTo>
                <a:lnTo>
                  <a:pt x="7141652" y="2323"/>
                </a:lnTo>
                <a:lnTo>
                  <a:pt x="7187789" y="9208"/>
                </a:lnTo>
                <a:lnTo>
                  <a:pt x="7232819" y="20524"/>
                </a:lnTo>
                <a:lnTo>
                  <a:pt x="7276433" y="36144"/>
                </a:lnTo>
                <a:lnTo>
                  <a:pt x="7318317" y="55939"/>
                </a:lnTo>
                <a:lnTo>
                  <a:pt x="7358161" y="79778"/>
                </a:lnTo>
                <a:lnTo>
                  <a:pt x="7395653" y="107534"/>
                </a:lnTo>
                <a:lnTo>
                  <a:pt x="7430483" y="139077"/>
                </a:lnTo>
                <a:lnTo>
                  <a:pt x="7462026" y="173906"/>
                </a:lnTo>
                <a:lnTo>
                  <a:pt x="7489781" y="211398"/>
                </a:lnTo>
                <a:lnTo>
                  <a:pt x="7513621" y="251242"/>
                </a:lnTo>
                <a:lnTo>
                  <a:pt x="7533415" y="293126"/>
                </a:lnTo>
                <a:lnTo>
                  <a:pt x="7549036" y="336739"/>
                </a:lnTo>
                <a:lnTo>
                  <a:pt x="7560353" y="381770"/>
                </a:lnTo>
                <a:lnTo>
                  <a:pt x="7567237" y="427907"/>
                </a:lnTo>
                <a:lnTo>
                  <a:pt x="7569561" y="474840"/>
                </a:lnTo>
                <a:lnTo>
                  <a:pt x="7569561" y="5255793"/>
                </a:lnTo>
                <a:lnTo>
                  <a:pt x="7567109" y="5304342"/>
                </a:lnTo>
                <a:lnTo>
                  <a:pt x="7559914" y="5351490"/>
                </a:lnTo>
                <a:lnTo>
                  <a:pt x="7548213" y="5396996"/>
                </a:lnTo>
                <a:lnTo>
                  <a:pt x="7532245" y="5440622"/>
                </a:lnTo>
                <a:lnTo>
                  <a:pt x="7512250" y="5482130"/>
                </a:lnTo>
                <a:lnTo>
                  <a:pt x="7488465" y="5521281"/>
                </a:lnTo>
                <a:lnTo>
                  <a:pt x="7461130" y="5557835"/>
                </a:lnTo>
                <a:lnTo>
                  <a:pt x="7430483" y="5591556"/>
                </a:lnTo>
                <a:lnTo>
                  <a:pt x="7396763" y="5622203"/>
                </a:lnTo>
                <a:lnTo>
                  <a:pt x="7360208" y="5649538"/>
                </a:lnTo>
                <a:lnTo>
                  <a:pt x="7321057" y="5673323"/>
                </a:lnTo>
                <a:lnTo>
                  <a:pt x="7279549" y="5693318"/>
                </a:lnTo>
                <a:lnTo>
                  <a:pt x="7235923" y="5709285"/>
                </a:lnTo>
                <a:lnTo>
                  <a:pt x="7190417" y="5720986"/>
                </a:lnTo>
                <a:lnTo>
                  <a:pt x="7143269" y="5728182"/>
                </a:lnTo>
                <a:lnTo>
                  <a:pt x="7094720" y="5730633"/>
                </a:lnTo>
                <a:close/>
              </a:path>
            </a:pathLst>
          </a:custGeom>
          <a:solidFill>
            <a:srgbClr val="D8D8D8">
              <a:alpha val="29803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6" name="object 6"/>
          <p:cNvSpPr/>
          <p:nvPr/>
        </p:nvSpPr>
        <p:spPr>
          <a:xfrm>
            <a:off x="1944588" y="1893323"/>
            <a:ext cx="4620233" cy="84335"/>
          </a:xfrm>
          <a:custGeom>
            <a:avLst/>
            <a:gdLst/>
            <a:ahLst/>
            <a:cxnLst/>
            <a:rect l="l" t="t" r="r" b="b"/>
            <a:pathLst>
              <a:path w="10158095" h="185419">
                <a:moveTo>
                  <a:pt x="10157733" y="184800"/>
                </a:moveTo>
                <a:lnTo>
                  <a:pt x="0" y="184800"/>
                </a:lnTo>
                <a:lnTo>
                  <a:pt x="0" y="0"/>
                </a:lnTo>
                <a:lnTo>
                  <a:pt x="10157733" y="0"/>
                </a:lnTo>
                <a:lnTo>
                  <a:pt x="10157733" y="184800"/>
                </a:lnTo>
                <a:close/>
              </a:path>
            </a:pathLst>
          </a:custGeom>
          <a:solidFill>
            <a:srgbClr val="8296B0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B19-A6E1-D4FC-A3F6-C6417ADF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DE00-3A5D-1B19-0154-F6275D961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List&lt;String&gt; </a:t>
            </a:r>
            <a:r>
              <a:rPr lang="en-IN" dirty="0" err="1"/>
              <a:t>stList</a:t>
            </a:r>
            <a:r>
              <a:rPr lang="en-IN" dirty="0"/>
              <a:t> = new List&lt;String&gt;();</a:t>
            </a:r>
          </a:p>
          <a:p>
            <a:r>
              <a:rPr lang="en-IN" dirty="0" err="1"/>
              <a:t>stList.add</a:t>
            </a:r>
            <a:r>
              <a:rPr lang="en-IN" dirty="0"/>
              <a:t>(‘ABC’);</a:t>
            </a:r>
          </a:p>
          <a:p>
            <a:r>
              <a:rPr lang="en-IN" dirty="0" err="1"/>
              <a:t>stList.add</a:t>
            </a:r>
            <a:r>
              <a:rPr lang="en-IN" dirty="0"/>
              <a:t>(‘DEF’);</a:t>
            </a:r>
          </a:p>
          <a:p>
            <a:r>
              <a:rPr lang="en-IN" dirty="0" err="1"/>
              <a:t>stList.add</a:t>
            </a:r>
            <a:r>
              <a:rPr lang="en-IN" dirty="0"/>
              <a:t>(‘FGH’);</a:t>
            </a:r>
          </a:p>
          <a:p>
            <a:r>
              <a:rPr lang="en-IN" dirty="0"/>
              <a:t>OR</a:t>
            </a:r>
          </a:p>
          <a:p>
            <a:r>
              <a:rPr lang="en-IN" dirty="0"/>
              <a:t>List&lt;String&gt; </a:t>
            </a:r>
            <a:r>
              <a:rPr lang="en-IN" dirty="0" err="1"/>
              <a:t>stList</a:t>
            </a:r>
            <a:r>
              <a:rPr lang="en-IN" dirty="0"/>
              <a:t> = new List&lt;String&gt;{‘ABC’,’DEF’,’FGH’};</a:t>
            </a:r>
          </a:p>
        </p:txBody>
      </p:sp>
    </p:spTree>
    <p:extLst>
      <p:ext uri="{BB962C8B-B14F-4D97-AF65-F5344CB8AC3E}">
        <p14:creationId xmlns:p14="http://schemas.microsoft.com/office/powerpoint/2010/main" val="9215401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808938"/>
            <a:ext cx="9144596" cy="5263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1950" y="934452"/>
            <a:ext cx="3743090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362" dirty="0"/>
              <a:t>List</a:t>
            </a:r>
            <a:r>
              <a:rPr spc="-121" dirty="0"/>
              <a:t> </a:t>
            </a:r>
            <a:r>
              <a:rPr spc="-13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20325" y="1785466"/>
            <a:ext cx="8166638" cy="3883526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426843" marR="17328">
              <a:lnSpc>
                <a:spcPct val="131400"/>
              </a:lnSpc>
              <a:spcBef>
                <a:spcPts val="43"/>
              </a:spcBef>
            </a:pP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There </a:t>
            </a:r>
            <a:r>
              <a:rPr sz="1342" spc="82" dirty="0">
                <a:solidFill>
                  <a:srgbClr val="3E3E3E"/>
                </a:solidFill>
                <a:latin typeface="Arial MT"/>
                <a:cs typeface="Arial MT"/>
              </a:rPr>
              <a:t>are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77" dirty="0">
                <a:solidFill>
                  <a:srgbClr val="3E3E3E"/>
                </a:solidFill>
                <a:latin typeface="Arial MT"/>
                <a:cs typeface="Arial MT"/>
              </a:rPr>
              <a:t>methods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84" dirty="0">
                <a:solidFill>
                  <a:srgbClr val="3E3E3E"/>
                </a:solidFill>
                <a:latin typeface="Arial MT"/>
                <a:cs typeface="Arial MT"/>
              </a:rPr>
              <a:t>available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45" dirty="0">
                <a:solidFill>
                  <a:srgbClr val="3E3E3E"/>
                </a:solidFill>
                <a:latin typeface="Arial MT"/>
                <a:cs typeface="Arial MT"/>
              </a:rPr>
              <a:t>for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-70" dirty="0">
                <a:solidFill>
                  <a:srgbClr val="3E3E3E"/>
                </a:solidFill>
                <a:latin typeface="Arial MT"/>
                <a:cs typeface="Arial MT"/>
              </a:rPr>
              <a:t>Lists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93" dirty="0">
                <a:solidFill>
                  <a:srgbClr val="3E3E3E"/>
                </a:solidFill>
                <a:latin typeface="Arial MT"/>
                <a:cs typeface="Arial MT"/>
              </a:rPr>
              <a:t>which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134" dirty="0">
                <a:solidFill>
                  <a:srgbClr val="3E3E3E"/>
                </a:solidFill>
                <a:latin typeface="Arial MT"/>
                <a:cs typeface="Arial MT"/>
              </a:rPr>
              <a:t>we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148" dirty="0">
                <a:solidFill>
                  <a:srgbClr val="3E3E3E"/>
                </a:solidFill>
                <a:latin typeface="Arial MT"/>
                <a:cs typeface="Arial MT"/>
              </a:rPr>
              <a:t>can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148" dirty="0">
                <a:solidFill>
                  <a:srgbClr val="3E3E3E"/>
                </a:solidFill>
                <a:latin typeface="Arial MT"/>
                <a:cs typeface="Arial MT"/>
              </a:rPr>
              <a:t>be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34" dirty="0">
                <a:solidFill>
                  <a:srgbClr val="3E3E3E"/>
                </a:solidFill>
                <a:latin typeface="Arial MT"/>
                <a:cs typeface="Arial MT"/>
              </a:rPr>
              <a:t>utilized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59" dirty="0">
                <a:solidFill>
                  <a:srgbClr val="3E3E3E"/>
                </a:solidFill>
                <a:latin typeface="Arial MT"/>
                <a:cs typeface="Arial MT"/>
              </a:rPr>
              <a:t>while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91" dirty="0">
                <a:solidFill>
                  <a:srgbClr val="3E3E3E"/>
                </a:solidFill>
                <a:latin typeface="Arial MT"/>
                <a:cs typeface="Arial MT"/>
              </a:rPr>
              <a:t>programming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104" dirty="0">
                <a:solidFill>
                  <a:srgbClr val="3E3E3E"/>
                </a:solidFill>
                <a:latin typeface="Arial MT"/>
                <a:cs typeface="Arial MT"/>
              </a:rPr>
              <a:t>to</a:t>
            </a:r>
            <a:r>
              <a:rPr sz="134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98" dirty="0">
                <a:solidFill>
                  <a:srgbClr val="3E3E3E"/>
                </a:solidFill>
                <a:latin typeface="Arial MT"/>
                <a:cs typeface="Arial MT"/>
              </a:rPr>
              <a:t>achieve </a:t>
            </a:r>
            <a:r>
              <a:rPr sz="1342" spc="64" dirty="0">
                <a:solidFill>
                  <a:srgbClr val="3E3E3E"/>
                </a:solidFill>
                <a:latin typeface="Arial MT"/>
                <a:cs typeface="Arial MT"/>
              </a:rPr>
              <a:t>some</a:t>
            </a:r>
            <a:r>
              <a:rPr sz="134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50" dirty="0">
                <a:solidFill>
                  <a:srgbClr val="3E3E3E"/>
                </a:solidFill>
                <a:latin typeface="Arial MT"/>
                <a:cs typeface="Arial MT"/>
              </a:rPr>
              <a:t>functionalities</a:t>
            </a: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 like </a:t>
            </a:r>
            <a:r>
              <a:rPr sz="1342" spc="96" dirty="0">
                <a:solidFill>
                  <a:srgbClr val="3E3E3E"/>
                </a:solidFill>
                <a:latin typeface="Arial MT"/>
                <a:cs typeface="Arial MT"/>
              </a:rPr>
              <a:t>calculating</a:t>
            </a: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91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-23" dirty="0">
                <a:solidFill>
                  <a:srgbClr val="3E3E3E"/>
                </a:solidFill>
                <a:latin typeface="Arial MT"/>
                <a:cs typeface="Arial MT"/>
              </a:rPr>
              <a:t>size</a:t>
            </a: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86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-36" dirty="0">
                <a:solidFill>
                  <a:srgbClr val="3E3E3E"/>
                </a:solidFill>
                <a:latin typeface="Arial MT"/>
                <a:cs typeface="Arial MT"/>
              </a:rPr>
              <a:t>List,</a:t>
            </a: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118" dirty="0">
                <a:solidFill>
                  <a:srgbClr val="3E3E3E"/>
                </a:solidFill>
                <a:latin typeface="Arial MT"/>
                <a:cs typeface="Arial MT"/>
              </a:rPr>
              <a:t>adding</a:t>
            </a: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125" dirty="0">
                <a:solidFill>
                  <a:srgbClr val="3E3E3E"/>
                </a:solidFill>
                <a:latin typeface="Arial MT"/>
                <a:cs typeface="Arial MT"/>
              </a:rPr>
              <a:t>an</a:t>
            </a: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80" dirty="0">
                <a:solidFill>
                  <a:srgbClr val="3E3E3E"/>
                </a:solidFill>
                <a:latin typeface="Arial MT"/>
                <a:cs typeface="Arial MT"/>
              </a:rPr>
              <a:t>element,</a:t>
            </a:r>
            <a:r>
              <a:rPr sz="134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342" spc="91" dirty="0">
                <a:solidFill>
                  <a:srgbClr val="3E3E3E"/>
                </a:solidFill>
                <a:latin typeface="Arial MT"/>
                <a:cs typeface="Arial MT"/>
              </a:rPr>
              <a:t>etc.</a:t>
            </a:r>
            <a:endParaRPr sz="1342" dirty="0">
              <a:latin typeface="Arial MT"/>
              <a:cs typeface="Arial MT"/>
            </a:endParaRPr>
          </a:p>
          <a:p>
            <a:pPr marL="5776">
              <a:spcBef>
                <a:spcPts val="214"/>
              </a:spcBef>
            </a:pPr>
            <a:r>
              <a:rPr sz="1501" spc="-134" dirty="0">
                <a:solidFill>
                  <a:srgbClr val="427384"/>
                </a:solidFill>
                <a:latin typeface="Arial Black"/>
                <a:cs typeface="Arial Black"/>
              </a:rPr>
              <a:t>Following</a:t>
            </a:r>
            <a:r>
              <a:rPr sz="1501" spc="-70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501" spc="-84" dirty="0">
                <a:solidFill>
                  <a:srgbClr val="427384"/>
                </a:solidFill>
                <a:latin typeface="Arial Black"/>
                <a:cs typeface="Arial Black"/>
              </a:rPr>
              <a:t>are</a:t>
            </a:r>
            <a:r>
              <a:rPr sz="1501" spc="-70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501" spc="-116" dirty="0">
                <a:solidFill>
                  <a:srgbClr val="427384"/>
                </a:solidFill>
                <a:latin typeface="Arial Black"/>
                <a:cs typeface="Arial Black"/>
              </a:rPr>
              <a:t>some</a:t>
            </a:r>
            <a:r>
              <a:rPr sz="1501" spc="-68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501" spc="-157" dirty="0">
                <a:solidFill>
                  <a:srgbClr val="427384"/>
                </a:solidFill>
                <a:latin typeface="Arial Black"/>
                <a:cs typeface="Arial Black"/>
              </a:rPr>
              <a:t>most</a:t>
            </a:r>
            <a:r>
              <a:rPr sz="1501" spc="-70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501" spc="-114" dirty="0">
                <a:solidFill>
                  <a:srgbClr val="427384"/>
                </a:solidFill>
                <a:latin typeface="Arial Black"/>
                <a:cs typeface="Arial Black"/>
              </a:rPr>
              <a:t>frequently</a:t>
            </a:r>
            <a:r>
              <a:rPr sz="1501" spc="-68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501" spc="-114" dirty="0">
                <a:solidFill>
                  <a:srgbClr val="427384"/>
                </a:solidFill>
                <a:latin typeface="Arial Black"/>
                <a:cs typeface="Arial Black"/>
              </a:rPr>
              <a:t>used</a:t>
            </a:r>
            <a:r>
              <a:rPr sz="1501" spc="-70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501" spc="-116" dirty="0">
                <a:solidFill>
                  <a:srgbClr val="427384"/>
                </a:solidFill>
                <a:latin typeface="Arial Black"/>
                <a:cs typeface="Arial Black"/>
              </a:rPr>
              <a:t>methods</a:t>
            </a:r>
            <a:r>
              <a:rPr sz="1501" spc="-68" dirty="0">
                <a:solidFill>
                  <a:srgbClr val="427384"/>
                </a:solidFill>
                <a:latin typeface="Arial Black"/>
                <a:cs typeface="Arial Black"/>
              </a:rPr>
              <a:t> </a:t>
            </a:r>
            <a:r>
              <a:rPr sz="1501" spc="-23" dirty="0">
                <a:solidFill>
                  <a:srgbClr val="427384"/>
                </a:solidFill>
                <a:latin typeface="Arial Black"/>
                <a:cs typeface="Arial Black"/>
              </a:rPr>
              <a:t>−</a:t>
            </a:r>
            <a:endParaRPr sz="1501" dirty="0">
              <a:latin typeface="Arial Black"/>
              <a:cs typeface="Arial Black"/>
            </a:endParaRPr>
          </a:p>
          <a:p>
            <a:pPr marL="416446" indent="-149020">
              <a:spcBef>
                <a:spcPts val="211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32" dirty="0">
                <a:solidFill>
                  <a:srgbClr val="3E3E3E"/>
                </a:solidFill>
                <a:latin typeface="Arial Black"/>
                <a:cs typeface="Arial Black"/>
              </a:rPr>
              <a:t>size():</a:t>
            </a:r>
            <a:r>
              <a:rPr sz="1182" spc="-32" dirty="0">
                <a:solidFill>
                  <a:srgbClr val="3E3E3E"/>
                </a:solidFill>
                <a:latin typeface="Arial MT"/>
                <a:cs typeface="Arial MT"/>
              </a:rPr>
              <a:t>Returns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4" dirty="0">
                <a:solidFill>
                  <a:srgbClr val="3E3E3E"/>
                </a:solidFill>
                <a:latin typeface="Arial MT"/>
                <a:cs typeface="Arial MT"/>
              </a:rPr>
              <a:t>number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7" dirty="0">
                <a:solidFill>
                  <a:srgbClr val="3E3E3E"/>
                </a:solidFill>
                <a:latin typeface="Arial MT"/>
                <a:cs typeface="Arial MT"/>
              </a:rPr>
              <a:t>elements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list.</a:t>
            </a:r>
            <a:endParaRPr sz="1182" dirty="0">
              <a:latin typeface="Arial MT"/>
              <a:cs typeface="Arial MT"/>
            </a:endParaRPr>
          </a:p>
          <a:p>
            <a:pPr marL="416446" indent="-149020">
              <a:spcBef>
                <a:spcPts val="96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48" dirty="0">
                <a:solidFill>
                  <a:srgbClr val="3E3E3E"/>
                </a:solidFill>
                <a:latin typeface="Arial Black"/>
                <a:cs typeface="Arial Black"/>
              </a:rPr>
              <a:t>isEmpty()</a:t>
            </a:r>
            <a:r>
              <a:rPr sz="1182" spc="-48" dirty="0">
                <a:solidFill>
                  <a:srgbClr val="3E3E3E"/>
                </a:solidFill>
                <a:latin typeface="Arial MT"/>
                <a:cs typeface="Arial MT"/>
              </a:rPr>
              <a:t>:Returns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2" dirty="0">
                <a:solidFill>
                  <a:srgbClr val="3E3E3E"/>
                </a:solidFill>
                <a:latin typeface="Arial MT"/>
                <a:cs typeface="Arial MT"/>
              </a:rPr>
              <a:t>true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if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30" dirty="0">
                <a:solidFill>
                  <a:srgbClr val="3E3E3E"/>
                </a:solidFill>
                <a:latin typeface="Arial MT"/>
                <a:cs typeface="Arial MT"/>
              </a:rPr>
              <a:t>has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25" dirty="0">
                <a:solidFill>
                  <a:srgbClr val="3E3E3E"/>
                </a:solidFill>
                <a:latin typeface="Arial MT"/>
                <a:cs typeface="Arial MT"/>
              </a:rPr>
              <a:t>zero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43" dirty="0">
                <a:solidFill>
                  <a:srgbClr val="3E3E3E"/>
                </a:solidFill>
                <a:latin typeface="Arial MT"/>
                <a:cs typeface="Arial MT"/>
              </a:rPr>
              <a:t>elements.</a:t>
            </a:r>
            <a:endParaRPr sz="1182" dirty="0">
              <a:latin typeface="Arial MT"/>
              <a:cs typeface="Arial MT"/>
            </a:endParaRPr>
          </a:p>
          <a:p>
            <a:pPr marL="416446" indent="-149020">
              <a:spcBef>
                <a:spcPts val="98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27" dirty="0">
                <a:solidFill>
                  <a:srgbClr val="3E3E3E"/>
                </a:solidFill>
                <a:latin typeface="Arial Black"/>
                <a:cs typeface="Arial Black"/>
              </a:rPr>
              <a:t>size()</a:t>
            </a:r>
            <a:r>
              <a:rPr sz="1182" spc="-27" dirty="0">
                <a:solidFill>
                  <a:srgbClr val="3E3E3E"/>
                </a:solidFill>
                <a:latin typeface="Arial MT"/>
                <a:cs typeface="Arial MT"/>
              </a:rPr>
              <a:t>:Returns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4" dirty="0">
                <a:solidFill>
                  <a:srgbClr val="3E3E3E"/>
                </a:solidFill>
                <a:latin typeface="Arial MT"/>
                <a:cs typeface="Arial MT"/>
              </a:rPr>
              <a:t>number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7" dirty="0">
                <a:solidFill>
                  <a:srgbClr val="3E3E3E"/>
                </a:solidFill>
                <a:latin typeface="Arial MT"/>
                <a:cs typeface="Arial MT"/>
              </a:rPr>
              <a:t>elements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in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list.</a:t>
            </a:r>
            <a:endParaRPr sz="1182" dirty="0">
              <a:latin typeface="Arial MT"/>
              <a:cs typeface="Arial MT"/>
            </a:endParaRPr>
          </a:p>
          <a:p>
            <a:pPr marL="416446" indent="-149020">
              <a:spcBef>
                <a:spcPts val="95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68" dirty="0">
                <a:solidFill>
                  <a:srgbClr val="3E3E3E"/>
                </a:solidFill>
                <a:latin typeface="Arial Black"/>
                <a:cs typeface="Arial Black"/>
              </a:rPr>
              <a:t>sort():</a:t>
            </a:r>
            <a:r>
              <a:rPr sz="1182" spc="-68" dirty="0">
                <a:solidFill>
                  <a:srgbClr val="3E3E3E"/>
                </a:solidFill>
                <a:latin typeface="Arial MT"/>
                <a:cs typeface="Arial MT"/>
              </a:rPr>
              <a:t>Sorts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32" dirty="0">
                <a:solidFill>
                  <a:srgbClr val="3E3E3E"/>
                </a:solidFill>
                <a:latin typeface="Arial MT"/>
                <a:cs typeface="Arial MT"/>
              </a:rPr>
              <a:t>items</a:t>
            </a:r>
            <a:r>
              <a:rPr sz="1182" spc="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in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ascending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48" dirty="0">
                <a:solidFill>
                  <a:srgbClr val="3E3E3E"/>
                </a:solidFill>
                <a:latin typeface="Arial MT"/>
                <a:cs typeface="Arial MT"/>
              </a:rPr>
              <a:t>order.</a:t>
            </a:r>
            <a:endParaRPr sz="1182" dirty="0">
              <a:latin typeface="Arial MT"/>
              <a:cs typeface="Arial MT"/>
            </a:endParaRPr>
          </a:p>
          <a:p>
            <a:pPr marL="416446" indent="-149020">
              <a:spcBef>
                <a:spcPts val="96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50" dirty="0">
                <a:solidFill>
                  <a:srgbClr val="3E3E3E"/>
                </a:solidFill>
                <a:latin typeface="Arial Black"/>
                <a:cs typeface="Arial Black"/>
              </a:rPr>
              <a:t>add(listElement):</a:t>
            </a:r>
            <a:r>
              <a:rPr sz="1182" spc="-50" dirty="0">
                <a:solidFill>
                  <a:srgbClr val="3E3E3E"/>
                </a:solidFill>
                <a:latin typeface="Arial MT"/>
                <a:cs typeface="Arial MT"/>
              </a:rPr>
              <a:t>Adds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09" dirty="0">
                <a:solidFill>
                  <a:srgbClr val="3E3E3E"/>
                </a:solidFill>
                <a:latin typeface="Arial MT"/>
                <a:cs typeface="Arial MT"/>
              </a:rPr>
              <a:t>an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element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8" dirty="0">
                <a:solidFill>
                  <a:srgbClr val="3E3E3E"/>
                </a:solidFill>
                <a:latin typeface="Arial MT"/>
                <a:cs typeface="Arial MT"/>
              </a:rPr>
              <a:t>to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09" dirty="0">
                <a:solidFill>
                  <a:srgbClr val="3E3E3E"/>
                </a:solidFill>
                <a:latin typeface="Arial MT"/>
                <a:cs typeface="Arial MT"/>
              </a:rPr>
              <a:t>end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list.</a:t>
            </a:r>
            <a:endParaRPr sz="1182" dirty="0">
              <a:latin typeface="Arial MT"/>
              <a:cs typeface="Arial MT"/>
            </a:endParaRPr>
          </a:p>
          <a:p>
            <a:pPr marL="416446" marR="2310" indent="-149309">
              <a:lnSpc>
                <a:spcPct val="101499"/>
              </a:lnSpc>
              <a:spcBef>
                <a:spcPts val="75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55" dirty="0">
                <a:solidFill>
                  <a:srgbClr val="3E3E3E"/>
                </a:solidFill>
                <a:latin typeface="Arial Black"/>
                <a:cs typeface="Arial Black"/>
              </a:rPr>
              <a:t>addAll(fromList):</a:t>
            </a:r>
            <a:r>
              <a:rPr sz="1182" spc="-55" dirty="0">
                <a:solidFill>
                  <a:srgbClr val="3E3E3E"/>
                </a:solidFill>
                <a:latin typeface="Arial MT"/>
                <a:cs typeface="Arial MT"/>
              </a:rPr>
              <a:t>Adds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32" dirty="0">
                <a:solidFill>
                  <a:srgbClr val="3E3E3E"/>
                </a:solidFill>
                <a:latin typeface="Arial MT"/>
                <a:cs typeface="Arial MT"/>
              </a:rPr>
              <a:t>all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7" dirty="0">
                <a:solidFill>
                  <a:srgbClr val="3E3E3E"/>
                </a:solidFill>
                <a:latin typeface="Arial MT"/>
                <a:cs typeface="Arial MT"/>
              </a:rPr>
              <a:t>elements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in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64" dirty="0">
                <a:solidFill>
                  <a:srgbClr val="3E3E3E"/>
                </a:solidFill>
                <a:latin typeface="Arial MT"/>
                <a:cs typeface="Arial MT"/>
              </a:rPr>
              <a:t>specified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8" dirty="0">
                <a:solidFill>
                  <a:srgbClr val="3E3E3E"/>
                </a:solidFill>
                <a:latin typeface="Arial MT"/>
                <a:cs typeface="Arial MT"/>
              </a:rPr>
              <a:t>to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1" dirty="0">
                <a:solidFill>
                  <a:srgbClr val="3E3E3E"/>
                </a:solidFill>
                <a:latin typeface="Arial MT"/>
                <a:cs typeface="Arial MT"/>
              </a:rPr>
              <a:t>that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30" dirty="0">
                <a:solidFill>
                  <a:srgbClr val="3E3E3E"/>
                </a:solidFill>
                <a:latin typeface="Arial MT"/>
                <a:cs typeface="Arial MT"/>
              </a:rPr>
              <a:t>calls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6" dirty="0">
                <a:solidFill>
                  <a:srgbClr val="3E3E3E"/>
                </a:solidFill>
                <a:latin typeface="Arial MT"/>
                <a:cs typeface="Arial MT"/>
              </a:rPr>
              <a:t>method.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41" dirty="0">
                <a:solidFill>
                  <a:srgbClr val="3E3E3E"/>
                </a:solidFill>
                <a:latin typeface="Arial MT"/>
                <a:cs typeface="Arial MT"/>
              </a:rPr>
              <a:t>Both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39" dirty="0">
                <a:solidFill>
                  <a:srgbClr val="3E3E3E"/>
                </a:solidFill>
                <a:latin typeface="Arial MT"/>
                <a:cs typeface="Arial MT"/>
              </a:rPr>
              <a:t>lists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25" dirty="0">
                <a:solidFill>
                  <a:srgbClr val="3E3E3E"/>
                </a:solidFill>
                <a:latin typeface="Arial MT"/>
                <a:cs typeface="Arial MT"/>
              </a:rPr>
              <a:t>must </a:t>
            </a:r>
            <a:r>
              <a:rPr sz="1182" spc="136" dirty="0">
                <a:solidFill>
                  <a:srgbClr val="3E3E3E"/>
                </a:solidFill>
                <a:latin typeface="Arial MT"/>
                <a:cs typeface="Arial MT"/>
              </a:rPr>
              <a:t>be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70" dirty="0">
                <a:solidFill>
                  <a:srgbClr val="3E3E3E"/>
                </a:solidFill>
                <a:latin typeface="Arial MT"/>
                <a:cs typeface="Arial MT"/>
              </a:rPr>
              <a:t>same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64" dirty="0">
                <a:solidFill>
                  <a:srgbClr val="3E3E3E"/>
                </a:solidFill>
                <a:latin typeface="Arial MT"/>
                <a:cs typeface="Arial MT"/>
              </a:rPr>
              <a:t>type.</a:t>
            </a:r>
            <a:endParaRPr sz="1182" dirty="0">
              <a:latin typeface="Arial MT"/>
              <a:cs typeface="Arial MT"/>
            </a:endParaRPr>
          </a:p>
          <a:p>
            <a:pPr marL="416446" indent="-149020">
              <a:spcBef>
                <a:spcPts val="96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5" dirty="0">
                <a:solidFill>
                  <a:srgbClr val="3E3E3E"/>
                </a:solidFill>
                <a:latin typeface="Arial Black"/>
                <a:cs typeface="Arial Black"/>
              </a:rPr>
              <a:t>clear():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Removes</a:t>
            </a:r>
            <a:r>
              <a:rPr sz="1182" spc="-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32" dirty="0">
                <a:solidFill>
                  <a:srgbClr val="3E3E3E"/>
                </a:solidFill>
                <a:latin typeface="Arial MT"/>
                <a:cs typeface="Arial MT"/>
              </a:rPr>
              <a:t>all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7" dirty="0">
                <a:solidFill>
                  <a:srgbClr val="3E3E3E"/>
                </a:solidFill>
                <a:latin typeface="Arial MT"/>
                <a:cs typeface="Arial MT"/>
              </a:rPr>
              <a:t>elements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68" dirty="0">
                <a:solidFill>
                  <a:srgbClr val="3E3E3E"/>
                </a:solidFill>
                <a:latin typeface="Arial MT"/>
                <a:cs typeface="Arial MT"/>
              </a:rPr>
              <a:t>from</a:t>
            </a:r>
            <a:r>
              <a:rPr sz="1182" spc="-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57" dirty="0">
                <a:solidFill>
                  <a:srgbClr val="3E3E3E"/>
                </a:solidFill>
                <a:latin typeface="Arial MT"/>
                <a:cs typeface="Arial MT"/>
              </a:rPr>
              <a:t>a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list,</a:t>
            </a:r>
            <a:r>
              <a:rPr sz="1182" spc="-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73" dirty="0">
                <a:solidFill>
                  <a:srgbClr val="3E3E3E"/>
                </a:solidFill>
                <a:latin typeface="Arial MT"/>
                <a:cs typeface="Arial MT"/>
              </a:rPr>
              <a:t>consequently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41" dirty="0">
                <a:solidFill>
                  <a:srgbClr val="3E3E3E"/>
                </a:solidFill>
                <a:latin typeface="Arial MT"/>
                <a:cs typeface="Arial MT"/>
              </a:rPr>
              <a:t>setting</a:t>
            </a:r>
            <a:r>
              <a:rPr sz="1182" spc="-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34" dirty="0">
                <a:solidFill>
                  <a:srgbClr val="3E3E3E"/>
                </a:solidFill>
                <a:latin typeface="Arial MT"/>
                <a:cs typeface="Arial MT"/>
              </a:rPr>
              <a:t>list's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73" dirty="0">
                <a:solidFill>
                  <a:srgbClr val="3E3E3E"/>
                </a:solidFill>
                <a:latin typeface="Arial MT"/>
                <a:cs typeface="Arial MT"/>
              </a:rPr>
              <a:t>length</a:t>
            </a:r>
            <a:r>
              <a:rPr sz="1182" spc="-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8" dirty="0">
                <a:solidFill>
                  <a:srgbClr val="3E3E3E"/>
                </a:solidFill>
                <a:latin typeface="Arial MT"/>
                <a:cs typeface="Arial MT"/>
              </a:rPr>
              <a:t>to</a:t>
            </a:r>
            <a:r>
              <a:rPr sz="1182" spc="-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8" dirty="0">
                <a:solidFill>
                  <a:srgbClr val="3E3E3E"/>
                </a:solidFill>
                <a:latin typeface="Arial MT"/>
                <a:cs typeface="Arial MT"/>
              </a:rPr>
              <a:t>zero.</a:t>
            </a:r>
            <a:endParaRPr sz="1182" dirty="0">
              <a:latin typeface="Arial MT"/>
              <a:cs typeface="Arial MT"/>
            </a:endParaRPr>
          </a:p>
          <a:p>
            <a:pPr marL="416446" indent="-149020">
              <a:spcBef>
                <a:spcPts val="96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dirty="0">
                <a:solidFill>
                  <a:srgbClr val="3E3E3E"/>
                </a:solidFill>
                <a:latin typeface="Arial Black"/>
                <a:cs typeface="Arial Black"/>
              </a:rPr>
              <a:t>clone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():Makes</a:t>
            </a:r>
            <a:r>
              <a:rPr sz="1182" spc="2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57" dirty="0">
                <a:solidFill>
                  <a:srgbClr val="3E3E3E"/>
                </a:solidFill>
                <a:latin typeface="Arial MT"/>
                <a:cs typeface="Arial MT"/>
              </a:rPr>
              <a:t>a</a:t>
            </a:r>
            <a:r>
              <a:rPr sz="1182" spc="23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1" dirty="0">
                <a:solidFill>
                  <a:srgbClr val="3E3E3E"/>
                </a:solidFill>
                <a:latin typeface="Arial MT"/>
                <a:cs typeface="Arial MT"/>
              </a:rPr>
              <a:t>duplicate</a:t>
            </a:r>
            <a:r>
              <a:rPr sz="1182" spc="18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23" dirty="0">
                <a:solidFill>
                  <a:srgbClr val="3E3E3E"/>
                </a:solidFill>
                <a:latin typeface="Arial MT"/>
                <a:cs typeface="Arial MT"/>
              </a:rPr>
              <a:t>copy</a:t>
            </a:r>
            <a:r>
              <a:rPr sz="1182" spc="2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1182" spc="2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57" dirty="0">
                <a:solidFill>
                  <a:srgbClr val="3E3E3E"/>
                </a:solidFill>
                <a:latin typeface="Arial MT"/>
                <a:cs typeface="Arial MT"/>
              </a:rPr>
              <a:t>a</a:t>
            </a:r>
            <a:r>
              <a:rPr sz="1182" spc="2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list.</a:t>
            </a:r>
            <a:endParaRPr sz="1182" dirty="0">
              <a:latin typeface="Arial MT"/>
              <a:cs typeface="Arial MT"/>
            </a:endParaRPr>
          </a:p>
          <a:p>
            <a:pPr marL="416446" marR="281289" indent="-149309">
              <a:lnSpc>
                <a:spcPct val="101499"/>
              </a:lnSpc>
              <a:spcBef>
                <a:spcPts val="75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23" dirty="0">
                <a:solidFill>
                  <a:srgbClr val="3E3E3E"/>
                </a:solidFill>
                <a:latin typeface="Arial Black"/>
                <a:cs typeface="Arial Black"/>
              </a:rPr>
              <a:t>remove(index):</a:t>
            </a:r>
            <a:r>
              <a:rPr sz="1182" spc="-23" dirty="0">
                <a:solidFill>
                  <a:srgbClr val="3E3E3E"/>
                </a:solidFill>
                <a:latin typeface="Arial MT"/>
                <a:cs typeface="Arial MT"/>
              </a:rPr>
              <a:t>Removes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element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2" dirty="0">
                <a:solidFill>
                  <a:srgbClr val="3E3E3E"/>
                </a:solidFill>
                <a:latin typeface="Arial MT"/>
                <a:cs typeface="Arial MT"/>
              </a:rPr>
              <a:t>stored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11" dirty="0">
                <a:solidFill>
                  <a:srgbClr val="3E3E3E"/>
                </a:solidFill>
                <a:latin typeface="Arial MT"/>
                <a:cs typeface="Arial MT"/>
              </a:rPr>
              <a:t>at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64" dirty="0">
                <a:solidFill>
                  <a:srgbClr val="3E3E3E"/>
                </a:solidFill>
                <a:latin typeface="Arial MT"/>
                <a:cs typeface="Arial MT"/>
              </a:rPr>
              <a:t>specified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0" dirty="0">
                <a:solidFill>
                  <a:srgbClr val="3E3E3E"/>
                </a:solidFill>
                <a:latin typeface="Arial MT"/>
                <a:cs typeface="Arial MT"/>
              </a:rPr>
              <a:t>index,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48" dirty="0">
                <a:solidFill>
                  <a:srgbClr val="3E3E3E"/>
                </a:solidFill>
                <a:latin typeface="Arial MT"/>
                <a:cs typeface="Arial MT"/>
              </a:rPr>
              <a:t>returning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element</a:t>
            </a:r>
            <a:r>
              <a:rPr sz="1182" spc="-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1" dirty="0">
                <a:solidFill>
                  <a:srgbClr val="3E3E3E"/>
                </a:solidFill>
                <a:latin typeface="Arial MT"/>
                <a:cs typeface="Arial MT"/>
              </a:rPr>
              <a:t>that</a:t>
            </a:r>
            <a:r>
              <a:rPr sz="1182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41" dirty="0">
                <a:solidFill>
                  <a:srgbClr val="3E3E3E"/>
                </a:solidFill>
                <a:latin typeface="Arial MT"/>
                <a:cs typeface="Arial MT"/>
              </a:rPr>
              <a:t>was </a:t>
            </a:r>
            <a:r>
              <a:rPr sz="1182" spc="77" dirty="0">
                <a:solidFill>
                  <a:srgbClr val="3E3E3E"/>
                </a:solidFill>
                <a:latin typeface="Arial MT"/>
                <a:cs typeface="Arial MT"/>
              </a:rPr>
              <a:t>removed.</a:t>
            </a:r>
            <a:endParaRPr sz="1182" dirty="0">
              <a:latin typeface="Arial MT"/>
              <a:cs typeface="Arial MT"/>
            </a:endParaRPr>
          </a:p>
          <a:p>
            <a:pPr marL="416446" indent="-149020">
              <a:spcBef>
                <a:spcPts val="96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32" dirty="0">
                <a:solidFill>
                  <a:srgbClr val="3E3E3E"/>
                </a:solidFill>
                <a:latin typeface="Arial Black"/>
                <a:cs typeface="Arial Black"/>
              </a:rPr>
              <a:t>get(index):</a:t>
            </a:r>
            <a:r>
              <a:rPr sz="1182" spc="-32" dirty="0">
                <a:solidFill>
                  <a:srgbClr val="3E3E3E"/>
                </a:solidFill>
                <a:latin typeface="Arial MT"/>
                <a:cs typeface="Arial MT"/>
              </a:rPr>
              <a:t>Returns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11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spc="-11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element</a:t>
            </a:r>
            <a:r>
              <a:rPr sz="1182" spc="-11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2" dirty="0">
                <a:solidFill>
                  <a:srgbClr val="3E3E3E"/>
                </a:solidFill>
                <a:latin typeface="Arial MT"/>
                <a:cs typeface="Arial MT"/>
              </a:rPr>
              <a:t>stored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11" dirty="0">
                <a:solidFill>
                  <a:srgbClr val="3E3E3E"/>
                </a:solidFill>
                <a:latin typeface="Arial MT"/>
                <a:cs typeface="Arial MT"/>
              </a:rPr>
              <a:t>at</a:t>
            </a:r>
            <a:r>
              <a:rPr sz="1182" spc="-11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64" dirty="0">
                <a:solidFill>
                  <a:srgbClr val="3E3E3E"/>
                </a:solidFill>
                <a:latin typeface="Arial MT"/>
                <a:cs typeface="Arial MT"/>
              </a:rPr>
              <a:t>specified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45" dirty="0">
                <a:solidFill>
                  <a:srgbClr val="3E3E3E"/>
                </a:solidFill>
                <a:latin typeface="Arial MT"/>
                <a:cs typeface="Arial MT"/>
              </a:rPr>
              <a:t>index.</a:t>
            </a:r>
            <a:endParaRPr sz="1182" dirty="0">
              <a:latin typeface="Arial MT"/>
              <a:cs typeface="Arial MT"/>
            </a:endParaRPr>
          </a:p>
          <a:p>
            <a:pPr marL="416446" marR="157684" indent="-149309">
              <a:lnSpc>
                <a:spcPct val="101499"/>
              </a:lnSpc>
              <a:spcBef>
                <a:spcPts val="75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39" dirty="0">
                <a:solidFill>
                  <a:srgbClr val="3E3E3E"/>
                </a:solidFill>
                <a:latin typeface="Arial Black"/>
                <a:cs typeface="Arial Black"/>
              </a:rPr>
              <a:t>addAll(fromSet):</a:t>
            </a:r>
            <a:r>
              <a:rPr sz="1182" spc="-39" dirty="0">
                <a:solidFill>
                  <a:srgbClr val="3E3E3E"/>
                </a:solidFill>
                <a:latin typeface="Arial MT"/>
                <a:cs typeface="Arial MT"/>
              </a:rPr>
              <a:t>Add</a:t>
            </a:r>
            <a:r>
              <a:rPr sz="1182" spc="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32" dirty="0">
                <a:solidFill>
                  <a:srgbClr val="3E3E3E"/>
                </a:solidFill>
                <a:latin typeface="Arial MT"/>
                <a:cs typeface="Arial MT"/>
              </a:rPr>
              <a:t>all</a:t>
            </a:r>
            <a:r>
              <a:rPr sz="1182" spc="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7" dirty="0">
                <a:solidFill>
                  <a:srgbClr val="3E3E3E"/>
                </a:solidFill>
                <a:latin typeface="Arial MT"/>
                <a:cs typeface="Arial MT"/>
              </a:rPr>
              <a:t>elements</a:t>
            </a:r>
            <a:r>
              <a:rPr sz="1182" spc="9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64" dirty="0">
                <a:solidFill>
                  <a:srgbClr val="3E3E3E"/>
                </a:solidFill>
                <a:latin typeface="Arial MT"/>
                <a:cs typeface="Arial MT"/>
              </a:rPr>
              <a:t>specified</a:t>
            </a:r>
            <a:r>
              <a:rPr sz="1182" spc="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set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8" dirty="0">
                <a:solidFill>
                  <a:srgbClr val="3E3E3E"/>
                </a:solidFill>
                <a:latin typeface="Arial MT"/>
                <a:cs typeface="Arial MT"/>
              </a:rPr>
              <a:t>to</a:t>
            </a:r>
            <a:r>
              <a:rPr sz="1182" spc="7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1" dirty="0">
                <a:solidFill>
                  <a:srgbClr val="3E3E3E"/>
                </a:solidFill>
                <a:latin typeface="Arial MT"/>
                <a:cs typeface="Arial MT"/>
              </a:rPr>
              <a:t>that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30" dirty="0">
                <a:solidFill>
                  <a:srgbClr val="3E3E3E"/>
                </a:solidFill>
                <a:latin typeface="Arial MT"/>
                <a:cs typeface="Arial MT"/>
              </a:rPr>
              <a:t>calls</a:t>
            </a:r>
            <a:r>
              <a:rPr sz="1182" spc="9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96" dirty="0">
                <a:solidFill>
                  <a:srgbClr val="3E3E3E"/>
                </a:solidFill>
                <a:latin typeface="Arial MT"/>
                <a:cs typeface="Arial MT"/>
              </a:rPr>
              <a:t>method.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set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23" dirty="0">
                <a:solidFill>
                  <a:srgbClr val="3E3E3E"/>
                </a:solidFill>
                <a:latin typeface="Arial MT"/>
                <a:cs typeface="Arial MT"/>
              </a:rPr>
              <a:t>and</a:t>
            </a:r>
            <a:r>
              <a:rPr sz="1182" spc="9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73" dirty="0">
                <a:solidFill>
                  <a:srgbClr val="3E3E3E"/>
                </a:solidFill>
                <a:latin typeface="Arial MT"/>
                <a:cs typeface="Arial MT"/>
              </a:rPr>
              <a:t>the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spc="-11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36" dirty="0">
                <a:solidFill>
                  <a:srgbClr val="3E3E3E"/>
                </a:solidFill>
                <a:latin typeface="Arial MT"/>
                <a:cs typeface="Arial MT"/>
              </a:rPr>
              <a:t>must</a:t>
            </a:r>
            <a:r>
              <a:rPr sz="1182" spc="-11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36" dirty="0">
                <a:solidFill>
                  <a:srgbClr val="3E3E3E"/>
                </a:solidFill>
                <a:latin typeface="Arial MT"/>
                <a:cs typeface="Arial MT"/>
              </a:rPr>
              <a:t>be</a:t>
            </a:r>
            <a:r>
              <a:rPr sz="1182" spc="-11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2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1182" spc="-11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70" dirty="0">
                <a:solidFill>
                  <a:srgbClr val="3E3E3E"/>
                </a:solidFill>
                <a:latin typeface="Arial MT"/>
                <a:cs typeface="Arial MT"/>
              </a:rPr>
              <a:t>same</a:t>
            </a:r>
            <a:r>
              <a:rPr sz="1182" spc="-11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68" dirty="0">
                <a:solidFill>
                  <a:srgbClr val="3E3E3E"/>
                </a:solidFill>
                <a:latin typeface="Arial MT"/>
                <a:cs typeface="Arial MT"/>
              </a:rPr>
              <a:t>type.</a:t>
            </a:r>
            <a:endParaRPr sz="1182" dirty="0">
              <a:latin typeface="Arial MT"/>
              <a:cs typeface="Arial MT"/>
            </a:endParaRPr>
          </a:p>
          <a:p>
            <a:pPr marL="416446" marR="419912" indent="-149309">
              <a:lnSpc>
                <a:spcPct val="101499"/>
              </a:lnSpc>
              <a:spcBef>
                <a:spcPts val="75"/>
              </a:spcBef>
              <a:buFont typeface="Segoe UI Symbol"/>
              <a:buChar char="▪"/>
              <a:tabLst>
                <a:tab pos="416446" algn="l"/>
              </a:tabLst>
            </a:pPr>
            <a:r>
              <a:rPr sz="1182" spc="-25" dirty="0">
                <a:solidFill>
                  <a:srgbClr val="3E3E3E"/>
                </a:solidFill>
                <a:latin typeface="Arial Black"/>
                <a:cs typeface="Arial Black"/>
              </a:rPr>
              <a:t>equals(list2):</a:t>
            </a:r>
            <a:r>
              <a:rPr sz="1182" spc="-25" dirty="0">
                <a:solidFill>
                  <a:srgbClr val="3E3E3E"/>
                </a:solidFill>
                <a:latin typeface="Arial MT"/>
                <a:cs typeface="Arial MT"/>
              </a:rPr>
              <a:t>Compares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this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61" dirty="0">
                <a:solidFill>
                  <a:srgbClr val="3E3E3E"/>
                </a:solidFill>
                <a:latin typeface="Arial MT"/>
                <a:cs typeface="Arial MT"/>
              </a:rPr>
              <a:t>with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86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64" dirty="0">
                <a:solidFill>
                  <a:srgbClr val="3E3E3E"/>
                </a:solidFill>
                <a:latin typeface="Arial MT"/>
                <a:cs typeface="Arial MT"/>
              </a:rPr>
              <a:t>specified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3E3E3E"/>
                </a:solidFill>
                <a:latin typeface="Arial MT"/>
                <a:cs typeface="Arial MT"/>
              </a:rPr>
              <a:t>list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123" dirty="0">
                <a:solidFill>
                  <a:srgbClr val="3E3E3E"/>
                </a:solidFill>
                <a:latin typeface="Arial MT"/>
                <a:cs typeface="Arial MT"/>
              </a:rPr>
              <a:t>and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returns</a:t>
            </a:r>
            <a:r>
              <a:rPr sz="1182" spc="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52" dirty="0">
                <a:solidFill>
                  <a:srgbClr val="3E3E3E"/>
                </a:solidFill>
                <a:latin typeface="Arial MT"/>
                <a:cs typeface="Arial MT"/>
              </a:rPr>
              <a:t>true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if </a:t>
            </a:r>
            <a:r>
              <a:rPr sz="1182" spc="100" dirty="0">
                <a:solidFill>
                  <a:srgbClr val="3E3E3E"/>
                </a:solidFill>
                <a:latin typeface="Arial MT"/>
                <a:cs typeface="Arial MT"/>
              </a:rPr>
              <a:t>both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-39" dirty="0">
                <a:solidFill>
                  <a:srgbClr val="3E3E3E"/>
                </a:solidFill>
                <a:latin typeface="Arial MT"/>
                <a:cs typeface="Arial MT"/>
              </a:rPr>
              <a:t>lists</a:t>
            </a:r>
            <a:r>
              <a:rPr sz="1182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77" dirty="0">
                <a:solidFill>
                  <a:srgbClr val="3E3E3E"/>
                </a:solidFill>
                <a:latin typeface="Arial MT"/>
                <a:cs typeface="Arial MT"/>
              </a:rPr>
              <a:t>are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77" dirty="0">
                <a:solidFill>
                  <a:srgbClr val="3E3E3E"/>
                </a:solidFill>
                <a:latin typeface="Arial MT"/>
                <a:cs typeface="Arial MT"/>
              </a:rPr>
              <a:t>equal;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34" dirty="0">
                <a:solidFill>
                  <a:srgbClr val="3E3E3E"/>
                </a:solidFill>
                <a:latin typeface="Arial MT"/>
                <a:cs typeface="Arial MT"/>
              </a:rPr>
              <a:t>otherwise, </a:t>
            </a:r>
            <a:r>
              <a:rPr sz="1182" dirty="0">
                <a:solidFill>
                  <a:srgbClr val="3E3E3E"/>
                </a:solidFill>
                <a:latin typeface="Arial MT"/>
                <a:cs typeface="Arial MT"/>
              </a:rPr>
              <a:t>returns</a:t>
            </a:r>
            <a:r>
              <a:rPr sz="1182" spc="134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182" spc="20" dirty="0">
                <a:solidFill>
                  <a:srgbClr val="3E3E3E"/>
                </a:solidFill>
                <a:latin typeface="Arial MT"/>
                <a:cs typeface="Arial MT"/>
              </a:rPr>
              <a:t>false.</a:t>
            </a:r>
            <a:endParaRPr sz="1182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5819" y="1808938"/>
            <a:ext cx="354669" cy="526516"/>
          </a:xfrm>
          <a:custGeom>
            <a:avLst/>
            <a:gdLst/>
            <a:ahLst/>
            <a:cxnLst/>
            <a:rect l="l" t="t" r="r" b="b"/>
            <a:pathLst>
              <a:path w="779780" h="1157605">
                <a:moveTo>
                  <a:pt x="389609" y="1157206"/>
                </a:moveTo>
                <a:lnTo>
                  <a:pt x="0" y="1157206"/>
                </a:lnTo>
                <a:lnTo>
                  <a:pt x="389609" y="578603"/>
                </a:lnTo>
                <a:lnTo>
                  <a:pt x="0" y="0"/>
                </a:lnTo>
                <a:lnTo>
                  <a:pt x="389609" y="0"/>
                </a:lnTo>
                <a:lnTo>
                  <a:pt x="779218" y="578603"/>
                </a:lnTo>
                <a:lnTo>
                  <a:pt x="389609" y="1157206"/>
                </a:lnTo>
                <a:close/>
              </a:path>
            </a:pathLst>
          </a:custGeom>
          <a:solidFill>
            <a:srgbClr val="F67676"/>
          </a:solidFill>
        </p:spPr>
        <p:txBody>
          <a:bodyPr wrap="square" lIns="0" tIns="0" rIns="0" bIns="0" rtlCol="0"/>
          <a:lstStyle/>
          <a:p>
            <a:endParaRPr sz="819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2933-AC5B-F4DD-A6F1-DF4E03E3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DD2B9-454D-2050-FB9B-D87985C06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add(element) </a:t>
            </a:r>
          </a:p>
          <a:p>
            <a:r>
              <a:rPr lang="en-IN" dirty="0"/>
              <a:t>It adds an element into the list. it always adds at the last.</a:t>
            </a:r>
          </a:p>
          <a:p>
            <a:r>
              <a:rPr lang="en-IN" dirty="0"/>
              <a:t>List&lt;String&gt; l = new List&lt;String&gt;();</a:t>
            </a:r>
          </a:p>
          <a:p>
            <a:r>
              <a:rPr lang="en-IN" dirty="0" err="1"/>
              <a:t>l.add</a:t>
            </a:r>
            <a:r>
              <a:rPr lang="en-IN" dirty="0"/>
              <a:t>(‘</a:t>
            </a:r>
            <a:r>
              <a:rPr lang="en-IN" dirty="0" err="1"/>
              <a:t>abc</a:t>
            </a:r>
            <a:r>
              <a:rPr lang="en-IN" dirty="0"/>
              <a:t>');</a:t>
            </a:r>
          </a:p>
          <a:p>
            <a:r>
              <a:rPr lang="en-IN" dirty="0" err="1"/>
              <a:t>System.debug</a:t>
            </a:r>
            <a:r>
              <a:rPr lang="en-IN" dirty="0"/>
              <a:t>(l); // (‘</a:t>
            </a:r>
            <a:r>
              <a:rPr lang="en-IN" dirty="0" err="1"/>
              <a:t>abc</a:t>
            </a:r>
            <a:r>
              <a:rPr lang="en-IN" dirty="0"/>
              <a:t>')</a:t>
            </a:r>
          </a:p>
          <a:p>
            <a:endParaRPr lang="en-IN" dirty="0"/>
          </a:p>
          <a:p>
            <a:r>
              <a:rPr lang="en-IN" dirty="0"/>
              <a:t>size() Returns the number of elements in the list.</a:t>
            </a:r>
          </a:p>
          <a:p>
            <a:r>
              <a:rPr lang="en-IN" dirty="0" err="1"/>
              <a:t>l.add</a:t>
            </a:r>
            <a:r>
              <a:rPr lang="en-IN" dirty="0"/>
              <a:t>(‘def');</a:t>
            </a:r>
          </a:p>
          <a:p>
            <a:r>
              <a:rPr lang="en-IN" dirty="0" err="1"/>
              <a:t>System.debug</a:t>
            </a:r>
            <a:r>
              <a:rPr lang="en-IN" dirty="0"/>
              <a:t>(</a:t>
            </a:r>
            <a:r>
              <a:rPr lang="en-IN" dirty="0" err="1"/>
              <a:t>l.size</a:t>
            </a:r>
            <a:r>
              <a:rPr lang="en-IN" dirty="0"/>
              <a:t>()); // 2</a:t>
            </a:r>
          </a:p>
          <a:p>
            <a:r>
              <a:rPr lang="en-IN" dirty="0" err="1"/>
              <a:t>System.debug</a:t>
            </a:r>
            <a:r>
              <a:rPr lang="en-IN" dirty="0"/>
              <a:t>(l); // (‘</a:t>
            </a:r>
            <a:r>
              <a:rPr lang="en-IN" dirty="0" err="1"/>
              <a:t>abc</a:t>
            </a:r>
            <a:r>
              <a:rPr lang="en-IN" dirty="0"/>
              <a:t>','def')</a:t>
            </a:r>
          </a:p>
          <a:p>
            <a:endParaRPr lang="en-IN" dirty="0"/>
          </a:p>
          <a:p>
            <a:r>
              <a:rPr lang="en-IN" dirty="0"/>
              <a:t>get(index) Returns the element on the </a:t>
            </a:r>
            <a:r>
              <a:rPr lang="en-IN" dirty="0" err="1"/>
              <a:t>ith</a:t>
            </a:r>
            <a:r>
              <a:rPr lang="en-IN" dirty="0"/>
              <a:t> index.</a:t>
            </a:r>
          </a:p>
          <a:p>
            <a:r>
              <a:rPr lang="en-IN" dirty="0" err="1"/>
              <a:t>System.debug</a:t>
            </a:r>
            <a:r>
              <a:rPr lang="en-IN" dirty="0"/>
              <a:t>(</a:t>
            </a:r>
            <a:r>
              <a:rPr lang="en-IN" dirty="0" err="1"/>
              <a:t>l.get</a:t>
            </a:r>
            <a:r>
              <a:rPr lang="en-IN" dirty="0"/>
              <a:t>(0)); // ‘</a:t>
            </a:r>
            <a:r>
              <a:rPr lang="en-IN" dirty="0" err="1"/>
              <a:t>abc</a:t>
            </a:r>
            <a:r>
              <a:rPr lang="en-IN" dirty="0"/>
              <a:t>'</a:t>
            </a:r>
          </a:p>
          <a:p>
            <a:endParaRPr lang="en-IN" dirty="0"/>
          </a:p>
          <a:p>
            <a:r>
              <a:rPr lang="en-IN" dirty="0"/>
              <a:t>remove(index) Removes the element on </a:t>
            </a:r>
            <a:r>
              <a:rPr lang="en-IN" dirty="0" err="1"/>
              <a:t>ith</a:t>
            </a:r>
            <a:r>
              <a:rPr lang="en-IN" dirty="0"/>
              <a:t> index. </a:t>
            </a:r>
          </a:p>
          <a:p>
            <a:r>
              <a:rPr lang="en-IN" dirty="0" err="1"/>
              <a:t>l.remove</a:t>
            </a:r>
            <a:r>
              <a:rPr lang="en-IN" dirty="0"/>
              <a:t>(1);</a:t>
            </a:r>
          </a:p>
          <a:p>
            <a:r>
              <a:rPr lang="en-IN" dirty="0" err="1"/>
              <a:t>System.debug</a:t>
            </a:r>
            <a:r>
              <a:rPr lang="en-IN" dirty="0"/>
              <a:t>(l); // (‘</a:t>
            </a:r>
            <a:r>
              <a:rPr lang="en-IN" dirty="0" err="1"/>
              <a:t>abc</a:t>
            </a:r>
            <a:r>
              <a:rPr lang="en-IN" dirty="0"/>
              <a:t>')</a:t>
            </a:r>
          </a:p>
          <a:p>
            <a:endParaRPr lang="en-IN" dirty="0"/>
          </a:p>
          <a:p>
            <a:r>
              <a:rPr lang="en-IN" dirty="0"/>
              <a:t>clone() Makes a duplicate of a list. </a:t>
            </a:r>
          </a:p>
          <a:p>
            <a:r>
              <a:rPr lang="en-IN" dirty="0"/>
              <a:t>List&lt;String&gt; l2 = </a:t>
            </a:r>
            <a:r>
              <a:rPr lang="en-IN" dirty="0" err="1"/>
              <a:t>l.clone</a:t>
            </a:r>
            <a:r>
              <a:rPr lang="en-IN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249846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2F84-0F38-C2FD-8D42-7B98F884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7AE14-7187-CD41-FE8F-0F70004BD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IN" dirty="0"/>
              <a:t>set() Sets the element on the </a:t>
            </a:r>
            <a:r>
              <a:rPr lang="en-IN" dirty="0" err="1"/>
              <a:t>ith</a:t>
            </a:r>
            <a:r>
              <a:rPr lang="en-IN" dirty="0"/>
              <a:t> position of the list. If there is already a value </a:t>
            </a:r>
          </a:p>
          <a:p>
            <a:r>
              <a:rPr lang="en-IN" dirty="0"/>
              <a:t>then value gets overridden.</a:t>
            </a:r>
          </a:p>
          <a:p>
            <a:r>
              <a:rPr lang="en-IN" dirty="0" err="1"/>
              <a:t>l.add</a:t>
            </a:r>
            <a:r>
              <a:rPr lang="en-IN" dirty="0"/>
              <a:t>(‘def');</a:t>
            </a:r>
          </a:p>
          <a:p>
            <a:r>
              <a:rPr lang="en-IN" dirty="0" err="1"/>
              <a:t>l.add</a:t>
            </a:r>
            <a:r>
              <a:rPr lang="en-IN" dirty="0"/>
              <a:t>(‘</a:t>
            </a:r>
            <a:r>
              <a:rPr lang="en-IN" dirty="0" err="1"/>
              <a:t>ghi</a:t>
            </a:r>
            <a:r>
              <a:rPr lang="en-IN" dirty="0"/>
              <a:t>');</a:t>
            </a:r>
          </a:p>
          <a:p>
            <a:r>
              <a:rPr lang="en-IN" dirty="0" err="1"/>
              <a:t>System.debug</a:t>
            </a:r>
            <a:r>
              <a:rPr lang="en-IN" dirty="0"/>
              <a:t>(l);//(‘</a:t>
            </a:r>
            <a:r>
              <a:rPr lang="en-IN" dirty="0" err="1"/>
              <a:t>abc</a:t>
            </a:r>
            <a:r>
              <a:rPr lang="en-IN" dirty="0"/>
              <a:t>','def','</a:t>
            </a:r>
            <a:r>
              <a:rPr lang="en-IN" dirty="0" err="1"/>
              <a:t>ghi</a:t>
            </a:r>
            <a:r>
              <a:rPr lang="en-IN" dirty="0"/>
              <a:t>')</a:t>
            </a:r>
          </a:p>
          <a:p>
            <a:r>
              <a:rPr lang="en-IN" dirty="0" err="1"/>
              <a:t>l.set</a:t>
            </a:r>
            <a:r>
              <a:rPr lang="en-IN" dirty="0"/>
              <a:t>(2,'aaa');</a:t>
            </a:r>
          </a:p>
          <a:p>
            <a:r>
              <a:rPr lang="en-IN" dirty="0" err="1"/>
              <a:t>System.debug</a:t>
            </a:r>
            <a:r>
              <a:rPr lang="en-IN" dirty="0"/>
              <a:t>(l);//(‘</a:t>
            </a:r>
            <a:r>
              <a:rPr lang="en-IN" dirty="0" err="1"/>
              <a:t>abc</a:t>
            </a:r>
            <a:r>
              <a:rPr lang="en-IN" dirty="0"/>
              <a:t>','def','</a:t>
            </a:r>
            <a:r>
              <a:rPr lang="en-IN" dirty="0" err="1"/>
              <a:t>aaa</a:t>
            </a:r>
            <a:r>
              <a:rPr lang="en-IN" dirty="0"/>
              <a:t>')</a:t>
            </a:r>
          </a:p>
          <a:p>
            <a:endParaRPr lang="en-IN" dirty="0"/>
          </a:p>
          <a:p>
            <a:r>
              <a:rPr lang="en-IN" dirty="0"/>
              <a:t>sort() Sorts the item in ascending order </a:t>
            </a:r>
          </a:p>
          <a:p>
            <a:r>
              <a:rPr lang="en-IN" dirty="0"/>
              <a:t>but works with primitive datatypes only.</a:t>
            </a:r>
          </a:p>
          <a:p>
            <a:r>
              <a:rPr lang="en-IN" dirty="0" err="1"/>
              <a:t>l.sort</a:t>
            </a:r>
            <a:r>
              <a:rPr lang="en-IN" dirty="0"/>
              <a:t>();</a:t>
            </a:r>
          </a:p>
          <a:p>
            <a:r>
              <a:rPr lang="en-IN" dirty="0" err="1"/>
              <a:t>System.debug</a:t>
            </a:r>
            <a:r>
              <a:rPr lang="en-IN" dirty="0"/>
              <a:t>(l);//('</a:t>
            </a:r>
            <a:r>
              <a:rPr lang="en-IN" dirty="0" err="1"/>
              <a:t>aaa</a:t>
            </a:r>
            <a:r>
              <a:rPr lang="en-IN" dirty="0"/>
              <a:t>',‘</a:t>
            </a:r>
            <a:r>
              <a:rPr lang="en-IN" dirty="0" err="1"/>
              <a:t>abc</a:t>
            </a:r>
            <a:r>
              <a:rPr lang="en-IN" dirty="0"/>
              <a:t>','def')</a:t>
            </a:r>
          </a:p>
          <a:p>
            <a:endParaRPr lang="en-IN" dirty="0"/>
          </a:p>
          <a:p>
            <a:r>
              <a:rPr lang="en-IN" dirty="0" err="1"/>
              <a:t>isEmpty</a:t>
            </a:r>
            <a:r>
              <a:rPr lang="en-IN" dirty="0"/>
              <a:t>() Returns true if the list is empty. </a:t>
            </a:r>
          </a:p>
          <a:p>
            <a:r>
              <a:rPr lang="en-IN" dirty="0" err="1"/>
              <a:t>System.debug</a:t>
            </a:r>
            <a:r>
              <a:rPr lang="en-IN" dirty="0"/>
              <a:t>(</a:t>
            </a:r>
            <a:r>
              <a:rPr lang="en-IN" dirty="0" err="1"/>
              <a:t>l.isEmpty</a:t>
            </a:r>
            <a:r>
              <a:rPr lang="en-IN" dirty="0"/>
              <a:t>()); // false</a:t>
            </a:r>
          </a:p>
          <a:p>
            <a:endParaRPr lang="en-IN" dirty="0"/>
          </a:p>
          <a:p>
            <a:r>
              <a:rPr lang="en-IN" dirty="0"/>
              <a:t>clear() Clears the list. </a:t>
            </a:r>
          </a:p>
          <a:p>
            <a:r>
              <a:rPr lang="en-IN" dirty="0" err="1"/>
              <a:t>l.clear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80472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50" y="934452"/>
            <a:ext cx="3743090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305" dirty="0"/>
              <a:t>Set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859569"/>
            <a:ext cx="9144596" cy="172144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602786" y="3716025"/>
            <a:ext cx="7063061" cy="1867213"/>
          </a:xfrm>
          <a:custGeom>
            <a:avLst/>
            <a:gdLst/>
            <a:ahLst/>
            <a:cxnLst/>
            <a:rect l="l" t="t" r="r" b="b"/>
            <a:pathLst>
              <a:path w="15528925" h="4105275">
                <a:moveTo>
                  <a:pt x="15033945" y="4105085"/>
                </a:moveTo>
                <a:lnTo>
                  <a:pt x="494786" y="4105085"/>
                </a:lnTo>
                <a:lnTo>
                  <a:pt x="447134" y="4102820"/>
                </a:lnTo>
                <a:lnTo>
                  <a:pt x="400765" y="4096164"/>
                </a:lnTo>
                <a:lnTo>
                  <a:pt x="355884" y="4085323"/>
                </a:lnTo>
                <a:lnTo>
                  <a:pt x="312699" y="4070504"/>
                </a:lnTo>
                <a:lnTo>
                  <a:pt x="271418" y="4051917"/>
                </a:lnTo>
                <a:lnTo>
                  <a:pt x="232248" y="4029766"/>
                </a:lnTo>
                <a:lnTo>
                  <a:pt x="195396" y="4004261"/>
                </a:lnTo>
                <a:lnTo>
                  <a:pt x="161070" y="3975608"/>
                </a:lnTo>
                <a:lnTo>
                  <a:pt x="129477" y="3944015"/>
                </a:lnTo>
                <a:lnTo>
                  <a:pt x="100824" y="3909689"/>
                </a:lnTo>
                <a:lnTo>
                  <a:pt x="75319" y="3872837"/>
                </a:lnTo>
                <a:lnTo>
                  <a:pt x="53168" y="3833667"/>
                </a:lnTo>
                <a:lnTo>
                  <a:pt x="34581" y="3792386"/>
                </a:lnTo>
                <a:lnTo>
                  <a:pt x="19762" y="3749201"/>
                </a:lnTo>
                <a:lnTo>
                  <a:pt x="8921" y="3704321"/>
                </a:lnTo>
                <a:lnTo>
                  <a:pt x="2264" y="3657951"/>
                </a:lnTo>
                <a:lnTo>
                  <a:pt x="0" y="3610300"/>
                </a:lnTo>
                <a:lnTo>
                  <a:pt x="0" y="494786"/>
                </a:lnTo>
                <a:lnTo>
                  <a:pt x="2264" y="447134"/>
                </a:lnTo>
                <a:lnTo>
                  <a:pt x="8921" y="400765"/>
                </a:lnTo>
                <a:lnTo>
                  <a:pt x="19762" y="355884"/>
                </a:lnTo>
                <a:lnTo>
                  <a:pt x="34581" y="312699"/>
                </a:lnTo>
                <a:lnTo>
                  <a:pt x="53168" y="271418"/>
                </a:lnTo>
                <a:lnTo>
                  <a:pt x="75319" y="232248"/>
                </a:lnTo>
                <a:lnTo>
                  <a:pt x="100824" y="195397"/>
                </a:lnTo>
                <a:lnTo>
                  <a:pt x="129477" y="161070"/>
                </a:lnTo>
                <a:lnTo>
                  <a:pt x="161070" y="129477"/>
                </a:lnTo>
                <a:lnTo>
                  <a:pt x="195396" y="100824"/>
                </a:lnTo>
                <a:lnTo>
                  <a:pt x="232248" y="75319"/>
                </a:lnTo>
                <a:lnTo>
                  <a:pt x="271418" y="53169"/>
                </a:lnTo>
                <a:lnTo>
                  <a:pt x="312699" y="34581"/>
                </a:lnTo>
                <a:lnTo>
                  <a:pt x="355884" y="19762"/>
                </a:lnTo>
                <a:lnTo>
                  <a:pt x="400765" y="8921"/>
                </a:lnTo>
                <a:lnTo>
                  <a:pt x="447134" y="2264"/>
                </a:lnTo>
                <a:lnTo>
                  <a:pt x="494786" y="0"/>
                </a:lnTo>
                <a:lnTo>
                  <a:pt x="15033945" y="0"/>
                </a:lnTo>
                <a:lnTo>
                  <a:pt x="15082848" y="2421"/>
                </a:lnTo>
                <a:lnTo>
                  <a:pt x="15130923" y="9595"/>
                </a:lnTo>
                <a:lnTo>
                  <a:pt x="15177846" y="21387"/>
                </a:lnTo>
                <a:lnTo>
                  <a:pt x="15223291" y="37663"/>
                </a:lnTo>
                <a:lnTo>
                  <a:pt x="15266935" y="58289"/>
                </a:lnTo>
                <a:lnTo>
                  <a:pt x="15308452" y="83130"/>
                </a:lnTo>
                <a:lnTo>
                  <a:pt x="15347519" y="112051"/>
                </a:lnTo>
                <a:lnTo>
                  <a:pt x="15383811" y="144919"/>
                </a:lnTo>
                <a:lnTo>
                  <a:pt x="15416679" y="181211"/>
                </a:lnTo>
                <a:lnTo>
                  <a:pt x="15445601" y="220278"/>
                </a:lnTo>
                <a:lnTo>
                  <a:pt x="15470441" y="261796"/>
                </a:lnTo>
                <a:lnTo>
                  <a:pt x="15491067" y="305439"/>
                </a:lnTo>
                <a:lnTo>
                  <a:pt x="15507343" y="350884"/>
                </a:lnTo>
                <a:lnTo>
                  <a:pt x="15519135" y="397807"/>
                </a:lnTo>
                <a:lnTo>
                  <a:pt x="15526309" y="445882"/>
                </a:lnTo>
                <a:lnTo>
                  <a:pt x="15528730" y="494786"/>
                </a:lnTo>
                <a:lnTo>
                  <a:pt x="15528730" y="3610300"/>
                </a:lnTo>
                <a:lnTo>
                  <a:pt x="15526465" y="3657951"/>
                </a:lnTo>
                <a:lnTo>
                  <a:pt x="15519809" y="3704321"/>
                </a:lnTo>
                <a:lnTo>
                  <a:pt x="15508968" y="3749201"/>
                </a:lnTo>
                <a:lnTo>
                  <a:pt x="15494149" y="3792386"/>
                </a:lnTo>
                <a:lnTo>
                  <a:pt x="15475562" y="3833667"/>
                </a:lnTo>
                <a:lnTo>
                  <a:pt x="15453411" y="3872837"/>
                </a:lnTo>
                <a:lnTo>
                  <a:pt x="15427906" y="3909689"/>
                </a:lnTo>
                <a:lnTo>
                  <a:pt x="15399253" y="3944015"/>
                </a:lnTo>
                <a:lnTo>
                  <a:pt x="15367660" y="3975608"/>
                </a:lnTo>
                <a:lnTo>
                  <a:pt x="15333334" y="4004261"/>
                </a:lnTo>
                <a:lnTo>
                  <a:pt x="15296482" y="4029766"/>
                </a:lnTo>
                <a:lnTo>
                  <a:pt x="15257312" y="4051917"/>
                </a:lnTo>
                <a:lnTo>
                  <a:pt x="15216031" y="4070504"/>
                </a:lnTo>
                <a:lnTo>
                  <a:pt x="15172846" y="4085323"/>
                </a:lnTo>
                <a:lnTo>
                  <a:pt x="15127966" y="4096164"/>
                </a:lnTo>
                <a:lnTo>
                  <a:pt x="15081596" y="4102820"/>
                </a:lnTo>
                <a:lnTo>
                  <a:pt x="15033945" y="4105085"/>
                </a:lnTo>
                <a:close/>
              </a:path>
            </a:pathLst>
          </a:custGeom>
          <a:solidFill>
            <a:srgbClr val="D8D8D8">
              <a:alpha val="29803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5" name="object 5"/>
          <p:cNvSpPr txBox="1"/>
          <p:nvPr/>
        </p:nvSpPr>
        <p:spPr>
          <a:xfrm>
            <a:off x="2256912" y="1862961"/>
            <a:ext cx="8040424" cy="3676868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194939" marR="92127" indent="-189451">
              <a:lnSpc>
                <a:spcPct val="100600"/>
              </a:lnSpc>
              <a:spcBef>
                <a:spcPts val="43"/>
              </a:spcBef>
              <a:buFont typeface="Segoe UI Symbol"/>
              <a:buChar char="▪"/>
              <a:tabLst>
                <a:tab pos="194939" algn="l"/>
                <a:tab pos="2715856" algn="l"/>
              </a:tabLst>
            </a:pP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set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171" dirty="0">
                <a:latin typeface="Arial MT"/>
                <a:cs typeface="Arial MT"/>
              </a:rPr>
              <a:t>a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collection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73" dirty="0">
                <a:latin typeface="Arial MT"/>
                <a:cs typeface="Arial MT"/>
              </a:rPr>
              <a:t>unique</a:t>
            </a:r>
            <a:r>
              <a:rPr sz="1342" dirty="0">
                <a:latin typeface="Arial MT"/>
                <a:cs typeface="Arial MT"/>
              </a:rPr>
              <a:t>	</a:t>
            </a:r>
            <a:r>
              <a:rPr sz="1342" spc="84" dirty="0">
                <a:latin typeface="Arial MT"/>
                <a:cs typeface="Arial MT"/>
              </a:rPr>
              <a:t>unordered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61" dirty="0">
                <a:latin typeface="Arial MT"/>
                <a:cs typeface="Arial MT"/>
              </a:rPr>
              <a:t>multiple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numbers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5" dirty="0">
                <a:latin typeface="Arial MT"/>
                <a:cs typeface="Arial MT"/>
              </a:rPr>
              <a:t>records.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It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96" dirty="0">
                <a:latin typeface="Arial MT"/>
                <a:cs typeface="Arial MT"/>
              </a:rPr>
              <a:t>contain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41" dirty="0">
                <a:latin typeface="Arial MT"/>
                <a:cs typeface="Arial MT"/>
              </a:rPr>
              <a:t>primitive </a:t>
            </a:r>
            <a:r>
              <a:rPr sz="1342" spc="148" dirty="0">
                <a:latin typeface="Arial MT"/>
                <a:cs typeface="Arial MT"/>
              </a:rPr>
              <a:t>data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45" dirty="0">
                <a:latin typeface="Arial MT"/>
                <a:cs typeface="Arial MT"/>
              </a:rPr>
              <a:t>types,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48" dirty="0">
                <a:latin typeface="Arial MT"/>
                <a:cs typeface="Arial MT"/>
              </a:rPr>
              <a:t>such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as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String, </a:t>
            </a:r>
            <a:r>
              <a:rPr sz="1342" spc="55" dirty="0">
                <a:latin typeface="Arial MT"/>
                <a:cs typeface="Arial MT"/>
              </a:rPr>
              <a:t>Integer.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It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27" dirty="0">
                <a:latin typeface="Arial MT"/>
                <a:cs typeface="Arial MT"/>
              </a:rPr>
              <a:t>also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6" dirty="0">
                <a:latin typeface="Arial MT"/>
                <a:cs typeface="Arial MT"/>
              </a:rPr>
              <a:t>contain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89" dirty="0">
                <a:latin typeface="Arial MT"/>
                <a:cs typeface="Arial MT"/>
              </a:rPr>
              <a:t>more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complex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data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45" dirty="0">
                <a:latin typeface="Arial MT"/>
                <a:cs typeface="Arial MT"/>
              </a:rPr>
              <a:t>types,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48" dirty="0">
                <a:latin typeface="Arial MT"/>
                <a:cs typeface="Arial MT"/>
              </a:rPr>
              <a:t>such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11" dirty="0">
                <a:latin typeface="Arial MT"/>
                <a:cs typeface="Arial MT"/>
              </a:rPr>
              <a:t>as </a:t>
            </a:r>
            <a:r>
              <a:rPr sz="1342" spc="36" dirty="0">
                <a:latin typeface="Arial MT"/>
                <a:cs typeface="Arial MT"/>
              </a:rPr>
              <a:t>sObjects.</a:t>
            </a:r>
            <a:endParaRPr sz="1342" dirty="0">
              <a:latin typeface="Arial MT"/>
              <a:cs typeface="Arial MT"/>
            </a:endParaRPr>
          </a:p>
          <a:p>
            <a:pPr marL="194939" indent="-189163">
              <a:spcBef>
                <a:spcPts val="459"/>
              </a:spcBef>
              <a:buFont typeface="Segoe UI Symbol"/>
              <a:buChar char="▪"/>
              <a:tabLst>
                <a:tab pos="194939" algn="l"/>
              </a:tabLst>
            </a:pPr>
            <a:r>
              <a:rPr sz="1342" spc="98" dirty="0">
                <a:latin typeface="Arial MT"/>
                <a:cs typeface="Arial MT"/>
              </a:rPr>
              <a:t>A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dirty="0">
                <a:latin typeface="Arial MT"/>
                <a:cs typeface="Arial MT"/>
              </a:rPr>
              <a:t>set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4" dirty="0">
                <a:latin typeface="Arial MT"/>
                <a:cs typeface="Arial MT"/>
              </a:rPr>
              <a:t>unordered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collection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93" dirty="0">
                <a:latin typeface="Arial MT"/>
                <a:cs typeface="Arial MT"/>
              </a:rPr>
              <a:t>element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4" dirty="0">
                <a:latin typeface="Arial MT"/>
                <a:cs typeface="Arial MT"/>
              </a:rPr>
              <a:t>where</a:t>
            </a:r>
            <a:r>
              <a:rPr sz="1342" spc="9" dirty="0">
                <a:latin typeface="Arial MT"/>
                <a:cs typeface="Arial MT"/>
              </a:rPr>
              <a:t> </a:t>
            </a:r>
            <a:r>
              <a:rPr sz="1342" spc="59" dirty="0">
                <a:latin typeface="Arial MT"/>
                <a:cs typeface="Arial MT"/>
              </a:rPr>
              <a:t>elements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can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148" dirty="0">
                <a:latin typeface="Arial MT"/>
                <a:cs typeface="Arial MT"/>
              </a:rPr>
              <a:t>be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of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any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61" dirty="0">
                <a:latin typeface="Arial MT"/>
                <a:cs typeface="Arial MT"/>
              </a:rPr>
              <a:t>type-</a:t>
            </a:r>
            <a:r>
              <a:rPr sz="1342" spc="57" dirty="0">
                <a:latin typeface="Arial MT"/>
                <a:cs typeface="Arial MT"/>
              </a:rPr>
              <a:t>primitive</a:t>
            </a:r>
            <a:r>
              <a:rPr sz="1342" spc="7" dirty="0">
                <a:latin typeface="Arial MT"/>
                <a:cs typeface="Arial MT"/>
              </a:rPr>
              <a:t> </a:t>
            </a:r>
            <a:r>
              <a:rPr sz="1342" spc="52" dirty="0">
                <a:latin typeface="Arial MT"/>
                <a:cs typeface="Arial MT"/>
              </a:rPr>
              <a:t>,sobject.</a:t>
            </a:r>
            <a:endParaRPr sz="1342" dirty="0">
              <a:latin typeface="Arial MT"/>
              <a:cs typeface="Arial MT"/>
            </a:endParaRPr>
          </a:p>
          <a:p>
            <a:pPr marL="194939" indent="-189163">
              <a:spcBef>
                <a:spcPts val="462"/>
              </a:spcBef>
              <a:buFont typeface="Segoe UI Symbol"/>
              <a:buChar char="▪"/>
              <a:tabLst>
                <a:tab pos="194939" algn="l"/>
              </a:tabLst>
            </a:pPr>
            <a:r>
              <a:rPr sz="1342" dirty="0">
                <a:latin typeface="Arial MT"/>
                <a:cs typeface="Arial MT"/>
              </a:rPr>
              <a:t>Set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155" dirty="0">
                <a:latin typeface="Arial MT"/>
                <a:cs typeface="Arial MT"/>
              </a:rPr>
              <a:t>do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not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77" dirty="0">
                <a:latin typeface="Arial MT"/>
                <a:cs typeface="Arial MT"/>
              </a:rPr>
              <a:t>allow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75" dirty="0">
                <a:latin typeface="Arial MT"/>
                <a:cs typeface="Arial MT"/>
              </a:rPr>
              <a:t>duplicates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30" dirty="0">
                <a:latin typeface="Arial MT"/>
                <a:cs typeface="Arial MT"/>
              </a:rPr>
              <a:t>values.</a:t>
            </a:r>
            <a:endParaRPr sz="1342" dirty="0">
              <a:latin typeface="Arial MT"/>
              <a:cs typeface="Arial MT"/>
            </a:endParaRPr>
          </a:p>
          <a:p>
            <a:pPr marL="194939" indent="-189163">
              <a:spcBef>
                <a:spcPts val="459"/>
              </a:spcBef>
              <a:buFont typeface="Segoe UI Symbol"/>
              <a:buChar char="▪"/>
              <a:tabLst>
                <a:tab pos="194939" algn="l"/>
              </a:tabLst>
            </a:pPr>
            <a:r>
              <a:rPr sz="1342" dirty="0">
                <a:latin typeface="Arial MT"/>
                <a:cs typeface="Arial MT"/>
              </a:rPr>
              <a:t>It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grow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86" dirty="0">
                <a:latin typeface="Arial MT"/>
                <a:cs typeface="Arial MT"/>
              </a:rPr>
              <a:t>dynamically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23" dirty="0">
                <a:latin typeface="Arial MT"/>
                <a:cs typeface="Arial MT"/>
              </a:rPr>
              <a:t>in</a:t>
            </a:r>
            <a:r>
              <a:rPr sz="1342" spc="5" dirty="0">
                <a:latin typeface="Arial MT"/>
                <a:cs typeface="Arial MT"/>
              </a:rPr>
              <a:t> </a:t>
            </a:r>
            <a:r>
              <a:rPr sz="1342" spc="30" dirty="0">
                <a:latin typeface="Arial MT"/>
                <a:cs typeface="Arial MT"/>
              </a:rPr>
              <a:t>run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57" dirty="0">
                <a:latin typeface="Arial MT"/>
                <a:cs typeface="Arial MT"/>
              </a:rPr>
              <a:t>time.</a:t>
            </a:r>
            <a:endParaRPr sz="1342" dirty="0">
              <a:latin typeface="Arial MT"/>
              <a:cs typeface="Arial MT"/>
            </a:endParaRPr>
          </a:p>
          <a:p>
            <a:pPr marL="194939" indent="-189163">
              <a:spcBef>
                <a:spcPts val="459"/>
              </a:spcBef>
              <a:buFont typeface="Segoe UI Symbol"/>
              <a:buChar char="▪"/>
              <a:tabLst>
                <a:tab pos="194939" algn="l"/>
              </a:tabLst>
            </a:pPr>
            <a:r>
              <a:rPr sz="1342" dirty="0">
                <a:latin typeface="Arial MT"/>
                <a:cs typeface="Arial MT"/>
              </a:rPr>
              <a:t>Insertion</a:t>
            </a:r>
            <a:r>
              <a:rPr sz="1342" spc="43" dirty="0">
                <a:latin typeface="Arial MT"/>
                <a:cs typeface="Arial MT"/>
              </a:rPr>
              <a:t> </a:t>
            </a:r>
            <a:r>
              <a:rPr sz="1342" spc="66" dirty="0">
                <a:latin typeface="Arial MT"/>
                <a:cs typeface="Arial MT"/>
              </a:rPr>
              <a:t>order</a:t>
            </a:r>
            <a:r>
              <a:rPr sz="1342" spc="45" dirty="0">
                <a:latin typeface="Arial MT"/>
                <a:cs typeface="Arial MT"/>
              </a:rPr>
              <a:t> </a:t>
            </a:r>
            <a:r>
              <a:rPr sz="1342" spc="-86" dirty="0">
                <a:latin typeface="Arial MT"/>
                <a:cs typeface="Arial MT"/>
              </a:rPr>
              <a:t>is</a:t>
            </a:r>
            <a:r>
              <a:rPr sz="1342" spc="45" dirty="0">
                <a:latin typeface="Arial MT"/>
                <a:cs typeface="Arial MT"/>
              </a:rPr>
              <a:t> </a:t>
            </a:r>
            <a:r>
              <a:rPr sz="1342" spc="98" dirty="0">
                <a:latin typeface="Arial MT"/>
                <a:cs typeface="Arial MT"/>
              </a:rPr>
              <a:t>not</a:t>
            </a:r>
            <a:r>
              <a:rPr sz="1342" spc="45" dirty="0">
                <a:latin typeface="Arial MT"/>
                <a:cs typeface="Arial MT"/>
              </a:rPr>
              <a:t> </a:t>
            </a:r>
            <a:r>
              <a:rPr sz="1342" spc="50" dirty="0">
                <a:latin typeface="Arial MT"/>
                <a:cs typeface="Arial MT"/>
              </a:rPr>
              <a:t>preserved.</a:t>
            </a:r>
            <a:endParaRPr sz="1342" dirty="0">
              <a:latin typeface="Arial MT"/>
              <a:cs typeface="Arial MT"/>
            </a:endParaRPr>
          </a:p>
          <a:p>
            <a:pPr marL="1888161" marR="3526801" indent="-42165">
              <a:lnSpc>
                <a:spcPct val="122600"/>
              </a:lnSpc>
              <a:spcBef>
                <a:spcPts val="1435"/>
              </a:spcBef>
            </a:pPr>
            <a:r>
              <a:rPr sz="1182" spc="23" dirty="0">
                <a:latin typeface="Arial MT"/>
                <a:cs typeface="Arial MT"/>
              </a:rPr>
              <a:t>List&lt;Integer&gt;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ls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34" dirty="0">
                <a:latin typeface="Arial MT"/>
                <a:cs typeface="Arial MT"/>
              </a:rPr>
              <a:t>=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107" dirty="0">
                <a:latin typeface="Arial MT"/>
                <a:cs typeface="Arial MT"/>
              </a:rPr>
              <a:t>new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18" dirty="0">
                <a:latin typeface="Arial MT"/>
                <a:cs typeface="Arial MT"/>
              </a:rPr>
              <a:t>List&lt;Integer&gt;(); </a:t>
            </a:r>
            <a:r>
              <a:rPr sz="1182" spc="36" dirty="0">
                <a:latin typeface="Arial MT"/>
                <a:cs typeface="Arial MT"/>
              </a:rPr>
              <a:t>ls.add(1);</a:t>
            </a:r>
            <a:endParaRPr sz="1182" dirty="0">
              <a:latin typeface="Arial MT"/>
              <a:cs typeface="Arial MT"/>
            </a:endParaRPr>
          </a:p>
          <a:p>
            <a:pPr marL="1888161">
              <a:spcBef>
                <a:spcPts val="321"/>
              </a:spcBef>
            </a:pPr>
            <a:r>
              <a:rPr sz="1182" spc="36" dirty="0">
                <a:latin typeface="Arial MT"/>
                <a:cs typeface="Arial MT"/>
              </a:rPr>
              <a:t>ls.add(2);</a:t>
            </a:r>
            <a:endParaRPr sz="1182" dirty="0">
              <a:latin typeface="Arial MT"/>
              <a:cs typeface="Arial MT"/>
            </a:endParaRPr>
          </a:p>
          <a:p>
            <a:pPr marL="1888161" marR="3311357" indent="-42165">
              <a:lnSpc>
                <a:spcPct val="122600"/>
              </a:lnSpc>
            </a:pPr>
            <a:r>
              <a:rPr sz="1182" spc="193" dirty="0">
                <a:latin typeface="Arial MT"/>
                <a:cs typeface="Arial MT"/>
              </a:rPr>
              <a:t>//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Create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based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on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57" dirty="0">
                <a:latin typeface="Arial MT"/>
                <a:cs typeface="Arial MT"/>
              </a:rPr>
              <a:t>a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-9" dirty="0">
                <a:latin typeface="Arial MT"/>
                <a:cs typeface="Arial MT"/>
              </a:rPr>
              <a:t>list </a:t>
            </a:r>
            <a:r>
              <a:rPr sz="1182" spc="36" dirty="0">
                <a:latin typeface="Arial MT"/>
                <a:cs typeface="Arial MT"/>
              </a:rPr>
              <a:t>Set&lt;Integer&gt;</a:t>
            </a:r>
            <a:r>
              <a:rPr sz="1182" spc="-7" dirty="0">
                <a:latin typeface="Arial MT"/>
                <a:cs typeface="Arial MT"/>
              </a:rPr>
              <a:t> </a:t>
            </a:r>
            <a:r>
              <a:rPr sz="1182" spc="-43" dirty="0">
                <a:latin typeface="Arial MT"/>
                <a:cs typeface="Arial MT"/>
              </a:rPr>
              <a:t>s1</a:t>
            </a:r>
            <a:r>
              <a:rPr sz="1182" spc="-2" dirty="0">
                <a:latin typeface="Arial MT"/>
                <a:cs typeface="Arial MT"/>
              </a:rPr>
              <a:t> </a:t>
            </a:r>
            <a:r>
              <a:rPr sz="1182" spc="34" dirty="0">
                <a:latin typeface="Arial MT"/>
                <a:cs typeface="Arial MT"/>
              </a:rPr>
              <a:t>=</a:t>
            </a:r>
            <a:r>
              <a:rPr sz="1182" spc="-7" dirty="0">
                <a:latin typeface="Arial MT"/>
                <a:cs typeface="Arial MT"/>
              </a:rPr>
              <a:t> </a:t>
            </a:r>
            <a:r>
              <a:rPr sz="1182" spc="107" dirty="0">
                <a:latin typeface="Arial MT"/>
                <a:cs typeface="Arial MT"/>
              </a:rPr>
              <a:t>new</a:t>
            </a:r>
            <a:r>
              <a:rPr sz="1182" spc="-2" dirty="0">
                <a:latin typeface="Arial MT"/>
                <a:cs typeface="Arial MT"/>
              </a:rPr>
              <a:t> </a:t>
            </a:r>
            <a:r>
              <a:rPr sz="1182" spc="18" dirty="0">
                <a:latin typeface="Arial MT"/>
                <a:cs typeface="Arial MT"/>
              </a:rPr>
              <a:t>Set&lt;Integer&gt;(ls);</a:t>
            </a:r>
            <a:endParaRPr sz="1182" dirty="0">
              <a:latin typeface="Arial MT"/>
              <a:cs typeface="Arial MT"/>
            </a:endParaRPr>
          </a:p>
          <a:p>
            <a:pPr marL="1845997" marR="2891734">
              <a:lnSpc>
                <a:spcPct val="122600"/>
              </a:lnSpc>
            </a:pPr>
            <a:r>
              <a:rPr sz="1182" spc="193" dirty="0">
                <a:latin typeface="Arial MT"/>
                <a:cs typeface="Arial MT"/>
              </a:rPr>
              <a:t>//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Elements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are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114" dirty="0">
                <a:latin typeface="Arial MT"/>
                <a:cs typeface="Arial MT"/>
              </a:rPr>
              <a:t>copied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68" dirty="0">
                <a:latin typeface="Arial MT"/>
                <a:cs typeface="Arial MT"/>
              </a:rPr>
              <a:t>from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-9" dirty="0">
                <a:latin typeface="Arial MT"/>
                <a:cs typeface="Arial MT"/>
              </a:rPr>
              <a:t>list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to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this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-11" dirty="0">
                <a:latin typeface="Arial MT"/>
                <a:cs typeface="Arial MT"/>
              </a:rPr>
              <a:t>set </a:t>
            </a:r>
            <a:r>
              <a:rPr sz="1182" spc="34" dirty="0">
                <a:latin typeface="Arial MT"/>
                <a:cs typeface="Arial MT"/>
              </a:rPr>
              <a:t>System.debug(s1);</a:t>
            </a:r>
            <a:endParaRPr sz="1182" dirty="0">
              <a:latin typeface="Arial MT"/>
              <a:cs typeface="Arial MT"/>
            </a:endParaRPr>
          </a:p>
          <a:p>
            <a:pPr marL="1845997">
              <a:spcBef>
                <a:spcPts val="321"/>
              </a:spcBef>
            </a:pPr>
            <a:r>
              <a:rPr sz="1182" spc="193" dirty="0">
                <a:latin typeface="Arial MT"/>
                <a:cs typeface="Arial MT"/>
              </a:rPr>
              <a:t>//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36" dirty="0">
                <a:latin typeface="Arial MT"/>
                <a:cs typeface="Arial MT"/>
              </a:rPr>
              <a:t>DEBUG|{1,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-11" dirty="0">
                <a:latin typeface="Arial MT"/>
                <a:cs typeface="Arial MT"/>
              </a:rPr>
              <a:t>2};</a:t>
            </a:r>
            <a:endParaRPr sz="1182" dirty="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90100" y="1859568"/>
            <a:ext cx="322033" cy="675258"/>
            <a:chOff x="365186" y="2204104"/>
            <a:chExt cx="708025" cy="1484630"/>
          </a:xfrm>
        </p:grpSpPr>
        <p:sp>
          <p:nvSpPr>
            <p:cNvPr id="7" name="object 7"/>
            <p:cNvSpPr/>
            <p:nvPr/>
          </p:nvSpPr>
          <p:spPr>
            <a:xfrm>
              <a:off x="365186" y="2204104"/>
              <a:ext cx="708025" cy="1484630"/>
            </a:xfrm>
            <a:custGeom>
              <a:avLst/>
              <a:gdLst/>
              <a:ahLst/>
              <a:cxnLst/>
              <a:rect l="l" t="t" r="r" b="b"/>
              <a:pathLst>
                <a:path w="708025" h="1484629">
                  <a:moveTo>
                    <a:pt x="353971" y="1484228"/>
                  </a:moveTo>
                  <a:lnTo>
                    <a:pt x="0" y="1187382"/>
                  </a:lnTo>
                  <a:lnTo>
                    <a:pt x="0" y="0"/>
                  </a:lnTo>
                  <a:lnTo>
                    <a:pt x="707942" y="0"/>
                  </a:lnTo>
                  <a:lnTo>
                    <a:pt x="707942" y="1187382"/>
                  </a:lnTo>
                  <a:lnTo>
                    <a:pt x="353971" y="1484228"/>
                  </a:lnTo>
                  <a:close/>
                </a:path>
              </a:pathLst>
            </a:custGeom>
            <a:solidFill>
              <a:srgbClr val="F67676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  <p:sp>
          <p:nvSpPr>
            <p:cNvPr id="8" name="object 8"/>
            <p:cNvSpPr/>
            <p:nvPr/>
          </p:nvSpPr>
          <p:spPr>
            <a:xfrm>
              <a:off x="535096" y="2315421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166975" y="333951"/>
                  </a:moveTo>
                  <a:lnTo>
                    <a:pt x="122586" y="327986"/>
                  </a:lnTo>
                  <a:lnTo>
                    <a:pt x="82699" y="311154"/>
                  </a:lnTo>
                  <a:lnTo>
                    <a:pt x="48906" y="285045"/>
                  </a:lnTo>
                  <a:lnTo>
                    <a:pt x="22797" y="251251"/>
                  </a:lnTo>
                  <a:lnTo>
                    <a:pt x="5964" y="211364"/>
                  </a:lnTo>
                  <a:lnTo>
                    <a:pt x="0" y="166975"/>
                  </a:lnTo>
                  <a:lnTo>
                    <a:pt x="5964" y="122586"/>
                  </a:lnTo>
                  <a:lnTo>
                    <a:pt x="22797" y="82699"/>
                  </a:lnTo>
                  <a:lnTo>
                    <a:pt x="48906" y="48905"/>
                  </a:lnTo>
                  <a:lnTo>
                    <a:pt x="82699" y="22797"/>
                  </a:lnTo>
                  <a:lnTo>
                    <a:pt x="122586" y="5964"/>
                  </a:lnTo>
                  <a:lnTo>
                    <a:pt x="166975" y="0"/>
                  </a:lnTo>
                  <a:lnTo>
                    <a:pt x="199703" y="3238"/>
                  </a:lnTo>
                  <a:lnTo>
                    <a:pt x="259613" y="28053"/>
                  </a:lnTo>
                  <a:lnTo>
                    <a:pt x="305897" y="74337"/>
                  </a:lnTo>
                  <a:lnTo>
                    <a:pt x="330713" y="134248"/>
                  </a:lnTo>
                  <a:lnTo>
                    <a:pt x="333951" y="166975"/>
                  </a:lnTo>
                  <a:lnTo>
                    <a:pt x="327986" y="211364"/>
                  </a:lnTo>
                  <a:lnTo>
                    <a:pt x="311154" y="251251"/>
                  </a:lnTo>
                  <a:lnTo>
                    <a:pt x="285045" y="285045"/>
                  </a:lnTo>
                  <a:lnTo>
                    <a:pt x="251251" y="311154"/>
                  </a:lnTo>
                  <a:lnTo>
                    <a:pt x="211364" y="327986"/>
                  </a:lnTo>
                  <a:lnTo>
                    <a:pt x="166975" y="3339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19"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50" y="934452"/>
            <a:ext cx="3743090" cy="614939"/>
          </a:xfrm>
          <a:prstGeom prst="rect">
            <a:avLst/>
          </a:prstGeom>
        </p:spPr>
        <p:txBody>
          <a:bodyPr vert="horz" wrap="square" lIns="0" tIns="5488" rIns="0" bIns="0" rtlCol="0" anchor="ctr">
            <a:spAutoFit/>
          </a:bodyPr>
          <a:lstStyle/>
          <a:p>
            <a:pPr marL="123894">
              <a:spcBef>
                <a:spcPts val="43"/>
              </a:spcBef>
            </a:pPr>
            <a:r>
              <a:rPr spc="-291" dirty="0"/>
              <a:t>Set</a:t>
            </a:r>
            <a:r>
              <a:rPr spc="-127" dirty="0"/>
              <a:t> </a:t>
            </a:r>
            <a:r>
              <a:rPr spc="-173" dirty="0"/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046954"/>
            <a:ext cx="9144596" cy="35690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20326" y="1759198"/>
            <a:ext cx="8523906" cy="3766508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-209" dirty="0">
                <a:latin typeface="Arial Black"/>
                <a:cs typeface="Arial Black"/>
              </a:rPr>
              <a:t>The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21" dirty="0">
                <a:latin typeface="Arial Black"/>
                <a:cs typeface="Arial Black"/>
              </a:rPr>
              <a:t>following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84" dirty="0">
                <a:latin typeface="Arial Black"/>
                <a:cs typeface="Arial Black"/>
              </a:rPr>
              <a:t>are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16" dirty="0">
                <a:latin typeface="Arial Black"/>
                <a:cs typeface="Arial Black"/>
              </a:rPr>
              <a:t>methods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39" dirty="0">
                <a:latin typeface="Arial Black"/>
                <a:cs typeface="Arial Black"/>
              </a:rPr>
              <a:t>for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66" dirty="0">
                <a:latin typeface="Arial Black"/>
                <a:cs typeface="Arial Black"/>
              </a:rPr>
              <a:t>Set.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18" dirty="0">
                <a:latin typeface="Arial Black"/>
                <a:cs typeface="Arial Black"/>
              </a:rPr>
              <a:t>All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84" dirty="0">
                <a:latin typeface="Arial Black"/>
                <a:cs typeface="Arial Black"/>
              </a:rPr>
              <a:t>are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18" dirty="0">
                <a:latin typeface="Arial Black"/>
                <a:cs typeface="Arial Black"/>
              </a:rPr>
              <a:t>instance</a:t>
            </a:r>
            <a:r>
              <a:rPr sz="1501" spc="-75" dirty="0">
                <a:latin typeface="Arial Black"/>
                <a:cs typeface="Arial Black"/>
              </a:rPr>
              <a:t> </a:t>
            </a:r>
            <a:r>
              <a:rPr sz="1501" spc="-123" dirty="0">
                <a:latin typeface="Arial Black"/>
                <a:cs typeface="Arial Black"/>
              </a:rPr>
              <a:t>methods.</a:t>
            </a:r>
            <a:endParaRPr sz="1501" dirty="0">
              <a:latin typeface="Arial Black"/>
              <a:cs typeface="Arial Black"/>
            </a:endParaRPr>
          </a:p>
          <a:p>
            <a:pPr marL="435507" indent="-149020">
              <a:spcBef>
                <a:spcPts val="887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66" dirty="0">
                <a:latin typeface="Arial Black"/>
                <a:cs typeface="Arial Black"/>
              </a:rPr>
              <a:t>contains(setElement):</a:t>
            </a:r>
            <a:r>
              <a:rPr sz="1182" spc="-66" dirty="0">
                <a:latin typeface="Arial MT"/>
                <a:cs typeface="Arial MT"/>
              </a:rPr>
              <a:t>Returns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true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contains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66" dirty="0">
                <a:latin typeface="Arial MT"/>
                <a:cs typeface="Arial MT"/>
              </a:rPr>
              <a:t>element.</a:t>
            </a:r>
            <a:endParaRPr sz="1182" dirty="0">
              <a:latin typeface="Arial MT"/>
              <a:cs typeface="Arial MT"/>
            </a:endParaRPr>
          </a:p>
          <a:p>
            <a:pPr marL="435507" marR="147287" indent="-149309">
              <a:lnSpc>
                <a:spcPct val="101499"/>
              </a:lnSpc>
              <a:spcBef>
                <a:spcPts val="225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64" dirty="0">
                <a:latin typeface="Arial Black"/>
                <a:cs typeface="Arial Black"/>
              </a:rPr>
              <a:t>containsAll(listToCompare)</a:t>
            </a:r>
            <a:r>
              <a:rPr sz="1182" spc="-64" dirty="0">
                <a:latin typeface="Arial MT"/>
                <a:cs typeface="Arial MT"/>
              </a:rPr>
              <a:t>:Returns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true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contains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all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elements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-5" dirty="0">
                <a:latin typeface="Arial MT"/>
                <a:cs typeface="Arial MT"/>
              </a:rPr>
              <a:t>list.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The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-9" dirty="0">
                <a:latin typeface="Arial MT"/>
                <a:cs typeface="Arial MT"/>
              </a:rPr>
              <a:t>list</a:t>
            </a:r>
            <a:r>
              <a:rPr sz="1182" spc="2" dirty="0">
                <a:latin typeface="Arial MT"/>
                <a:cs typeface="Arial MT"/>
              </a:rPr>
              <a:t> </a:t>
            </a:r>
            <a:r>
              <a:rPr sz="1182" spc="25" dirty="0">
                <a:latin typeface="Arial MT"/>
                <a:cs typeface="Arial MT"/>
              </a:rPr>
              <a:t>must </a:t>
            </a:r>
            <a:r>
              <a:rPr sz="1182" spc="136" dirty="0">
                <a:latin typeface="Arial MT"/>
                <a:cs typeface="Arial MT"/>
              </a:rPr>
              <a:t>be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70" dirty="0">
                <a:latin typeface="Arial MT"/>
                <a:cs typeface="Arial MT"/>
              </a:rPr>
              <a:t>same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as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30" dirty="0">
                <a:latin typeface="Arial MT"/>
                <a:cs typeface="Arial MT"/>
              </a:rPr>
              <a:t>calls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method.</a:t>
            </a:r>
            <a:endParaRPr sz="1182" dirty="0">
              <a:latin typeface="Arial MT"/>
              <a:cs typeface="Arial MT"/>
            </a:endParaRPr>
          </a:p>
          <a:p>
            <a:pPr marL="435507" marR="685318" indent="-149309">
              <a:lnSpc>
                <a:spcPct val="101499"/>
              </a:lnSpc>
              <a:spcBef>
                <a:spcPts val="225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61" dirty="0">
                <a:latin typeface="Arial Black"/>
                <a:cs typeface="Arial Black"/>
              </a:rPr>
              <a:t>containsAll(setToCompare):</a:t>
            </a:r>
            <a:r>
              <a:rPr sz="1182" spc="-61" dirty="0">
                <a:latin typeface="Arial MT"/>
                <a:cs typeface="Arial MT"/>
              </a:rPr>
              <a:t>Returns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true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contains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all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elements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set.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-11" dirty="0">
                <a:latin typeface="Arial MT"/>
                <a:cs typeface="Arial MT"/>
              </a:rPr>
              <a:t>The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36" dirty="0">
                <a:latin typeface="Arial MT"/>
                <a:cs typeface="Arial MT"/>
              </a:rPr>
              <a:t>must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136" dirty="0">
                <a:latin typeface="Arial MT"/>
                <a:cs typeface="Arial MT"/>
              </a:rPr>
              <a:t>be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70" dirty="0">
                <a:latin typeface="Arial MT"/>
                <a:cs typeface="Arial MT"/>
              </a:rPr>
              <a:t>same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type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as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45" dirty="0">
                <a:latin typeface="Arial MT"/>
                <a:cs typeface="Arial MT"/>
              </a:rPr>
              <a:t>original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30" dirty="0">
                <a:latin typeface="Arial MT"/>
                <a:cs typeface="Arial MT"/>
              </a:rPr>
              <a:t>calls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method.</a:t>
            </a:r>
            <a:endParaRPr sz="1182" dirty="0">
              <a:latin typeface="Arial MT"/>
              <a:cs typeface="Arial MT"/>
            </a:endParaRPr>
          </a:p>
          <a:p>
            <a:pPr marL="435507" marR="90394" indent="-149309">
              <a:lnSpc>
                <a:spcPct val="101499"/>
              </a:lnSpc>
              <a:spcBef>
                <a:spcPts val="225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18" dirty="0">
                <a:latin typeface="Arial Black"/>
                <a:cs typeface="Arial Black"/>
              </a:rPr>
              <a:t>equals(set2):</a:t>
            </a:r>
            <a:r>
              <a:rPr sz="1182" spc="-18" dirty="0">
                <a:latin typeface="Arial MT"/>
                <a:cs typeface="Arial MT"/>
              </a:rPr>
              <a:t>Compares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this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61" dirty="0">
                <a:latin typeface="Arial MT"/>
                <a:cs typeface="Arial MT"/>
              </a:rPr>
              <a:t>with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123" dirty="0">
                <a:latin typeface="Arial MT"/>
                <a:cs typeface="Arial MT"/>
              </a:rPr>
              <a:t>and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returns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true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both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sets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are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equal;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41" dirty="0">
                <a:latin typeface="Arial MT"/>
                <a:cs typeface="Arial MT"/>
              </a:rPr>
              <a:t>otherwise,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-5" dirty="0">
                <a:latin typeface="Arial MT"/>
                <a:cs typeface="Arial MT"/>
              </a:rPr>
              <a:t>returns </a:t>
            </a:r>
            <a:r>
              <a:rPr sz="1182" spc="20" dirty="0">
                <a:latin typeface="Arial MT"/>
                <a:cs typeface="Arial MT"/>
              </a:rPr>
              <a:t>false.</a:t>
            </a:r>
            <a:endParaRPr sz="1182" dirty="0">
              <a:latin typeface="Arial MT"/>
              <a:cs typeface="Arial MT"/>
            </a:endParaRPr>
          </a:p>
          <a:p>
            <a:pPr marL="435507" indent="-149020">
              <a:spcBef>
                <a:spcPts val="246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36" dirty="0">
                <a:latin typeface="Arial Black"/>
                <a:cs typeface="Arial Black"/>
              </a:rPr>
              <a:t>isEmpty</a:t>
            </a:r>
            <a:r>
              <a:rPr sz="1182" spc="-36" dirty="0">
                <a:latin typeface="Arial MT"/>
                <a:cs typeface="Arial MT"/>
              </a:rPr>
              <a:t>():Returns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true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30" dirty="0">
                <a:latin typeface="Arial MT"/>
                <a:cs typeface="Arial MT"/>
              </a:rPr>
              <a:t>has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25" dirty="0">
                <a:latin typeface="Arial MT"/>
                <a:cs typeface="Arial MT"/>
              </a:rPr>
              <a:t>zero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43" dirty="0">
                <a:latin typeface="Arial MT"/>
                <a:cs typeface="Arial MT"/>
              </a:rPr>
              <a:t>elements.</a:t>
            </a:r>
            <a:endParaRPr sz="1182" dirty="0">
              <a:latin typeface="Arial MT"/>
              <a:cs typeface="Arial MT"/>
            </a:endParaRPr>
          </a:p>
          <a:p>
            <a:pPr marL="435507" indent="-149020">
              <a:spcBef>
                <a:spcPts val="246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41" dirty="0">
                <a:latin typeface="Arial Black"/>
                <a:cs typeface="Arial Black"/>
              </a:rPr>
              <a:t>remove(setElement</a:t>
            </a:r>
            <a:r>
              <a:rPr sz="1182" spc="-41" dirty="0">
                <a:latin typeface="Arial MT"/>
                <a:cs typeface="Arial MT"/>
              </a:rPr>
              <a:t>):Removes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element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68" dirty="0">
                <a:latin typeface="Arial MT"/>
                <a:cs typeface="Arial MT"/>
              </a:rPr>
              <a:t>from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25" dirty="0">
                <a:latin typeface="Arial MT"/>
                <a:cs typeface="Arial MT"/>
              </a:rPr>
              <a:t>it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41" dirty="0">
                <a:latin typeface="Arial MT"/>
                <a:cs typeface="Arial MT"/>
              </a:rPr>
              <a:t>present.</a:t>
            </a:r>
            <a:endParaRPr sz="1182" dirty="0">
              <a:latin typeface="Arial MT"/>
              <a:cs typeface="Arial MT"/>
            </a:endParaRPr>
          </a:p>
          <a:p>
            <a:pPr marL="435507" indent="-149020">
              <a:spcBef>
                <a:spcPts val="246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68" dirty="0">
                <a:latin typeface="Arial Black"/>
                <a:cs typeface="Arial Black"/>
              </a:rPr>
              <a:t>removeAll(listOfElementsToRemove</a:t>
            </a:r>
            <a:r>
              <a:rPr sz="1182" spc="-68" dirty="0">
                <a:latin typeface="Arial MT"/>
                <a:cs typeface="Arial MT"/>
              </a:rPr>
              <a:t>):Removes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elements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-9" dirty="0">
                <a:latin typeface="Arial MT"/>
                <a:cs typeface="Arial MT"/>
              </a:rPr>
              <a:t>list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68" dirty="0">
                <a:latin typeface="Arial MT"/>
                <a:cs typeface="Arial MT"/>
              </a:rPr>
              <a:t>from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75" dirty="0">
                <a:latin typeface="Arial MT"/>
                <a:cs typeface="Arial MT"/>
              </a:rPr>
              <a:t>they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are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41" dirty="0">
                <a:latin typeface="Arial MT"/>
                <a:cs typeface="Arial MT"/>
              </a:rPr>
              <a:t>present.</a:t>
            </a:r>
            <a:endParaRPr sz="1182" dirty="0">
              <a:latin typeface="Arial MT"/>
              <a:cs typeface="Arial MT"/>
            </a:endParaRPr>
          </a:p>
          <a:p>
            <a:pPr marL="435507" indent="-149020">
              <a:spcBef>
                <a:spcPts val="246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82" dirty="0">
                <a:latin typeface="Arial Black"/>
                <a:cs typeface="Arial Black"/>
              </a:rPr>
              <a:t>retainAll(listOfElementsToRetain</a:t>
            </a:r>
            <a:r>
              <a:rPr sz="1182" spc="-82" dirty="0">
                <a:latin typeface="Arial MT"/>
                <a:cs typeface="Arial MT"/>
              </a:rPr>
              <a:t>):Retains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only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elements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this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are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100" dirty="0">
                <a:latin typeface="Arial MT"/>
                <a:cs typeface="Arial MT"/>
              </a:rPr>
              <a:t>contained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spc="-5" dirty="0">
                <a:latin typeface="Arial MT"/>
                <a:cs typeface="Arial MT"/>
              </a:rPr>
              <a:t>list.</a:t>
            </a:r>
            <a:endParaRPr sz="1182" dirty="0">
              <a:latin typeface="Arial MT"/>
              <a:cs typeface="Arial MT"/>
            </a:endParaRPr>
          </a:p>
          <a:p>
            <a:pPr marL="435507" indent="-149020">
              <a:spcBef>
                <a:spcPts val="246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20" dirty="0">
                <a:latin typeface="Arial Black"/>
                <a:cs typeface="Arial Black"/>
              </a:rPr>
              <a:t>size</a:t>
            </a:r>
            <a:r>
              <a:rPr sz="1182" spc="-20" dirty="0">
                <a:latin typeface="Arial MT"/>
                <a:cs typeface="Arial MT"/>
              </a:rPr>
              <a:t>():Returns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4" dirty="0">
                <a:latin typeface="Arial MT"/>
                <a:cs typeface="Arial MT"/>
              </a:rPr>
              <a:t>number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elements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(its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52" dirty="0">
                <a:latin typeface="Arial MT"/>
                <a:cs typeface="Arial MT"/>
              </a:rPr>
              <a:t>cardinality).</a:t>
            </a:r>
            <a:endParaRPr sz="1182" dirty="0">
              <a:latin typeface="Arial MT"/>
              <a:cs typeface="Arial MT"/>
            </a:endParaRPr>
          </a:p>
          <a:p>
            <a:pPr marL="435507" indent="-149020">
              <a:spcBef>
                <a:spcPts val="246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39" dirty="0">
                <a:latin typeface="Arial Black"/>
                <a:cs typeface="Arial Black"/>
              </a:rPr>
              <a:t>add(setElement</a:t>
            </a:r>
            <a:r>
              <a:rPr sz="1182" spc="-39" dirty="0">
                <a:latin typeface="Arial MT"/>
                <a:cs typeface="Arial MT"/>
              </a:rPr>
              <a:t>):Adds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an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element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to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25" dirty="0">
                <a:latin typeface="Arial MT"/>
                <a:cs typeface="Arial MT"/>
              </a:rPr>
              <a:t>it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-75" dirty="0">
                <a:latin typeface="Arial MT"/>
                <a:cs typeface="Arial MT"/>
              </a:rPr>
              <a:t>is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not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0" dirty="0">
                <a:latin typeface="Arial MT"/>
                <a:cs typeface="Arial MT"/>
              </a:rPr>
              <a:t>already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41" dirty="0">
                <a:latin typeface="Arial MT"/>
                <a:cs typeface="Arial MT"/>
              </a:rPr>
              <a:t>present.</a:t>
            </a:r>
            <a:endParaRPr sz="1182" dirty="0">
              <a:latin typeface="Arial MT"/>
              <a:cs typeface="Arial MT"/>
            </a:endParaRPr>
          </a:p>
          <a:p>
            <a:pPr marL="435507" indent="-149020">
              <a:spcBef>
                <a:spcPts val="248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50" dirty="0">
                <a:latin typeface="Arial Black"/>
                <a:cs typeface="Arial Black"/>
              </a:rPr>
              <a:t>addAll(fromList</a:t>
            </a:r>
            <a:r>
              <a:rPr sz="1182" spc="-50" dirty="0">
                <a:latin typeface="Arial MT"/>
                <a:cs typeface="Arial MT"/>
              </a:rPr>
              <a:t>):Adds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all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elements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-9" dirty="0">
                <a:latin typeface="Arial MT"/>
                <a:cs typeface="Arial MT"/>
              </a:rPr>
              <a:t>list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to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75" dirty="0">
                <a:latin typeface="Arial MT"/>
                <a:cs typeface="Arial MT"/>
              </a:rPr>
              <a:t>they</a:t>
            </a:r>
            <a:r>
              <a:rPr sz="1182" spc="9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are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not</a:t>
            </a:r>
            <a:r>
              <a:rPr sz="1182" spc="5" dirty="0">
                <a:latin typeface="Arial MT"/>
                <a:cs typeface="Arial MT"/>
              </a:rPr>
              <a:t> </a:t>
            </a:r>
            <a:r>
              <a:rPr sz="1182" spc="80" dirty="0">
                <a:latin typeface="Arial MT"/>
                <a:cs typeface="Arial MT"/>
              </a:rPr>
              <a:t>already</a:t>
            </a:r>
            <a:r>
              <a:rPr sz="1182" spc="7" dirty="0">
                <a:latin typeface="Arial MT"/>
                <a:cs typeface="Arial MT"/>
              </a:rPr>
              <a:t> </a:t>
            </a:r>
            <a:r>
              <a:rPr sz="1182" spc="41" dirty="0">
                <a:latin typeface="Arial MT"/>
                <a:cs typeface="Arial MT"/>
              </a:rPr>
              <a:t>present.</a:t>
            </a:r>
            <a:endParaRPr sz="1182" dirty="0">
              <a:latin typeface="Arial MT"/>
              <a:cs typeface="Arial MT"/>
            </a:endParaRPr>
          </a:p>
          <a:p>
            <a:pPr marL="435507" marR="271470" indent="-149309">
              <a:lnSpc>
                <a:spcPct val="101499"/>
              </a:lnSpc>
              <a:spcBef>
                <a:spcPts val="223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spc="-36" dirty="0">
                <a:latin typeface="Arial Black"/>
                <a:cs typeface="Arial Black"/>
              </a:rPr>
              <a:t>addAll(fromSet</a:t>
            </a:r>
            <a:r>
              <a:rPr sz="1182" spc="-36" dirty="0">
                <a:latin typeface="Arial MT"/>
                <a:cs typeface="Arial MT"/>
              </a:rPr>
              <a:t>):Adds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all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elements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in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64" dirty="0">
                <a:latin typeface="Arial MT"/>
                <a:cs typeface="Arial MT"/>
              </a:rPr>
              <a:t>specified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8" dirty="0">
                <a:latin typeface="Arial MT"/>
                <a:cs typeface="Arial MT"/>
              </a:rPr>
              <a:t>to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set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91" dirty="0">
                <a:latin typeface="Arial MT"/>
                <a:cs typeface="Arial MT"/>
              </a:rPr>
              <a:t>that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30" dirty="0">
                <a:latin typeface="Arial MT"/>
                <a:cs typeface="Arial MT"/>
              </a:rPr>
              <a:t>calls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109" dirty="0">
                <a:latin typeface="Arial MT"/>
                <a:cs typeface="Arial MT"/>
              </a:rPr>
              <a:t>method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dirty="0">
                <a:latin typeface="Arial MT"/>
                <a:cs typeface="Arial MT"/>
              </a:rPr>
              <a:t>if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75" dirty="0">
                <a:latin typeface="Arial MT"/>
                <a:cs typeface="Arial MT"/>
              </a:rPr>
              <a:t>they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77" dirty="0">
                <a:latin typeface="Arial MT"/>
                <a:cs typeface="Arial MT"/>
              </a:rPr>
              <a:t>are</a:t>
            </a:r>
            <a:r>
              <a:rPr sz="1182" spc="11" dirty="0">
                <a:latin typeface="Arial MT"/>
                <a:cs typeface="Arial MT"/>
              </a:rPr>
              <a:t> </a:t>
            </a:r>
            <a:r>
              <a:rPr sz="1182" spc="73" dirty="0">
                <a:latin typeface="Arial MT"/>
                <a:cs typeface="Arial MT"/>
              </a:rPr>
              <a:t>not </a:t>
            </a:r>
            <a:r>
              <a:rPr sz="1182" spc="80" dirty="0">
                <a:latin typeface="Arial MT"/>
                <a:cs typeface="Arial MT"/>
              </a:rPr>
              <a:t>already</a:t>
            </a:r>
            <a:r>
              <a:rPr sz="1182" spc="14" dirty="0">
                <a:latin typeface="Arial MT"/>
                <a:cs typeface="Arial MT"/>
              </a:rPr>
              <a:t> </a:t>
            </a:r>
            <a:r>
              <a:rPr sz="1182" spc="41" dirty="0">
                <a:latin typeface="Arial MT"/>
                <a:cs typeface="Arial MT"/>
              </a:rPr>
              <a:t>present.</a:t>
            </a:r>
            <a:endParaRPr sz="1182" dirty="0">
              <a:latin typeface="Arial MT"/>
              <a:cs typeface="Arial MT"/>
            </a:endParaRPr>
          </a:p>
          <a:p>
            <a:pPr marL="435507" indent="-149020">
              <a:spcBef>
                <a:spcPts val="248"/>
              </a:spcBef>
              <a:buFont typeface="Segoe UI Symbol"/>
              <a:buChar char="▪"/>
              <a:tabLst>
                <a:tab pos="435507" algn="l"/>
              </a:tabLst>
            </a:pPr>
            <a:r>
              <a:rPr sz="1182" dirty="0">
                <a:latin typeface="Arial Black"/>
                <a:cs typeface="Arial Black"/>
              </a:rPr>
              <a:t>clear</a:t>
            </a:r>
            <a:r>
              <a:rPr sz="1182" dirty="0">
                <a:latin typeface="Arial MT"/>
                <a:cs typeface="Arial MT"/>
              </a:rPr>
              <a:t>():Removes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spc="32" dirty="0">
                <a:latin typeface="Arial MT"/>
                <a:cs typeface="Arial MT"/>
              </a:rPr>
              <a:t>all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spc="82" dirty="0">
                <a:latin typeface="Arial MT"/>
                <a:cs typeface="Arial MT"/>
              </a:rPr>
              <a:t>of</a:t>
            </a:r>
            <a:r>
              <a:rPr sz="1182" spc="16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57" dirty="0">
                <a:latin typeface="Arial MT"/>
                <a:cs typeface="Arial MT"/>
              </a:rPr>
              <a:t>elements</a:t>
            </a:r>
            <a:r>
              <a:rPr sz="1182" spc="20" dirty="0">
                <a:latin typeface="Arial MT"/>
                <a:cs typeface="Arial MT"/>
              </a:rPr>
              <a:t> </a:t>
            </a:r>
            <a:r>
              <a:rPr sz="1182" spc="68" dirty="0">
                <a:latin typeface="Arial MT"/>
                <a:cs typeface="Arial MT"/>
              </a:rPr>
              <a:t>from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86" dirty="0">
                <a:latin typeface="Arial MT"/>
                <a:cs typeface="Arial MT"/>
              </a:rPr>
              <a:t>the</a:t>
            </a:r>
            <a:r>
              <a:rPr sz="1182" spc="18" dirty="0">
                <a:latin typeface="Arial MT"/>
                <a:cs typeface="Arial MT"/>
              </a:rPr>
              <a:t> </a:t>
            </a:r>
            <a:r>
              <a:rPr sz="1182" spc="-9" dirty="0">
                <a:latin typeface="Arial MT"/>
                <a:cs typeface="Arial MT"/>
              </a:rPr>
              <a:t>set.</a:t>
            </a:r>
            <a:endParaRPr sz="1182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0F1A-FD68-51A0-EBB3-3F8F810EF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0262F-EAFA-FE83-9CC8-13DC54F3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add(element) Adds an element to set</a:t>
            </a:r>
          </a:p>
          <a:p>
            <a:r>
              <a:rPr lang="en-IN" dirty="0"/>
              <a:t>Set&lt;String&gt; s = new Set&lt;String&gt;();</a:t>
            </a:r>
          </a:p>
          <a:p>
            <a:r>
              <a:rPr lang="en-IN" dirty="0" err="1"/>
              <a:t>s.add</a:t>
            </a:r>
            <a:r>
              <a:rPr lang="en-IN" dirty="0"/>
              <a:t>(‘</a:t>
            </a:r>
            <a:r>
              <a:rPr lang="en-IN" dirty="0" err="1"/>
              <a:t>abc</a:t>
            </a:r>
            <a:r>
              <a:rPr lang="en-IN" dirty="0"/>
              <a:t>');</a:t>
            </a:r>
          </a:p>
          <a:p>
            <a:r>
              <a:rPr lang="en-IN" dirty="0" err="1"/>
              <a:t>s.add</a:t>
            </a:r>
            <a:r>
              <a:rPr lang="en-IN" dirty="0"/>
              <a:t>(‘ABC');</a:t>
            </a:r>
          </a:p>
          <a:p>
            <a:r>
              <a:rPr lang="en-IN" dirty="0" err="1"/>
              <a:t>s.add</a:t>
            </a:r>
            <a:r>
              <a:rPr lang="en-IN" dirty="0"/>
              <a:t>(‘</a:t>
            </a:r>
            <a:r>
              <a:rPr lang="en-IN" dirty="0" err="1"/>
              <a:t>abc</a:t>
            </a:r>
            <a:r>
              <a:rPr lang="en-IN" dirty="0"/>
              <a:t>');</a:t>
            </a:r>
          </a:p>
          <a:p>
            <a:r>
              <a:rPr lang="en-IN" dirty="0" err="1"/>
              <a:t>System.debug</a:t>
            </a:r>
            <a:r>
              <a:rPr lang="en-IN" dirty="0"/>
              <a:t>(s);//(‘</a:t>
            </a:r>
            <a:r>
              <a:rPr lang="en-IN" dirty="0" err="1"/>
              <a:t>abc</a:t>
            </a:r>
            <a:r>
              <a:rPr lang="en-IN" dirty="0"/>
              <a:t>','ABC')</a:t>
            </a:r>
          </a:p>
          <a:p>
            <a:endParaRPr lang="en-IN" dirty="0"/>
          </a:p>
          <a:p>
            <a:r>
              <a:rPr lang="en-IN" dirty="0" err="1"/>
              <a:t>addAll</a:t>
            </a:r>
            <a:r>
              <a:rPr lang="en-IN" dirty="0"/>
              <a:t>(list/set) Adds all of the elements in the specified list/set to the set if they are not already present.</a:t>
            </a:r>
          </a:p>
          <a:p>
            <a:r>
              <a:rPr lang="en-IN" dirty="0"/>
              <a:t>List&lt;String&gt; l = new List&lt;String&gt;();</a:t>
            </a:r>
          </a:p>
          <a:p>
            <a:r>
              <a:rPr lang="en-IN" dirty="0" err="1"/>
              <a:t>l.add</a:t>
            </a:r>
            <a:r>
              <a:rPr lang="en-IN" dirty="0"/>
              <a:t>(‘</a:t>
            </a:r>
            <a:r>
              <a:rPr lang="en-IN" dirty="0" err="1"/>
              <a:t>abc</a:t>
            </a:r>
            <a:r>
              <a:rPr lang="en-IN" dirty="0"/>
              <a:t>');</a:t>
            </a:r>
          </a:p>
          <a:p>
            <a:r>
              <a:rPr lang="en-IN" dirty="0" err="1"/>
              <a:t>l.add</a:t>
            </a:r>
            <a:r>
              <a:rPr lang="en-IN" dirty="0"/>
              <a:t>(‘def');</a:t>
            </a:r>
          </a:p>
          <a:p>
            <a:r>
              <a:rPr lang="en-IN" dirty="0" err="1"/>
              <a:t>s.addAll</a:t>
            </a:r>
            <a:r>
              <a:rPr lang="en-IN" dirty="0"/>
              <a:t>(l);</a:t>
            </a:r>
          </a:p>
          <a:p>
            <a:r>
              <a:rPr lang="en-IN" dirty="0" err="1"/>
              <a:t>System.debug</a:t>
            </a:r>
            <a:r>
              <a:rPr lang="en-IN" dirty="0"/>
              <a:t>(s);//(‘</a:t>
            </a:r>
            <a:r>
              <a:rPr lang="en-IN" dirty="0" err="1"/>
              <a:t>abc</a:t>
            </a:r>
            <a:r>
              <a:rPr lang="en-IN" dirty="0"/>
              <a:t>','</a:t>
            </a:r>
            <a:r>
              <a:rPr lang="en-IN" dirty="0" err="1"/>
              <a:t>ABC','def</a:t>
            </a:r>
            <a:r>
              <a:rPr lang="en-IN" dirty="0"/>
              <a:t>')</a:t>
            </a:r>
          </a:p>
          <a:p>
            <a:endParaRPr lang="en-IN" dirty="0"/>
          </a:p>
          <a:p>
            <a:r>
              <a:rPr lang="en-IN" dirty="0"/>
              <a:t>clear() Removes all the elements.</a:t>
            </a:r>
          </a:p>
          <a:p>
            <a:r>
              <a:rPr lang="en-IN" dirty="0" err="1"/>
              <a:t>s.clear</a:t>
            </a:r>
            <a:r>
              <a:rPr lang="en-IN" dirty="0"/>
              <a:t>();</a:t>
            </a:r>
          </a:p>
          <a:p>
            <a:r>
              <a:rPr lang="en-IN" dirty="0" err="1"/>
              <a:t>s.addAll</a:t>
            </a:r>
            <a:r>
              <a:rPr lang="en-IN" dirty="0"/>
              <a:t>(l);</a:t>
            </a:r>
          </a:p>
          <a:p>
            <a:endParaRPr lang="en-IN" dirty="0"/>
          </a:p>
          <a:p>
            <a:r>
              <a:rPr lang="en-IN" dirty="0"/>
              <a:t>clone() Makes duplicate of a set.</a:t>
            </a:r>
          </a:p>
          <a:p>
            <a:r>
              <a:rPr lang="en-IN" dirty="0"/>
              <a:t>List&lt;String&gt; s2 = </a:t>
            </a:r>
            <a:r>
              <a:rPr lang="en-IN" dirty="0" err="1"/>
              <a:t>s.clone</a:t>
            </a:r>
            <a:r>
              <a:rPr lang="en-IN" dirty="0"/>
              <a:t>();</a:t>
            </a:r>
          </a:p>
          <a:p>
            <a:r>
              <a:rPr lang="en-IN" dirty="0" err="1"/>
              <a:t>System.debug</a:t>
            </a:r>
            <a:r>
              <a:rPr lang="en-IN" dirty="0"/>
              <a:t>(s);//(‘</a:t>
            </a:r>
            <a:r>
              <a:rPr lang="en-IN" dirty="0" err="1"/>
              <a:t>abc</a:t>
            </a:r>
            <a:r>
              <a:rPr lang="en-IN" dirty="0"/>
              <a:t>','def')</a:t>
            </a:r>
          </a:p>
        </p:txBody>
      </p:sp>
    </p:spTree>
    <p:extLst>
      <p:ext uri="{BB962C8B-B14F-4D97-AF65-F5344CB8AC3E}">
        <p14:creationId xmlns:p14="http://schemas.microsoft.com/office/powerpoint/2010/main" val="3976524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20807</Words>
  <Application>Microsoft Office PowerPoint</Application>
  <PresentationFormat>Widescreen</PresentationFormat>
  <Paragraphs>1818</Paragraphs>
  <Slides>174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90" baseType="lpstr">
      <vt:lpstr>MS PGothic</vt:lpstr>
      <vt:lpstr>Yu Gothic UI</vt:lpstr>
      <vt:lpstr>Arial</vt:lpstr>
      <vt:lpstr>Arial Black</vt:lpstr>
      <vt:lpstr>Arial MT</vt:lpstr>
      <vt:lpstr>Calibri</vt:lpstr>
      <vt:lpstr>Calibri Light</vt:lpstr>
      <vt:lpstr>Courier New</vt:lpstr>
      <vt:lpstr>Lucida Sans Unicode</vt:lpstr>
      <vt:lpstr>Microsoft Sans Serif</vt:lpstr>
      <vt:lpstr>Segoe UI Symbol</vt:lpstr>
      <vt:lpstr>Söhne</vt:lpstr>
      <vt:lpstr>Tahoma</vt:lpstr>
      <vt:lpstr>Times New Roman</vt:lpstr>
      <vt:lpstr>Verdana</vt:lpstr>
      <vt:lpstr>Office Theme</vt:lpstr>
      <vt:lpstr>Introduction to CRM</vt:lpstr>
      <vt:lpstr>2. CRM Scope: </vt:lpstr>
      <vt:lpstr>3. Importance of CRM: </vt:lpstr>
      <vt:lpstr>4.Introduction to Salesforce CRM ( On Demand)</vt:lpstr>
      <vt:lpstr>Objects in Salesforce…</vt:lpstr>
      <vt:lpstr>Objects in Salesforce…</vt:lpstr>
      <vt:lpstr>Objects in Salesforce…</vt:lpstr>
      <vt:lpstr>Objects in Salesforce</vt:lpstr>
      <vt:lpstr>Fields</vt:lpstr>
      <vt:lpstr>Introduction to Data Types</vt:lpstr>
      <vt:lpstr>Field Dependency</vt:lpstr>
      <vt:lpstr>Introduction to Relationships</vt:lpstr>
      <vt:lpstr>Types of Relationships in Salesforce</vt:lpstr>
      <vt:lpstr>Master-Detail Relationship…</vt:lpstr>
      <vt:lpstr>Master-Detail Relationship….</vt:lpstr>
      <vt:lpstr>Features of Master –Detail Relationship</vt:lpstr>
      <vt:lpstr>Lookup Relationships</vt:lpstr>
      <vt:lpstr>Features of Lookup Relationship</vt:lpstr>
      <vt:lpstr>Difference between master -detail and lookup relationship</vt:lpstr>
      <vt:lpstr>Many to Many Relationship</vt:lpstr>
      <vt:lpstr>Many to Many Relationship</vt:lpstr>
      <vt:lpstr>Roll up Summary Fields…</vt:lpstr>
      <vt:lpstr>Roll up Summary Fields</vt:lpstr>
      <vt:lpstr>Introduction to Data Migration…</vt:lpstr>
      <vt:lpstr>Introduction to Data Migration</vt:lpstr>
      <vt:lpstr>Overview of Data Loader &amp; Installation</vt:lpstr>
      <vt:lpstr>Data Loader key features:</vt:lpstr>
      <vt:lpstr>Things to know about Data Loader</vt:lpstr>
      <vt:lpstr>Data loader Action insert/update/upsert/Delete /Hard Delete…</vt:lpstr>
      <vt:lpstr>Continue….</vt:lpstr>
      <vt:lpstr>Data loader Action insert/update/upsert/Delete /Hard Delete</vt:lpstr>
      <vt:lpstr>Salesforce Import Wizard…</vt:lpstr>
      <vt:lpstr>Salesforce Import Wizard</vt:lpstr>
      <vt:lpstr>Difference between Data Loader &amp; Import Wizard</vt:lpstr>
      <vt:lpstr>Data Export</vt:lpstr>
      <vt:lpstr>Data Export Methods</vt:lpstr>
      <vt:lpstr>Mass Delete</vt:lpstr>
      <vt:lpstr>Mass Delete cont..</vt:lpstr>
      <vt:lpstr>Introduction to Formula Fields</vt:lpstr>
      <vt:lpstr>Steps to create a Formula field</vt:lpstr>
      <vt:lpstr>Formula Return Types</vt:lpstr>
      <vt:lpstr>Operators in Formula Field</vt:lpstr>
      <vt:lpstr>Function in Formula Field</vt:lpstr>
      <vt:lpstr>Important Formula Field Functions</vt:lpstr>
      <vt:lpstr>Cross Object Formula</vt:lpstr>
      <vt:lpstr>Validation Rules – Intro.</vt:lpstr>
      <vt:lpstr>Steps to Create Validation Rules</vt:lpstr>
      <vt:lpstr>Lightning Flow</vt:lpstr>
      <vt:lpstr>Elements of Flow</vt:lpstr>
      <vt:lpstr>PowerPoint Presentation</vt:lpstr>
      <vt:lpstr>Flow resources</vt:lpstr>
      <vt:lpstr>Types Of Flow Available In Salesforce</vt:lpstr>
      <vt:lpstr>How to build a flow?</vt:lpstr>
      <vt:lpstr>Add a Create Records Element to Create Records</vt:lpstr>
      <vt:lpstr>Create the Screen That Enables File Uploads</vt:lpstr>
      <vt:lpstr>Connect the Elements to Finish the Flow</vt:lpstr>
      <vt:lpstr>Activate Your Flow</vt:lpstr>
      <vt:lpstr>PowerPoint Presentation</vt:lpstr>
      <vt:lpstr>Autolaunched flows</vt:lpstr>
      <vt:lpstr>The Power of Autolaunched Flows</vt:lpstr>
      <vt:lpstr>Steps to create Autolaunched flow</vt:lpstr>
      <vt:lpstr>Creation of Autolaunched flow</vt:lpstr>
      <vt:lpstr>Creation of Autolaunched flow</vt:lpstr>
      <vt:lpstr>Creation of Autolaunched flow</vt:lpstr>
      <vt:lpstr>Creation of Autolaunched flow</vt:lpstr>
      <vt:lpstr>Creation of Autolaunched flow</vt:lpstr>
      <vt:lpstr>Creation of Autolaunched flow</vt:lpstr>
      <vt:lpstr>Creating Record triggered flow and calling auto launched flow</vt:lpstr>
      <vt:lpstr>Creating Record triggered flow and calling auto launched flow</vt:lpstr>
      <vt:lpstr>Creating Record triggered flow and calling auto launched flow</vt:lpstr>
      <vt:lpstr>Creating Record triggered flow and calling auto launched flow</vt:lpstr>
      <vt:lpstr>PowerPoint Presentation</vt:lpstr>
      <vt:lpstr>Creating Record triggered flow and calling auto launched flow</vt:lpstr>
      <vt:lpstr>Creating Record triggered flow and calling auto launched flow</vt:lpstr>
      <vt:lpstr>Testing Record triggered and Autolaunched flow</vt:lpstr>
      <vt:lpstr>Schedule triggered flow</vt:lpstr>
      <vt:lpstr>Creating Schedule triggered flow</vt:lpstr>
      <vt:lpstr>Creating Schedule triggered flow</vt:lpstr>
      <vt:lpstr>Creating Schedule triggered flow</vt:lpstr>
      <vt:lpstr>PowerPoint Presentation</vt:lpstr>
      <vt:lpstr>What are we going to Cover in this Chapter</vt:lpstr>
      <vt:lpstr>Data Types</vt:lpstr>
      <vt:lpstr>Primitive Data Type…</vt:lpstr>
      <vt:lpstr>Primitive Data Type</vt:lpstr>
      <vt:lpstr>PowerPoint Presentation</vt:lpstr>
      <vt:lpstr>Data Types- SObject…</vt:lpstr>
      <vt:lpstr>Conditions In Apex</vt:lpstr>
      <vt:lpstr>Selection Statements In Apex</vt:lpstr>
      <vt:lpstr>Repetition (Loop)…</vt:lpstr>
      <vt:lpstr>Repetition (Loop)</vt:lpstr>
      <vt:lpstr>Data Type- Collections</vt:lpstr>
      <vt:lpstr>List</vt:lpstr>
      <vt:lpstr>PowerPoint Presentation</vt:lpstr>
      <vt:lpstr>List Method</vt:lpstr>
      <vt:lpstr>PowerPoint Presentation</vt:lpstr>
      <vt:lpstr>PowerPoint Presentation</vt:lpstr>
      <vt:lpstr>Set</vt:lpstr>
      <vt:lpstr>Set Methods</vt:lpstr>
      <vt:lpstr>PowerPoint Presentation</vt:lpstr>
      <vt:lpstr>PowerPoint Presentation</vt:lpstr>
      <vt:lpstr>Map</vt:lpstr>
      <vt:lpstr>Map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Objectives for this Session</vt:lpstr>
      <vt:lpstr>Salesforce Object Query Language(SOQL)</vt:lpstr>
      <vt:lpstr>Clause in SOQL</vt:lpstr>
      <vt:lpstr>PowerPoint Presentation</vt:lpstr>
      <vt:lpstr>PowerPoint Presentation</vt:lpstr>
      <vt:lpstr>Relationship Query Limitations</vt:lpstr>
      <vt:lpstr>Salesforce Object Search Language(SOSL)</vt:lpstr>
      <vt:lpstr>When To Use SOSL</vt:lpstr>
      <vt:lpstr>Where Can Use SOSL</vt:lpstr>
      <vt:lpstr>Performance Considerations</vt:lpstr>
      <vt:lpstr>SOSL Limits</vt:lpstr>
      <vt:lpstr>SOSL Queries</vt:lpstr>
      <vt:lpstr>Difference between SOQL and SOSL</vt:lpstr>
      <vt:lpstr>Data Manipulation Language(DML)</vt:lpstr>
      <vt:lpstr>Insert Operation</vt:lpstr>
      <vt:lpstr>Update Operation</vt:lpstr>
      <vt:lpstr>Upsert Operation</vt:lpstr>
      <vt:lpstr>Delete Operation</vt:lpstr>
      <vt:lpstr>Undelete Operation</vt:lpstr>
      <vt:lpstr>Introduction to Apex Trigger</vt:lpstr>
      <vt:lpstr>Types Of Trigger</vt:lpstr>
      <vt:lpstr>Before Creating Triggers, Consider The Following</vt:lpstr>
      <vt:lpstr>Trigger Events</vt:lpstr>
      <vt:lpstr>Trigger context variables</vt:lpstr>
      <vt:lpstr>PowerPoint Presentation</vt:lpstr>
      <vt:lpstr>Before Insert</vt:lpstr>
      <vt:lpstr>Before Update</vt:lpstr>
      <vt:lpstr>Before Delete</vt:lpstr>
      <vt:lpstr>After Insert</vt:lpstr>
      <vt:lpstr>After Update</vt:lpstr>
      <vt:lpstr>After delete</vt:lpstr>
      <vt:lpstr>Batch Apex…</vt:lpstr>
      <vt:lpstr>Batch Apex</vt:lpstr>
      <vt:lpstr>PowerPoint Presentation</vt:lpstr>
      <vt:lpstr>PowerPoint Presentation</vt:lpstr>
      <vt:lpstr>Introduction to Test Class</vt:lpstr>
      <vt:lpstr>Creating Test Class</vt:lpstr>
      <vt:lpstr>Running the Test Class…</vt:lpstr>
      <vt:lpstr>Running the Test Class</vt:lpstr>
      <vt:lpstr>How to know Percentage Covered</vt:lpstr>
      <vt:lpstr>Best Practice for writing Test class…</vt:lpstr>
      <vt:lpstr>Lightning Web Component (LWC) Fundamentals </vt:lpstr>
      <vt:lpstr>Understanding LWC:</vt:lpstr>
      <vt:lpstr>PowerPoint Presentation</vt:lpstr>
      <vt:lpstr>Setting up the Development Environment </vt:lpstr>
      <vt:lpstr>PowerPoint Presentation</vt:lpstr>
      <vt:lpstr>PowerPoint Presentation</vt:lpstr>
      <vt:lpstr>Hello World Component</vt:lpstr>
      <vt:lpstr>PowerPoint Presentation</vt:lpstr>
      <vt:lpstr>PowerPoint Presentation</vt:lpstr>
      <vt:lpstr>PowerPoint Presentation</vt:lpstr>
      <vt:lpstr>Component Bundle</vt:lpstr>
      <vt:lpstr>PowerPoint Presentation</vt:lpstr>
      <vt:lpstr>Lifecyclehooks</vt:lpstr>
      <vt:lpstr>PowerPoint Presentation</vt:lpstr>
      <vt:lpstr>PowerPoint Presentation</vt:lpstr>
      <vt:lpstr>PowerPoint Presentation</vt:lpstr>
      <vt:lpstr>Data Binding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Mohansiddhartha Kondepati</dc:creator>
  <cp:lastModifiedBy>Mohansiddhartha Kondepati</cp:lastModifiedBy>
  <cp:revision>4</cp:revision>
  <dcterms:created xsi:type="dcterms:W3CDTF">2024-10-19T16:32:00Z</dcterms:created>
  <dcterms:modified xsi:type="dcterms:W3CDTF">2024-10-20T12:02:26Z</dcterms:modified>
</cp:coreProperties>
</file>